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618" r:id="rId3"/>
    <p:sldId id="640" r:id="rId4"/>
    <p:sldId id="636" r:id="rId5"/>
    <p:sldId id="602" r:id="rId6"/>
    <p:sldId id="604" r:id="rId7"/>
    <p:sldId id="637" r:id="rId8"/>
    <p:sldId id="633" r:id="rId9"/>
    <p:sldId id="635" r:id="rId10"/>
    <p:sldId id="638" r:id="rId11"/>
    <p:sldId id="623" r:id="rId12"/>
    <p:sldId id="639" r:id="rId13"/>
    <p:sldId id="625" r:id="rId14"/>
    <p:sldId id="632" r:id="rId15"/>
    <p:sldId id="598" r:id="rId16"/>
    <p:sldId id="631" r:id="rId17"/>
    <p:sldId id="615" r:id="rId18"/>
    <p:sldId id="628" r:id="rId19"/>
    <p:sldId id="624" r:id="rId2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CC00"/>
    <a:srgbClr val="B04300"/>
    <a:srgbClr val="050400"/>
    <a:srgbClr val="B47C18"/>
    <a:srgbClr val="33CC33"/>
    <a:srgbClr val="FF6699"/>
    <a:srgbClr val="FF99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62" autoAdjust="0"/>
    <p:restoredTop sz="82523" autoAdjust="0"/>
  </p:normalViewPr>
  <p:slideViewPr>
    <p:cSldViewPr>
      <p:cViewPr>
        <p:scale>
          <a:sx n="73" d="100"/>
          <a:sy n="73" d="100"/>
        </p:scale>
        <p:origin x="-461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096792C-1289-4186-A5D9-F73AE8B49FE7}" type="datetimeFigureOut">
              <a:rPr lang="en-ZA"/>
              <a:pPr>
                <a:defRPr/>
              </a:pPr>
              <a:t>2015/09/15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ZA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ZA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9F5B7F43-E429-4122-B8CB-995FE0114254}" type="slidenum">
              <a:rPr lang="en-ZA" altLang="en-US"/>
              <a:pPr>
                <a:defRPr/>
              </a:pPr>
              <a:t>‹#›</a:t>
            </a:fld>
            <a:endParaRPr lang="en-ZA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9CDDC08-DCCC-432A-AD7A-044A33F2E7BD}" type="slidenum">
              <a:rPr lang="en-US" altLang="en-US" smtClean="0">
                <a:cs typeface="Arial" pitchFamily="34" charset="0"/>
              </a:rPr>
              <a:pPr/>
              <a:t>2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B97A598-8674-47E9-964D-3352F3958426}" type="slidenum">
              <a:rPr lang="en-US" altLang="en-US" smtClean="0">
                <a:cs typeface="Arial" pitchFamily="34" charset="0"/>
              </a:rPr>
              <a:pPr/>
              <a:t>3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693D9F6-AFB7-420A-A7BE-B7CB4E022C67}" type="slidenum">
              <a:rPr lang="en-US" altLang="en-US" smtClean="0">
                <a:cs typeface="Arial" pitchFamily="34" charset="0"/>
              </a:rPr>
              <a:pPr/>
              <a:t>4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715AAA1-EFE9-4719-AA7F-8FA13736BE4E}" type="slidenum">
              <a:rPr lang="en-US" altLang="en-US" smtClean="0">
                <a:cs typeface="Arial" pitchFamily="34" charset="0"/>
              </a:rPr>
              <a:pPr/>
              <a:t>5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61068DB-9782-471B-BCAB-1D780DE87EE8}" type="slidenum">
              <a:rPr lang="en-US" altLang="en-US" smtClean="0">
                <a:cs typeface="Arial" pitchFamily="34" charset="0"/>
              </a:rPr>
              <a:pPr/>
              <a:t>6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3DA8C5E-E689-40B7-BE93-32A21469CA1A}" type="slidenum">
              <a:rPr lang="en-US" altLang="en-US" smtClean="0">
                <a:cs typeface="Arial" pitchFamily="34" charset="0"/>
              </a:rPr>
              <a:pPr/>
              <a:t>7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BFCAF05-ECBB-4D7F-8C54-92A6C3D173DB}" type="slidenum">
              <a:rPr lang="en-US" altLang="en-US" smtClean="0">
                <a:cs typeface="Arial" pitchFamily="34" charset="0"/>
              </a:rPr>
              <a:pPr/>
              <a:t>8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02D70FD-2EAF-48B8-B8B6-D81EBF88B075}" type="slidenum">
              <a:rPr lang="en-US" altLang="en-US" smtClean="0">
                <a:cs typeface="Arial" pitchFamily="34" charset="0"/>
              </a:rPr>
              <a:pPr/>
              <a:t>9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693A820-F3C8-4220-8AA9-9AFC8EC025D3}" type="slidenum">
              <a:rPr lang="en-US" altLang="en-US" smtClean="0">
                <a:cs typeface="Arial" pitchFamily="34" charset="0"/>
              </a:rPr>
              <a:pPr/>
              <a:t>10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6FB3633-E515-4CA2-A1BA-5E8E3EDC1D73}" type="slidenum">
              <a:rPr lang="en-US" altLang="en-US" smtClean="0">
                <a:cs typeface="Arial" pitchFamily="34" charset="0"/>
              </a:rPr>
              <a:pPr/>
              <a:t>11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274EB5-4A7C-465A-AD8C-0A9410C749E7}" type="slidenum">
              <a:rPr lang="en-US" altLang="en-US" smtClean="0">
                <a:cs typeface="Arial" pitchFamily="34" charset="0"/>
              </a:rPr>
              <a:pPr/>
              <a:t>12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172D008-BA34-4E4D-A674-3375853EBF09}" type="slidenum">
              <a:rPr lang="en-US" altLang="en-US" smtClean="0">
                <a:cs typeface="Arial" pitchFamily="34" charset="0"/>
              </a:rPr>
              <a:pPr/>
              <a:t>13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C747846-4281-435F-A8C6-9BB6034870F0}" type="slidenum">
              <a:rPr lang="en-US" altLang="en-US" smtClean="0">
                <a:cs typeface="Arial" pitchFamily="34" charset="0"/>
              </a:rPr>
              <a:pPr/>
              <a:t>14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74A984D-5038-4B72-B084-A5072CCF7F4D}" type="slidenum">
              <a:rPr lang="en-US" altLang="en-US" smtClean="0">
                <a:cs typeface="Arial" pitchFamily="34" charset="0"/>
              </a:rPr>
              <a:pPr/>
              <a:t>15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E8C8C76-A4C4-491C-AC0B-E885AC0E3827}" type="slidenum">
              <a:rPr lang="en-US" altLang="en-US" smtClean="0">
                <a:cs typeface="Arial" pitchFamily="34" charset="0"/>
              </a:rPr>
              <a:pPr/>
              <a:t>16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77C29CA-4C0C-46F2-B198-0A2E3D303F8A}" type="slidenum">
              <a:rPr lang="en-GB" altLang="en-US" smtClean="0">
                <a:cs typeface="Arial" pitchFamily="34" charset="0"/>
              </a:rPr>
              <a:pPr/>
              <a:t>17</a:t>
            </a:fld>
            <a:endParaRPr lang="en-GB" altLang="en-US" smtClean="0">
              <a:cs typeface="Arial" pitchFamily="34" charset="0"/>
            </a:endParaRPr>
          </a:p>
        </p:txBody>
      </p:sp>
      <p:sp>
        <p:nvSpPr>
          <p:cNvPr id="3789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E8BB5A57-4FCA-4456-8C36-F1D69AAEA9E0}" type="slidenum">
              <a:rPr lang="en-US" altLang="en-US" sz="1200">
                <a:ea typeface="MS PGothic" pitchFamily="34" charset="-128"/>
              </a:rPr>
              <a:pPr algn="r" eaLnBrk="1" hangingPunct="1"/>
              <a:t>17</a:t>
            </a:fld>
            <a:endParaRPr lang="en-US" altLang="en-US" sz="1200">
              <a:ea typeface="MS PGothic" pitchFamily="34" charset="-128"/>
            </a:endParaRPr>
          </a:p>
        </p:txBody>
      </p:sp>
      <p:sp>
        <p:nvSpPr>
          <p:cNvPr id="37892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z="1000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5F77EC8-DFB5-46D9-AF7A-50EB2B11019A}" type="slidenum">
              <a:rPr lang="en-US" altLang="en-US" smtClean="0">
                <a:cs typeface="Arial" pitchFamily="34" charset="0"/>
              </a:rPr>
              <a:pPr/>
              <a:t>18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3C7CCA5-208A-4882-B2D6-7EB043F7804E}" type="slidenum">
              <a:rPr lang="en-US" altLang="en-US" smtClean="0">
                <a:cs typeface="Arial" pitchFamily="34" charset="0"/>
              </a:rPr>
              <a:pPr/>
              <a:t>19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9230C-CC7F-43CD-B373-3044B06F2088}" type="datetimeFigureOut">
              <a:rPr lang="en-ZA"/>
              <a:pPr>
                <a:defRPr/>
              </a:pPr>
              <a:t>2015/09/15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C37F7-4EEB-4561-917B-2F7B8CF0A8C1}" type="slidenum">
              <a:rPr lang="en-ZA" altLang="en-US"/>
              <a:pPr>
                <a:defRPr/>
              </a:pPr>
              <a:t>‹#›</a:t>
            </a:fld>
            <a:endParaRPr lang="en-ZA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BF6E6-7B1D-42CC-A16F-2DE65682ED5C}" type="datetimeFigureOut">
              <a:rPr lang="en-ZA"/>
              <a:pPr>
                <a:defRPr/>
              </a:pPr>
              <a:t>2015/09/15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851CD-74F5-4A91-8A8F-D0422E20B7E1}" type="slidenum">
              <a:rPr lang="en-ZA" altLang="en-US"/>
              <a:pPr>
                <a:defRPr/>
              </a:pPr>
              <a:t>‹#›</a:t>
            </a:fld>
            <a:endParaRPr lang="en-ZA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1C494-B86C-43BD-9136-14D17283BF84}" type="datetimeFigureOut">
              <a:rPr lang="en-ZA"/>
              <a:pPr>
                <a:defRPr/>
              </a:pPr>
              <a:t>2015/09/15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0FD5D-335E-4BA7-AB14-25A7E1ACDAE5}" type="slidenum">
              <a:rPr lang="en-ZA" altLang="en-US"/>
              <a:pPr>
                <a:defRPr/>
              </a:pPr>
              <a:t>‹#›</a:t>
            </a:fld>
            <a:endParaRPr lang="en-ZA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54AB6-5202-4A21-B4E9-1E122EE107A1}" type="datetimeFigureOut">
              <a:rPr lang="en-ZA"/>
              <a:pPr>
                <a:defRPr/>
              </a:pPr>
              <a:t>2015/09/15</a:t>
            </a:fld>
            <a:endParaRPr lang="en-Z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F7734-96E4-4EFA-AB35-2E23335899EB}" type="slidenum">
              <a:rPr lang="en-ZA" altLang="en-US"/>
              <a:pPr>
                <a:defRPr/>
              </a:pPr>
              <a:t>‹#›</a:t>
            </a:fld>
            <a:endParaRPr lang="en-ZA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4EDDB5-EA28-4C39-8D8E-804C13B4F169}" type="datetimeFigureOut">
              <a:rPr lang="en-ZA"/>
              <a:pPr>
                <a:defRPr/>
              </a:pPr>
              <a:t>2015/09/15</a:t>
            </a:fld>
            <a:endParaRPr lang="en-Z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33DCE-714B-458D-A55C-13AE20A2AAFD}" type="slidenum">
              <a:rPr lang="en-ZA" altLang="en-US"/>
              <a:pPr>
                <a:defRPr/>
              </a:pPr>
              <a:t>‹#›</a:t>
            </a:fld>
            <a:endParaRPr lang="en-ZA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4FF371-C212-4A54-A32E-8FFABA2F642A}" type="datetimeFigureOut">
              <a:rPr lang="en-ZA"/>
              <a:pPr>
                <a:defRPr/>
              </a:pPr>
              <a:t>2015/09/15</a:t>
            </a:fld>
            <a:endParaRPr lang="en-Z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A0112-F9A4-4D67-90C9-BF574CBA5D20}" type="slidenum">
              <a:rPr lang="en-ZA" altLang="en-US"/>
              <a:pPr>
                <a:defRPr/>
              </a:pPr>
              <a:t>‹#›</a:t>
            </a:fld>
            <a:endParaRPr lang="en-ZA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252B8A-2183-4186-B191-BB90BFF8B8DA}" type="datetimeFigureOut">
              <a:rPr lang="en-ZA"/>
              <a:pPr>
                <a:defRPr/>
              </a:pPr>
              <a:t>2015/09/15</a:t>
            </a:fld>
            <a:endParaRPr lang="en-Z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86067-9B3A-43DC-B6D9-166CA31F303B}" type="slidenum">
              <a:rPr lang="en-ZA" altLang="en-US"/>
              <a:pPr>
                <a:defRPr/>
              </a:pPr>
              <a:t>‹#›</a:t>
            </a:fld>
            <a:endParaRPr lang="en-ZA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2D9D5-3CA5-490B-BE6F-BB253D57341F}" type="datetimeFigureOut">
              <a:rPr lang="en-ZA"/>
              <a:pPr>
                <a:defRPr/>
              </a:pPr>
              <a:t>2015/09/15</a:t>
            </a:fld>
            <a:endParaRPr lang="en-Z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54F12-B122-46FB-9065-330CAB601AC3}" type="slidenum">
              <a:rPr lang="en-ZA" altLang="en-US"/>
              <a:pPr>
                <a:defRPr/>
              </a:pPr>
              <a:t>‹#›</a:t>
            </a:fld>
            <a:endParaRPr lang="en-ZA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Z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4C492-F9D7-4DF2-91DC-48E01EB7B01F}" type="datetimeFigureOut">
              <a:rPr lang="en-ZA"/>
              <a:pPr>
                <a:defRPr/>
              </a:pPr>
              <a:t>2015/09/15</a:t>
            </a:fld>
            <a:endParaRPr lang="en-Z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59887-7CC5-498F-8620-3D8F3DE904E6}" type="slidenum">
              <a:rPr lang="en-ZA" altLang="en-US"/>
              <a:pPr>
                <a:defRPr/>
              </a:pPr>
              <a:t>‹#›</a:t>
            </a:fld>
            <a:endParaRPr lang="en-ZA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08892-14DE-4C85-9209-2720426047B9}" type="datetimeFigureOut">
              <a:rPr lang="en-ZA"/>
              <a:pPr>
                <a:defRPr/>
              </a:pPr>
              <a:t>2015/09/15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34242-4AE6-4D5E-8559-A09B44139712}" type="slidenum">
              <a:rPr lang="en-ZA" altLang="en-US"/>
              <a:pPr>
                <a:defRPr/>
              </a:pPr>
              <a:t>‹#›</a:t>
            </a:fld>
            <a:endParaRPr lang="en-ZA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1EEA3-CF7E-4FF7-A244-09124BF340DC}" type="datetimeFigureOut">
              <a:rPr lang="en-ZA"/>
              <a:pPr>
                <a:defRPr/>
              </a:pPr>
              <a:t>2015/09/15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51218-B626-44B8-87CE-5426F42F178F}" type="slidenum">
              <a:rPr lang="en-ZA" altLang="en-US"/>
              <a:pPr>
                <a:defRPr/>
              </a:pPr>
              <a:t>‹#›</a:t>
            </a:fld>
            <a:endParaRPr lang="en-ZA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ZA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ZA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AAA412D-3D34-4618-BF97-D6B8043C05B2}" type="datetimeFigureOut">
              <a:rPr lang="en-ZA"/>
              <a:pPr>
                <a:defRPr/>
              </a:pPr>
              <a:t>2015/09/15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0B9924DC-F0A8-4421-88F6-D304E4B26FFD}" type="slidenum">
              <a:rPr lang="en-ZA" altLang="en-US"/>
              <a:pPr>
                <a:defRPr/>
              </a:pPr>
              <a:t>‹#›</a:t>
            </a:fld>
            <a:endParaRPr lang="en-ZA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5.jpeg"/><Relationship Id="rId7" Type="http://schemas.openxmlformats.org/officeDocument/2006/relationships/hyperlink" Target="http://www.bing.com/images/search?q=Teamwork&amp;view=detail&amp;id=653A077F67790D3506417EC6B905F647E418FBDC&amp;first=211&amp;FORM=IDFRIR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3" y="5492750"/>
            <a:ext cx="855662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038" y="5492750"/>
            <a:ext cx="1898650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833438" y="2997200"/>
            <a:ext cx="7699375" cy="3016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altLang="en-US" sz="2800" b="1" dirty="0"/>
              <a:t>PPTICRM CALLIBRATION WORKSHOP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ZA" altLang="en-US" sz="2800" b="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altLang="en-US" sz="2000" b="1" dirty="0"/>
              <a:t>Turning  ICRM Component 1: Administration  to Green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ZA" altLang="en-US" sz="2400" b="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altLang="en-US" sz="2400" b="1" dirty="0"/>
              <a:t>Nkangala District Experience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ZA" altLang="en-US" sz="2400" b="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ZA" altLang="en-US" sz="2400" b="1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ZA" b="1" dirty="0">
              <a:solidFill>
                <a:srgbClr val="FFC000"/>
              </a:solidFill>
              <a:latin typeface="+mn-lt"/>
              <a:cs typeface="+mn-cs"/>
            </a:endParaRPr>
          </a:p>
        </p:txBody>
      </p:sp>
      <p:sp>
        <p:nvSpPr>
          <p:cNvPr id="2053" name="TextBox 7"/>
          <p:cNvSpPr txBox="1">
            <a:spLocks noChangeArrowheads="1"/>
          </p:cNvSpPr>
          <p:nvPr/>
        </p:nvSpPr>
        <p:spPr bwMode="auto">
          <a:xfrm>
            <a:off x="2144713" y="5659438"/>
            <a:ext cx="43211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20000"/>
              </a:spcBef>
            </a:pPr>
            <a:r>
              <a:rPr lang="en-ZA" altLang="en-US" sz="2000" b="1">
                <a:solidFill>
                  <a:srgbClr val="898989"/>
                </a:solidFill>
                <a:latin typeface="Arial Black" pitchFamily="34" charset="0"/>
              </a:rPr>
              <a:t>14 – 17  September 2015</a:t>
            </a:r>
          </a:p>
        </p:txBody>
      </p:sp>
      <p:pic>
        <p:nvPicPr>
          <p:cNvPr id="2054" name="Picture 1" descr="MPG POWERPOINT LR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98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55" name="Group 10"/>
          <p:cNvGrpSpPr>
            <a:grpSpLocks/>
          </p:cNvGrpSpPr>
          <p:nvPr/>
        </p:nvGrpSpPr>
        <p:grpSpPr bwMode="auto">
          <a:xfrm>
            <a:off x="5337175" y="2157413"/>
            <a:ext cx="3338513" cy="863600"/>
            <a:chOff x="5782732" y="2055173"/>
            <a:chExt cx="3894668" cy="930146"/>
          </a:xfrm>
        </p:grpSpPr>
        <p:sp>
          <p:nvSpPr>
            <p:cNvPr id="9" name="TextBox 8"/>
            <p:cNvSpPr txBox="1"/>
            <p:nvPr/>
          </p:nvSpPr>
          <p:spPr>
            <a:xfrm>
              <a:off x="6779085" y="2055173"/>
              <a:ext cx="2198275" cy="57450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cap="all" baseline="30000" dirty="0">
                  <a:solidFill>
                    <a:srgbClr val="F2B01E"/>
                  </a:solidFill>
                  <a:latin typeface="Arial"/>
                  <a:cs typeface="Arial"/>
                </a:rPr>
                <a:t>when the sun rises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F2B01E"/>
                </a:solidFill>
                <a:latin typeface="+mn-lt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782732" y="2308227"/>
              <a:ext cx="3894668" cy="67709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cap="all" baseline="30000" dirty="0">
                  <a:solidFill>
                    <a:schemeClr val="bg1"/>
                  </a:solidFill>
                  <a:latin typeface="Arial"/>
                  <a:cs typeface="Arial"/>
                </a:rPr>
                <a:t>we work hard to deliver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2056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8A363D5-D94C-4E16-A651-F2AD20261BE4}" type="slidenum">
              <a:rPr lang="en-ZA" altLang="en-US" smtClean="0">
                <a:cs typeface="Arial" pitchFamily="34" charset="0"/>
              </a:rPr>
              <a:pPr/>
              <a:t>1</a:t>
            </a:fld>
            <a:endParaRPr lang="en-ZA" altLang="en-US" smtClean="0"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ChangeArrowheads="1"/>
          </p:cNvSpPr>
          <p:nvPr/>
        </p:nvSpPr>
        <p:spPr bwMode="auto">
          <a:xfrm flipV="1">
            <a:off x="395288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</p:txBody>
      </p:sp>
      <p:grpSp>
        <p:nvGrpSpPr>
          <p:cNvPr id="3075" name="Group 12"/>
          <p:cNvGrpSpPr>
            <a:grpSpLocks/>
          </p:cNvGrpSpPr>
          <p:nvPr/>
        </p:nvGrpSpPr>
        <p:grpSpPr bwMode="auto">
          <a:xfrm>
            <a:off x="0" y="0"/>
            <a:ext cx="9144000" cy="6765925"/>
            <a:chOff x="0" y="0"/>
            <a:chExt cx="9144001" cy="6766667"/>
          </a:xfrm>
        </p:grpSpPr>
        <p:grpSp>
          <p:nvGrpSpPr>
            <p:cNvPr id="3082" name="Group 11"/>
            <p:cNvGrpSpPr>
              <a:grpSpLocks/>
            </p:cNvGrpSpPr>
            <p:nvPr/>
          </p:nvGrpSpPr>
          <p:grpSpPr bwMode="auto">
            <a:xfrm>
              <a:off x="0" y="5749367"/>
              <a:ext cx="9144000" cy="1017300"/>
              <a:chOff x="0" y="5749367"/>
              <a:chExt cx="9144000" cy="1017300"/>
            </a:xfrm>
          </p:grpSpPr>
          <p:pic>
            <p:nvPicPr>
              <p:cNvPr id="3086" name="Picture 2" descr="Graphic443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7668841" y="6021287"/>
                <a:ext cx="1296144" cy="700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3087" name="Group 5"/>
              <p:cNvGrpSpPr>
                <a:grpSpLocks/>
              </p:cNvGrpSpPr>
              <p:nvPr/>
            </p:nvGrpSpPr>
            <p:grpSpPr bwMode="auto">
              <a:xfrm>
                <a:off x="0" y="5749367"/>
                <a:ext cx="9144000" cy="1017300"/>
                <a:chOff x="0" y="5749367"/>
                <a:chExt cx="9144000" cy="10173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5748968"/>
                  <a:ext cx="9144001" cy="107962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pic>
              <p:nvPicPr>
                <p:cNvPr id="3089" name="Picture 2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107504" y="5976092"/>
                  <a:ext cx="1063625" cy="7905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3083" name="Group 16"/>
            <p:cNvGrpSpPr>
              <a:grpSpLocks/>
            </p:cNvGrpSpPr>
            <p:nvPr/>
          </p:nvGrpSpPr>
          <p:grpSpPr bwMode="auto">
            <a:xfrm>
              <a:off x="0" y="0"/>
              <a:ext cx="9144001" cy="1604615"/>
              <a:chOff x="-18295" y="67295"/>
              <a:chExt cx="9144001" cy="1984825"/>
            </a:xfrm>
          </p:grpSpPr>
          <p:pic>
            <p:nvPicPr>
              <p:cNvPr id="3084" name="Picture 17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18295" y="67295"/>
                <a:ext cx="9144000" cy="1874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85" name="Picture 19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-18294" y="835054"/>
                <a:ext cx="9144000" cy="1217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476375" y="6083300"/>
            <a:ext cx="2303463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DEPARTMENT OF HEALTH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MPUMALANGA PROVINCE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REPUBLIC OF SOUTH AFRICA</a:t>
            </a:r>
            <a:endParaRPr lang="en-US" sz="1050" b="1" dirty="0">
              <a:latin typeface="+mn-lt"/>
              <a:cs typeface="+mn-cs"/>
            </a:endParaRPr>
          </a:p>
        </p:txBody>
      </p:sp>
      <p:sp>
        <p:nvSpPr>
          <p:cNvPr id="5125" name="Rectangle 3"/>
          <p:cNvSpPr txBox="1">
            <a:spLocks/>
          </p:cNvSpPr>
          <p:nvPr/>
        </p:nvSpPr>
        <p:spPr bwMode="auto">
          <a:xfrm>
            <a:off x="327025" y="1844675"/>
            <a:ext cx="8553450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altLang="en-US" sz="1600" dirty="0" smtClean="0">
                <a:latin typeface="Verdana" pitchFamily="34" charset="0"/>
              </a:rPr>
              <a:t>Background</a:t>
            </a:r>
          </a:p>
          <a:p>
            <a:pPr marL="0" indent="0">
              <a:buFont typeface="Arial" pitchFamily="34" charset="0"/>
              <a:buNone/>
              <a:defRPr/>
            </a:pPr>
            <a:endParaRPr lang="en-US" altLang="en-US" sz="1600" dirty="0" smtClean="0">
              <a:latin typeface="Verdana" pitchFamily="34" charset="0"/>
            </a:endParaRPr>
          </a:p>
          <a:p>
            <a:pPr>
              <a:defRPr/>
            </a:pPr>
            <a:r>
              <a:rPr lang="en-US" altLang="en-US" sz="1600" dirty="0" smtClean="0">
                <a:latin typeface="Verdana" pitchFamily="34" charset="0"/>
              </a:rPr>
              <a:t>Turning component 1: Administration from Red to Green?</a:t>
            </a:r>
          </a:p>
          <a:p>
            <a:pPr>
              <a:defRPr/>
            </a:pPr>
            <a:endParaRPr lang="en-US" altLang="en-US" sz="1600" dirty="0" smtClean="0">
              <a:latin typeface="Verdana" pitchFamily="34" charset="0"/>
            </a:endParaRPr>
          </a:p>
          <a:p>
            <a:pPr>
              <a:defRPr/>
            </a:pPr>
            <a:r>
              <a:rPr lang="en-US" altLang="en-US" sz="1600" dirty="0" smtClean="0">
                <a:latin typeface="Verdana" pitchFamily="34" charset="0"/>
              </a:rPr>
              <a:t>Understanding the scope of work to be done</a:t>
            </a:r>
          </a:p>
          <a:p>
            <a:pPr>
              <a:defRPr/>
            </a:pPr>
            <a:endParaRPr lang="en-US" altLang="en-US" sz="1600" dirty="0" smtClean="0">
              <a:latin typeface="Verdana" pitchFamily="34" charset="0"/>
            </a:endParaRPr>
          </a:p>
          <a:p>
            <a:pPr>
              <a:defRPr/>
            </a:pPr>
            <a:r>
              <a:rPr lang="en-US" altLang="en-US" sz="1600" dirty="0" smtClean="0">
                <a:latin typeface="Verdana" pitchFamily="34" charset="0"/>
              </a:rPr>
              <a:t>Where did we begin</a:t>
            </a:r>
          </a:p>
          <a:p>
            <a:pPr>
              <a:defRPr/>
            </a:pPr>
            <a:endParaRPr lang="en-US" altLang="en-US" sz="1600" dirty="0" smtClean="0">
              <a:latin typeface="Verdana" pitchFamily="34" charset="0"/>
            </a:endParaRPr>
          </a:p>
          <a:p>
            <a:pPr>
              <a:defRPr/>
            </a:pPr>
            <a:r>
              <a:rPr lang="en-US" altLang="en-US" sz="1600" dirty="0" smtClean="0">
                <a:latin typeface="Verdana" pitchFamily="34" charset="0"/>
              </a:rPr>
              <a:t>Getting Organised</a:t>
            </a:r>
          </a:p>
          <a:p>
            <a:pPr marL="0" indent="0">
              <a:buFont typeface="Arial" pitchFamily="34" charset="0"/>
              <a:buNone/>
              <a:defRPr/>
            </a:pPr>
            <a:r>
              <a:rPr lang="en-US" altLang="en-US" sz="2000" dirty="0" smtClean="0">
                <a:latin typeface="Verdana" pitchFamily="34" charset="0"/>
              </a:rPr>
              <a:t>  </a:t>
            </a:r>
          </a:p>
          <a:p>
            <a:pPr marL="0" indent="0">
              <a:buFont typeface="Arial" pitchFamily="34" charset="0"/>
              <a:buNone/>
              <a:defRPr/>
            </a:pPr>
            <a:r>
              <a:rPr lang="en-US" altLang="en-US" sz="2000" dirty="0">
                <a:latin typeface="Verdana" pitchFamily="34" charset="0"/>
              </a:rPr>
              <a:t> </a:t>
            </a:r>
            <a:r>
              <a:rPr lang="en-US" altLang="en-US" sz="2000" dirty="0" smtClean="0">
                <a:latin typeface="Verdana" pitchFamily="34" charset="0"/>
              </a:rPr>
              <a:t>                        </a:t>
            </a:r>
          </a:p>
          <a:p>
            <a:pPr>
              <a:defRPr/>
            </a:pPr>
            <a:endParaRPr lang="en-US" altLang="en-US" sz="2400" dirty="0" smtClean="0">
              <a:latin typeface="Verdana" pitchFamily="34" charset="0"/>
            </a:endParaRPr>
          </a:p>
        </p:txBody>
      </p:sp>
      <p:sp>
        <p:nvSpPr>
          <p:cNvPr id="3078" name="Rectangle 3"/>
          <p:cNvSpPr txBox="1">
            <a:spLocks noChangeArrowheads="1"/>
          </p:cNvSpPr>
          <p:nvPr/>
        </p:nvSpPr>
        <p:spPr bwMode="auto">
          <a:xfrm>
            <a:off x="381000" y="862013"/>
            <a:ext cx="8928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en-US" sz="2000" b="1">
                <a:latin typeface="Calibri" pitchFamily="34" charset="0"/>
              </a:rPr>
              <a:t>STRUCTURE OF PRESENTATION</a:t>
            </a:r>
          </a:p>
        </p:txBody>
      </p:sp>
      <p:sp>
        <p:nvSpPr>
          <p:cNvPr id="3079" name="Rectangle 2"/>
          <p:cNvSpPr>
            <a:spLocks noChangeArrowheads="1"/>
          </p:cNvSpPr>
          <p:nvPr/>
        </p:nvSpPr>
        <p:spPr bwMode="auto">
          <a:xfrm>
            <a:off x="193675" y="1730375"/>
            <a:ext cx="80978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sp>
        <p:nvSpPr>
          <p:cNvPr id="308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 altLang="en-US"/>
          </a:p>
        </p:txBody>
      </p:sp>
      <p:graphicFrame>
        <p:nvGraphicFramePr>
          <p:cNvPr id="3081" name="Object 1"/>
          <p:cNvGraphicFramePr>
            <a:graphicFrameLocks noChangeAspect="1"/>
          </p:cNvGraphicFramePr>
          <p:nvPr/>
        </p:nvGraphicFramePr>
        <p:xfrm>
          <a:off x="7813675" y="115888"/>
          <a:ext cx="1192213" cy="1584325"/>
        </p:xfrm>
        <a:graphic>
          <a:graphicData uri="http://schemas.openxmlformats.org/presentationml/2006/ole">
            <p:oleObj spid="_x0000_s3081" name="Photo Editor Photo" r:id="rId8" imgW="2647619" imgH="3095238" progId="MSPhotoEd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5"/>
          <p:cNvSpPr>
            <a:spLocks noChangeArrowheads="1"/>
          </p:cNvSpPr>
          <p:nvPr/>
        </p:nvSpPr>
        <p:spPr bwMode="auto">
          <a:xfrm flipV="1">
            <a:off x="395288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</p:txBody>
      </p:sp>
      <p:grpSp>
        <p:nvGrpSpPr>
          <p:cNvPr id="4099" name="Group 12"/>
          <p:cNvGrpSpPr>
            <a:grpSpLocks/>
          </p:cNvGrpSpPr>
          <p:nvPr/>
        </p:nvGrpSpPr>
        <p:grpSpPr bwMode="auto">
          <a:xfrm>
            <a:off x="0" y="0"/>
            <a:ext cx="9144000" cy="6765925"/>
            <a:chOff x="0" y="0"/>
            <a:chExt cx="9144001" cy="6766667"/>
          </a:xfrm>
        </p:grpSpPr>
        <p:grpSp>
          <p:nvGrpSpPr>
            <p:cNvPr id="4106" name="Group 11"/>
            <p:cNvGrpSpPr>
              <a:grpSpLocks/>
            </p:cNvGrpSpPr>
            <p:nvPr/>
          </p:nvGrpSpPr>
          <p:grpSpPr bwMode="auto">
            <a:xfrm>
              <a:off x="0" y="5749367"/>
              <a:ext cx="9144000" cy="1017300"/>
              <a:chOff x="0" y="5749367"/>
              <a:chExt cx="9144000" cy="1017300"/>
            </a:xfrm>
          </p:grpSpPr>
          <p:pic>
            <p:nvPicPr>
              <p:cNvPr id="4110" name="Picture 2" descr="Graphic443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7668841" y="6021287"/>
                <a:ext cx="1296144" cy="700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4111" name="Group 5"/>
              <p:cNvGrpSpPr>
                <a:grpSpLocks/>
              </p:cNvGrpSpPr>
              <p:nvPr/>
            </p:nvGrpSpPr>
            <p:grpSpPr bwMode="auto">
              <a:xfrm>
                <a:off x="0" y="5749367"/>
                <a:ext cx="9144000" cy="1017300"/>
                <a:chOff x="0" y="5749367"/>
                <a:chExt cx="9144000" cy="10173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5748968"/>
                  <a:ext cx="9144001" cy="107962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pic>
              <p:nvPicPr>
                <p:cNvPr id="4113" name="Picture 2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107504" y="5976092"/>
                  <a:ext cx="1063625" cy="7905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4107" name="Group 16"/>
            <p:cNvGrpSpPr>
              <a:grpSpLocks/>
            </p:cNvGrpSpPr>
            <p:nvPr/>
          </p:nvGrpSpPr>
          <p:grpSpPr bwMode="auto">
            <a:xfrm>
              <a:off x="0" y="0"/>
              <a:ext cx="9144001" cy="1604615"/>
              <a:chOff x="-18295" y="67295"/>
              <a:chExt cx="9144001" cy="1984825"/>
            </a:xfrm>
          </p:grpSpPr>
          <p:pic>
            <p:nvPicPr>
              <p:cNvPr id="4108" name="Picture 17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18295" y="67295"/>
                <a:ext cx="9144000" cy="1874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109" name="Picture 19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-18294" y="835054"/>
                <a:ext cx="9144000" cy="1217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476375" y="6083300"/>
            <a:ext cx="2303463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DEPARTMENT OF HEALTH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MPUMALANGA PROVINCE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REPUBLIC OF SOUTH AFRICA</a:t>
            </a:r>
            <a:endParaRPr lang="en-US" sz="1050" b="1" dirty="0">
              <a:latin typeface="+mn-lt"/>
              <a:cs typeface="+mn-cs"/>
            </a:endParaRPr>
          </a:p>
        </p:txBody>
      </p:sp>
      <p:sp>
        <p:nvSpPr>
          <p:cNvPr id="5125" name="Rectangle 3"/>
          <p:cNvSpPr txBox="1">
            <a:spLocks/>
          </p:cNvSpPr>
          <p:nvPr/>
        </p:nvSpPr>
        <p:spPr bwMode="auto">
          <a:xfrm>
            <a:off x="339725" y="1965325"/>
            <a:ext cx="8553450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en-GB" sz="2000" dirty="0" smtClean="0"/>
          </a:p>
          <a:p>
            <a:pPr>
              <a:defRPr/>
            </a:pPr>
            <a:r>
              <a:rPr lang="en-GB" sz="2000" dirty="0" smtClean="0"/>
              <a:t>Nkangala </a:t>
            </a:r>
            <a:r>
              <a:rPr lang="en-GB" sz="2000" dirty="0"/>
              <a:t>District is one of the three health districts in Mpumalanga </a:t>
            </a:r>
            <a:r>
              <a:rPr lang="en-GB" sz="2000" dirty="0" smtClean="0"/>
              <a:t>Province</a:t>
            </a:r>
          </a:p>
          <a:p>
            <a:pPr marL="0" indent="0">
              <a:buFont typeface="Arial" pitchFamily="34" charset="0"/>
              <a:buNone/>
              <a:defRPr/>
            </a:pPr>
            <a:r>
              <a:rPr lang="en-GB" sz="2000" dirty="0"/>
              <a:t> </a:t>
            </a:r>
          </a:p>
          <a:p>
            <a:pPr>
              <a:defRPr/>
            </a:pPr>
            <a:r>
              <a:rPr lang="en-GB" sz="2000" dirty="0">
                <a:latin typeface="+mn-lt"/>
              </a:rPr>
              <a:t>It has the 2nd largest population in the province </a:t>
            </a:r>
            <a:r>
              <a:rPr lang="en-GB" sz="2000" dirty="0" smtClean="0">
                <a:latin typeface="+mn-lt"/>
              </a:rPr>
              <a:t>at  </a:t>
            </a:r>
            <a:r>
              <a:rPr lang="en-US" sz="2000" dirty="0" smtClean="0">
                <a:latin typeface="+mn-lt"/>
                <a:ea typeface="Times New Roman"/>
                <a:cs typeface="Times New Roman"/>
              </a:rPr>
              <a:t>1 407 </a:t>
            </a:r>
            <a:r>
              <a:rPr lang="en-US" sz="2000" dirty="0">
                <a:latin typeface="+mn-lt"/>
                <a:ea typeface="Times New Roman"/>
                <a:cs typeface="Times New Roman"/>
              </a:rPr>
              <a:t>467</a:t>
            </a:r>
            <a:endParaRPr lang="en-US" sz="2000" dirty="0">
              <a:latin typeface="+mn-lt"/>
              <a:ea typeface="Calibri"/>
              <a:cs typeface="Times New Roman"/>
            </a:endParaRPr>
          </a:p>
          <a:p>
            <a:pPr marL="0" indent="0">
              <a:buFont typeface="Arial" pitchFamily="34" charset="0"/>
              <a:buNone/>
              <a:defRPr/>
            </a:pPr>
            <a:r>
              <a:rPr lang="en-GB" sz="2000" dirty="0" smtClean="0">
                <a:latin typeface="+mn-lt"/>
              </a:rPr>
              <a:t>      with 89 </a:t>
            </a:r>
            <a:r>
              <a:rPr lang="en-GB" sz="2000" dirty="0">
                <a:latin typeface="+mn-lt"/>
              </a:rPr>
              <a:t>PHC </a:t>
            </a:r>
            <a:r>
              <a:rPr lang="en-GB" sz="2000" dirty="0" smtClean="0">
                <a:latin typeface="+mn-lt"/>
              </a:rPr>
              <a:t>facilities</a:t>
            </a:r>
          </a:p>
          <a:p>
            <a:pPr marL="0" indent="0">
              <a:buFont typeface="Arial" pitchFamily="34" charset="0"/>
              <a:buNone/>
              <a:defRPr/>
            </a:pPr>
            <a:endParaRPr lang="en-GB" sz="2000" dirty="0" smtClean="0">
              <a:latin typeface="+mn-lt"/>
            </a:endParaRPr>
          </a:p>
          <a:p>
            <a:pPr>
              <a:defRPr/>
            </a:pPr>
            <a:r>
              <a:rPr lang="en-GB" sz="2000" dirty="0" smtClean="0"/>
              <a:t>The  plan is to have 27 PHC facilities achieve ideal status by March 2015/16 </a:t>
            </a:r>
          </a:p>
          <a:p>
            <a:pPr>
              <a:defRPr/>
            </a:pPr>
            <a:endParaRPr lang="en-GB" sz="2000" dirty="0" smtClean="0"/>
          </a:p>
          <a:p>
            <a:pPr>
              <a:defRPr/>
            </a:pPr>
            <a:endParaRPr lang="en-GB" sz="2000" dirty="0"/>
          </a:p>
          <a:p>
            <a:pPr marL="0" indent="0">
              <a:buFont typeface="Arial" pitchFamily="34" charset="0"/>
              <a:buNone/>
              <a:defRPr/>
            </a:pPr>
            <a:r>
              <a:rPr lang="en-US" altLang="en-US" sz="2000" dirty="0" smtClean="0">
                <a:latin typeface="Verdana" pitchFamily="34" charset="0"/>
              </a:rPr>
              <a:t>                         </a:t>
            </a:r>
          </a:p>
          <a:p>
            <a:pPr>
              <a:defRPr/>
            </a:pPr>
            <a:endParaRPr lang="en-US" altLang="en-US" sz="2400" dirty="0" smtClean="0">
              <a:latin typeface="Verdana" pitchFamily="34" charset="0"/>
            </a:endParaRPr>
          </a:p>
        </p:txBody>
      </p:sp>
      <p:sp>
        <p:nvSpPr>
          <p:cNvPr id="4102" name="Rectangle 3"/>
          <p:cNvSpPr txBox="1">
            <a:spLocks noChangeArrowheads="1"/>
          </p:cNvSpPr>
          <p:nvPr/>
        </p:nvSpPr>
        <p:spPr bwMode="auto">
          <a:xfrm>
            <a:off x="381000" y="862013"/>
            <a:ext cx="8928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en-US" sz="2000" b="1">
                <a:latin typeface="Calibri" pitchFamily="34" charset="0"/>
              </a:rPr>
              <a:t>BACKGROUND </a:t>
            </a:r>
          </a:p>
        </p:txBody>
      </p:sp>
      <p:sp>
        <p:nvSpPr>
          <p:cNvPr id="4103" name="Rectangle 2"/>
          <p:cNvSpPr>
            <a:spLocks noChangeArrowheads="1"/>
          </p:cNvSpPr>
          <p:nvPr/>
        </p:nvSpPr>
        <p:spPr bwMode="auto">
          <a:xfrm>
            <a:off x="193675" y="1730375"/>
            <a:ext cx="80978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sp>
        <p:nvSpPr>
          <p:cNvPr id="410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 altLang="en-US"/>
          </a:p>
        </p:txBody>
      </p:sp>
      <p:graphicFrame>
        <p:nvGraphicFramePr>
          <p:cNvPr id="4105" name="Object 1"/>
          <p:cNvGraphicFramePr>
            <a:graphicFrameLocks noChangeAspect="1"/>
          </p:cNvGraphicFramePr>
          <p:nvPr/>
        </p:nvGraphicFramePr>
        <p:xfrm>
          <a:off x="7813675" y="115888"/>
          <a:ext cx="1192213" cy="1584325"/>
        </p:xfrm>
        <a:graphic>
          <a:graphicData uri="http://schemas.openxmlformats.org/presentationml/2006/ole">
            <p:oleObj spid="_x0000_s4105" name="Photo Editor Photo" r:id="rId8" imgW="2647619" imgH="3095238" progId="MSPhotoEd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5"/>
          <p:cNvSpPr>
            <a:spLocks noChangeArrowheads="1"/>
          </p:cNvSpPr>
          <p:nvPr/>
        </p:nvSpPr>
        <p:spPr bwMode="auto">
          <a:xfrm flipV="1">
            <a:off x="395288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</p:txBody>
      </p:sp>
      <p:grpSp>
        <p:nvGrpSpPr>
          <p:cNvPr id="5123" name="Group 12"/>
          <p:cNvGrpSpPr>
            <a:grpSpLocks/>
          </p:cNvGrpSpPr>
          <p:nvPr/>
        </p:nvGrpSpPr>
        <p:grpSpPr bwMode="auto">
          <a:xfrm>
            <a:off x="0" y="0"/>
            <a:ext cx="9144000" cy="6765925"/>
            <a:chOff x="0" y="0"/>
            <a:chExt cx="9144001" cy="6766667"/>
          </a:xfrm>
        </p:grpSpPr>
        <p:grpSp>
          <p:nvGrpSpPr>
            <p:cNvPr id="5130" name="Group 11"/>
            <p:cNvGrpSpPr>
              <a:grpSpLocks/>
            </p:cNvGrpSpPr>
            <p:nvPr/>
          </p:nvGrpSpPr>
          <p:grpSpPr bwMode="auto">
            <a:xfrm>
              <a:off x="0" y="5749367"/>
              <a:ext cx="9144000" cy="1017300"/>
              <a:chOff x="0" y="5749367"/>
              <a:chExt cx="9144000" cy="1017300"/>
            </a:xfrm>
          </p:grpSpPr>
          <p:pic>
            <p:nvPicPr>
              <p:cNvPr id="5134" name="Picture 2" descr="Graphic443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7668841" y="6021287"/>
                <a:ext cx="1296144" cy="700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5135" name="Group 5"/>
              <p:cNvGrpSpPr>
                <a:grpSpLocks/>
              </p:cNvGrpSpPr>
              <p:nvPr/>
            </p:nvGrpSpPr>
            <p:grpSpPr bwMode="auto">
              <a:xfrm>
                <a:off x="0" y="5749367"/>
                <a:ext cx="9144000" cy="1017300"/>
                <a:chOff x="0" y="5749367"/>
                <a:chExt cx="9144000" cy="10173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5748968"/>
                  <a:ext cx="9144001" cy="107962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pic>
              <p:nvPicPr>
                <p:cNvPr id="5137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107504" y="5976092"/>
                  <a:ext cx="1063625" cy="7905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5131" name="Group 16"/>
            <p:cNvGrpSpPr>
              <a:grpSpLocks/>
            </p:cNvGrpSpPr>
            <p:nvPr/>
          </p:nvGrpSpPr>
          <p:grpSpPr bwMode="auto">
            <a:xfrm>
              <a:off x="0" y="0"/>
              <a:ext cx="9144001" cy="1604615"/>
              <a:chOff x="-18295" y="67295"/>
              <a:chExt cx="9144001" cy="1984825"/>
            </a:xfrm>
          </p:grpSpPr>
          <p:pic>
            <p:nvPicPr>
              <p:cNvPr id="5132" name="Picture 17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-18295" y="67295"/>
                <a:ext cx="9144000" cy="1874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133" name="Picture 19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18294" y="835054"/>
                <a:ext cx="9144000" cy="1217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476375" y="6083300"/>
            <a:ext cx="2303463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DEPARTMENT OF HEALTH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MPUMALANGA PROVINCE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REPUBLIC OF SOUTH AFRICA</a:t>
            </a:r>
            <a:endParaRPr lang="en-US" sz="1050" b="1" dirty="0">
              <a:latin typeface="+mn-lt"/>
              <a:cs typeface="+mn-cs"/>
            </a:endParaRPr>
          </a:p>
        </p:txBody>
      </p:sp>
      <p:sp>
        <p:nvSpPr>
          <p:cNvPr id="5125" name="Rectangle 3"/>
          <p:cNvSpPr txBox="1">
            <a:spLocks/>
          </p:cNvSpPr>
          <p:nvPr/>
        </p:nvSpPr>
        <p:spPr bwMode="auto">
          <a:xfrm>
            <a:off x="681038" y="1847850"/>
            <a:ext cx="8004175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20000"/>
              </a:spcBef>
              <a:buFont typeface="Arial" pitchFamily="34" charset="0"/>
              <a:buChar char="•"/>
            </a:pPr>
            <a:endParaRPr lang="en-US" altLang="en-US" sz="2000"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5126" name="Rectangle 3"/>
          <p:cNvSpPr txBox="1">
            <a:spLocks noChangeArrowheads="1"/>
          </p:cNvSpPr>
          <p:nvPr/>
        </p:nvSpPr>
        <p:spPr bwMode="auto">
          <a:xfrm>
            <a:off x="219075" y="827088"/>
            <a:ext cx="8928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en-US" sz="2400" b="1">
                <a:latin typeface="Calibri" pitchFamily="34" charset="0"/>
              </a:rPr>
              <a:t>    Is it Possible to turn Component 1: Administration  to GREEN?</a:t>
            </a:r>
          </a:p>
        </p:txBody>
      </p:sp>
      <p:sp>
        <p:nvSpPr>
          <p:cNvPr id="5127" name="Rectangle 2"/>
          <p:cNvSpPr>
            <a:spLocks noChangeArrowheads="1"/>
          </p:cNvSpPr>
          <p:nvPr/>
        </p:nvSpPr>
        <p:spPr bwMode="auto">
          <a:xfrm>
            <a:off x="193675" y="1730375"/>
            <a:ext cx="80978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pic>
        <p:nvPicPr>
          <p:cNvPr id="5128" name="Picture 21" descr="Worried-Woman-cop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00113" y="2108200"/>
            <a:ext cx="4908550" cy="333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val Callout 1"/>
          <p:cNvSpPr/>
          <p:nvPr/>
        </p:nvSpPr>
        <p:spPr>
          <a:xfrm>
            <a:off x="5435600" y="1916113"/>
            <a:ext cx="3529013" cy="2808287"/>
          </a:xfrm>
          <a:prstGeom prst="wedgeEllipseCallout">
            <a:avLst>
              <a:gd name="adj1" fmla="val -71243"/>
              <a:gd name="adj2" fmla="val 9749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23 /212  Elements? </a:t>
            </a:r>
          </a:p>
          <a:p>
            <a:pPr algn="ctr">
              <a:defRPr/>
            </a:pPr>
            <a:endParaRPr lang="en-US" dirty="0"/>
          </a:p>
          <a:p>
            <a:pPr algn="ctr">
              <a:defRPr/>
            </a:pPr>
            <a:r>
              <a:rPr lang="en-US" dirty="0"/>
              <a:t>Road signs ?</a:t>
            </a:r>
          </a:p>
          <a:p>
            <a:pPr algn="ctr">
              <a:defRPr/>
            </a:pPr>
            <a:endParaRPr lang="en-US" dirty="0"/>
          </a:p>
          <a:p>
            <a:pPr algn="ctr">
              <a:defRPr/>
            </a:pPr>
            <a:r>
              <a:rPr lang="en-US" dirty="0"/>
              <a:t>Display boards ?</a:t>
            </a:r>
          </a:p>
          <a:p>
            <a:pPr algn="ctr">
              <a:defRPr/>
            </a:pPr>
            <a:endParaRPr lang="en-US" dirty="0"/>
          </a:p>
          <a:p>
            <a:pPr algn="ctr">
              <a:defRPr/>
            </a:pPr>
            <a:r>
              <a:rPr lang="en-US" dirty="0"/>
              <a:t>Appropriate access for people with disabilities?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5"/>
          <p:cNvSpPr>
            <a:spLocks noChangeArrowheads="1"/>
          </p:cNvSpPr>
          <p:nvPr/>
        </p:nvSpPr>
        <p:spPr bwMode="auto">
          <a:xfrm flipV="1">
            <a:off x="395288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</p:txBody>
      </p:sp>
      <p:grpSp>
        <p:nvGrpSpPr>
          <p:cNvPr id="6147" name="Group 12"/>
          <p:cNvGrpSpPr>
            <a:grpSpLocks/>
          </p:cNvGrpSpPr>
          <p:nvPr/>
        </p:nvGrpSpPr>
        <p:grpSpPr bwMode="auto">
          <a:xfrm>
            <a:off x="0" y="0"/>
            <a:ext cx="9144000" cy="6765925"/>
            <a:chOff x="0" y="0"/>
            <a:chExt cx="9144001" cy="6766667"/>
          </a:xfrm>
        </p:grpSpPr>
        <p:grpSp>
          <p:nvGrpSpPr>
            <p:cNvPr id="6156" name="Group 11"/>
            <p:cNvGrpSpPr>
              <a:grpSpLocks/>
            </p:cNvGrpSpPr>
            <p:nvPr/>
          </p:nvGrpSpPr>
          <p:grpSpPr bwMode="auto">
            <a:xfrm>
              <a:off x="0" y="5749367"/>
              <a:ext cx="9144000" cy="1017300"/>
              <a:chOff x="0" y="5749367"/>
              <a:chExt cx="9144000" cy="1017300"/>
            </a:xfrm>
          </p:grpSpPr>
          <p:pic>
            <p:nvPicPr>
              <p:cNvPr id="6160" name="Picture 2" descr="Graphic443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7668841" y="6021287"/>
                <a:ext cx="1296144" cy="700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6161" name="Group 5"/>
              <p:cNvGrpSpPr>
                <a:grpSpLocks/>
              </p:cNvGrpSpPr>
              <p:nvPr/>
            </p:nvGrpSpPr>
            <p:grpSpPr bwMode="auto">
              <a:xfrm>
                <a:off x="0" y="5749367"/>
                <a:ext cx="9144000" cy="1017300"/>
                <a:chOff x="0" y="5749367"/>
                <a:chExt cx="9144000" cy="10173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5748968"/>
                  <a:ext cx="9144001" cy="107962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pic>
              <p:nvPicPr>
                <p:cNvPr id="6163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107504" y="5976092"/>
                  <a:ext cx="1063625" cy="7905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6157" name="Group 16"/>
            <p:cNvGrpSpPr>
              <a:grpSpLocks/>
            </p:cNvGrpSpPr>
            <p:nvPr/>
          </p:nvGrpSpPr>
          <p:grpSpPr bwMode="auto">
            <a:xfrm>
              <a:off x="0" y="0"/>
              <a:ext cx="9144001" cy="1604615"/>
              <a:chOff x="-18295" y="67295"/>
              <a:chExt cx="9144001" cy="1984825"/>
            </a:xfrm>
          </p:grpSpPr>
          <p:pic>
            <p:nvPicPr>
              <p:cNvPr id="6158" name="Picture 17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-18295" y="67295"/>
                <a:ext cx="9144000" cy="1874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159" name="Picture 19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18294" y="835054"/>
                <a:ext cx="9144000" cy="1217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476375" y="6083300"/>
            <a:ext cx="2303463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DEPARTMENT OF HEALTH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MPUMALANGA PROVINCE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REPUBLIC OF SOUTH AFRICA</a:t>
            </a:r>
            <a:endParaRPr lang="en-US" sz="1050" b="1" dirty="0">
              <a:latin typeface="+mn-lt"/>
              <a:cs typeface="+mn-cs"/>
            </a:endParaRPr>
          </a:p>
        </p:txBody>
      </p:sp>
      <p:sp>
        <p:nvSpPr>
          <p:cNvPr id="6149" name="Rectangle 3"/>
          <p:cNvSpPr txBox="1">
            <a:spLocks/>
          </p:cNvSpPr>
          <p:nvPr/>
        </p:nvSpPr>
        <p:spPr bwMode="auto">
          <a:xfrm>
            <a:off x="-119063" y="1909763"/>
            <a:ext cx="9144001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1"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  <a:buFont typeface="Arial" pitchFamily="34" charset="0"/>
              <a:buNone/>
            </a:pPr>
            <a:endParaRPr lang="en-US" altLang="en-US" sz="2400">
              <a:latin typeface="Verdana" pitchFamily="34" charset="0"/>
            </a:endParaRPr>
          </a:p>
          <a:p>
            <a:pPr lvl="1"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  <a:buFont typeface="Arial" pitchFamily="34" charset="0"/>
              <a:buNone/>
            </a:pPr>
            <a:endParaRPr lang="en-US" altLang="en-US" sz="2400">
              <a:latin typeface="Verdana" pitchFamily="34" charset="0"/>
            </a:endParaRP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  <a:buFont typeface="Arial" pitchFamily="34" charset="0"/>
              <a:buChar char="•"/>
            </a:pPr>
            <a:endParaRPr lang="en-US" altLang="en-US" sz="2400">
              <a:latin typeface="Verdana" pitchFamily="34" charset="0"/>
            </a:endParaRPr>
          </a:p>
        </p:txBody>
      </p:sp>
      <p:sp>
        <p:nvSpPr>
          <p:cNvPr id="6150" name="Rectangle 3"/>
          <p:cNvSpPr txBox="1">
            <a:spLocks noChangeArrowheads="1"/>
          </p:cNvSpPr>
          <p:nvPr/>
        </p:nvSpPr>
        <p:spPr bwMode="auto">
          <a:xfrm>
            <a:off x="219075" y="827088"/>
            <a:ext cx="8928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en-US" sz="2400">
                <a:latin typeface="Calibri" pitchFamily="34" charset="0"/>
              </a:rPr>
              <a:t>ICRM Component: 1  Administration – Red  – Green ? </a:t>
            </a:r>
          </a:p>
        </p:txBody>
      </p:sp>
      <p:sp>
        <p:nvSpPr>
          <p:cNvPr id="6151" name="Rectangle 2"/>
          <p:cNvSpPr>
            <a:spLocks noChangeArrowheads="1"/>
          </p:cNvSpPr>
          <p:nvPr/>
        </p:nvSpPr>
        <p:spPr bwMode="auto">
          <a:xfrm>
            <a:off x="193675" y="1730375"/>
            <a:ext cx="80978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sp>
        <p:nvSpPr>
          <p:cNvPr id="2" name="Curved Left Arrow 1"/>
          <p:cNvSpPr/>
          <p:nvPr/>
        </p:nvSpPr>
        <p:spPr>
          <a:xfrm>
            <a:off x="3071813" y="2349500"/>
            <a:ext cx="1598612" cy="2836863"/>
          </a:xfrm>
          <a:prstGeom prst="curvedLeftArrow">
            <a:avLst/>
          </a:prstGeom>
          <a:ln>
            <a:solidFill>
              <a:srgbClr val="00B05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b="1" dirty="0">
              <a:ln w="18000">
                <a:solidFill>
                  <a:srgbClr val="33CC33"/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153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650" y="1844675"/>
            <a:ext cx="2339975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loud Callout 3"/>
          <p:cNvSpPr/>
          <p:nvPr/>
        </p:nvSpPr>
        <p:spPr>
          <a:xfrm>
            <a:off x="6300788" y="2854325"/>
            <a:ext cx="2592387" cy="2452688"/>
          </a:xfrm>
          <a:prstGeom prst="cloudCallout">
            <a:avLst>
              <a:gd name="adj1" fmla="val -49842"/>
              <a:gd name="adj2" fmla="val -75771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  <a:p>
            <a:pPr algn="ctr">
              <a:defRPr/>
            </a:pPr>
            <a:endParaRPr lang="en-US" dirty="0"/>
          </a:p>
          <a:p>
            <a:pPr algn="ctr">
              <a:defRPr/>
            </a:pPr>
            <a:r>
              <a:rPr lang="en-US" b="1" dirty="0"/>
              <a:t>How then  do we</a:t>
            </a:r>
          </a:p>
          <a:p>
            <a:pPr algn="ctr">
              <a:defRPr/>
            </a:pPr>
            <a:r>
              <a:rPr lang="en-US" b="1" dirty="0"/>
              <a:t>turn </a:t>
            </a:r>
          </a:p>
          <a:p>
            <a:pPr algn="ctr">
              <a:defRPr/>
            </a:pPr>
            <a:r>
              <a:rPr lang="en-US" b="1" dirty="0"/>
              <a:t> </a:t>
            </a:r>
            <a:r>
              <a:rPr lang="en-US" b="1" dirty="0">
                <a:solidFill>
                  <a:srgbClr val="00B050"/>
                </a:solidFill>
              </a:rPr>
              <a:t>Administration</a:t>
            </a:r>
            <a:endParaRPr lang="en-US" b="1" dirty="0"/>
          </a:p>
          <a:p>
            <a:pPr algn="ctr">
              <a:defRPr/>
            </a:pPr>
            <a:r>
              <a:rPr lang="en-US" b="1" dirty="0"/>
              <a:t> elements to </a:t>
            </a:r>
            <a:r>
              <a:rPr lang="en-US" b="1" dirty="0">
                <a:solidFill>
                  <a:srgbClr val="00B050"/>
                </a:solidFill>
              </a:rPr>
              <a:t>Green</a:t>
            </a:r>
          </a:p>
          <a:p>
            <a:pPr algn="ctr">
              <a:defRPr/>
            </a:pPr>
            <a:endParaRPr lang="en-US" dirty="0"/>
          </a:p>
        </p:txBody>
      </p:sp>
      <p:pic>
        <p:nvPicPr>
          <p:cNvPr id="6155" name="Picture 1" descr="WhatMethodChoose-copy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83175" y="1703388"/>
            <a:ext cx="121761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5"/>
          <p:cNvSpPr>
            <a:spLocks noChangeArrowheads="1"/>
          </p:cNvSpPr>
          <p:nvPr/>
        </p:nvSpPr>
        <p:spPr bwMode="auto">
          <a:xfrm flipV="1">
            <a:off x="395288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</p:txBody>
      </p:sp>
      <p:grpSp>
        <p:nvGrpSpPr>
          <p:cNvPr id="7171" name="Group 12"/>
          <p:cNvGrpSpPr>
            <a:grpSpLocks/>
          </p:cNvGrpSpPr>
          <p:nvPr/>
        </p:nvGrpSpPr>
        <p:grpSpPr bwMode="auto">
          <a:xfrm>
            <a:off x="0" y="0"/>
            <a:ext cx="9147175" cy="6858000"/>
            <a:chOff x="0" y="0"/>
            <a:chExt cx="9144001" cy="6766667"/>
          </a:xfrm>
        </p:grpSpPr>
        <p:grpSp>
          <p:nvGrpSpPr>
            <p:cNvPr id="7255" name="Group 11"/>
            <p:cNvGrpSpPr>
              <a:grpSpLocks/>
            </p:cNvGrpSpPr>
            <p:nvPr/>
          </p:nvGrpSpPr>
          <p:grpSpPr bwMode="auto">
            <a:xfrm>
              <a:off x="0" y="5749367"/>
              <a:ext cx="9144000" cy="1017300"/>
              <a:chOff x="0" y="5749367"/>
              <a:chExt cx="9144000" cy="1017300"/>
            </a:xfrm>
          </p:grpSpPr>
          <p:pic>
            <p:nvPicPr>
              <p:cNvPr id="7259" name="Picture 2" descr="Graphic443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7668841" y="6021287"/>
                <a:ext cx="1296144" cy="700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7260" name="Group 5"/>
              <p:cNvGrpSpPr>
                <a:grpSpLocks/>
              </p:cNvGrpSpPr>
              <p:nvPr/>
            </p:nvGrpSpPr>
            <p:grpSpPr bwMode="auto">
              <a:xfrm>
                <a:off x="0" y="5749367"/>
                <a:ext cx="9144000" cy="1017300"/>
                <a:chOff x="0" y="5749367"/>
                <a:chExt cx="9144000" cy="10173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5750101"/>
                  <a:ext cx="9144001" cy="108078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pic>
              <p:nvPicPr>
                <p:cNvPr id="7262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107504" y="5976092"/>
                  <a:ext cx="1063625" cy="7905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7256" name="Group 16"/>
            <p:cNvGrpSpPr>
              <a:grpSpLocks/>
            </p:cNvGrpSpPr>
            <p:nvPr/>
          </p:nvGrpSpPr>
          <p:grpSpPr bwMode="auto">
            <a:xfrm>
              <a:off x="0" y="0"/>
              <a:ext cx="9144001" cy="1604615"/>
              <a:chOff x="-18295" y="67295"/>
              <a:chExt cx="9144001" cy="1984825"/>
            </a:xfrm>
          </p:grpSpPr>
          <p:pic>
            <p:nvPicPr>
              <p:cNvPr id="7257" name="Picture 17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-18295" y="67295"/>
                <a:ext cx="9144000" cy="1874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7258" name="Picture 19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18294" y="835054"/>
                <a:ext cx="9144000" cy="1217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476375" y="6083300"/>
            <a:ext cx="2303463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DEPARTMENT OF HEALTH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MPUMALANGA PROVINCE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REPUBLIC OF SOUTH AFRICA</a:t>
            </a:r>
            <a:endParaRPr lang="en-US" sz="1050" b="1" dirty="0">
              <a:latin typeface="+mn-lt"/>
              <a:cs typeface="+mn-cs"/>
            </a:endParaRPr>
          </a:p>
        </p:txBody>
      </p:sp>
      <p:sp>
        <p:nvSpPr>
          <p:cNvPr id="7173" name="Rectangle 3"/>
          <p:cNvSpPr txBox="1">
            <a:spLocks/>
          </p:cNvSpPr>
          <p:nvPr/>
        </p:nvSpPr>
        <p:spPr bwMode="auto">
          <a:xfrm>
            <a:off x="-71438" y="1516063"/>
            <a:ext cx="9144001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  <a:buFont typeface="Arial" pitchFamily="34" charset="0"/>
              <a:buNone/>
            </a:pPr>
            <a:endParaRPr lang="en-US" altLang="en-US" sz="2400">
              <a:latin typeface="Verdana" pitchFamily="34" charset="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  <a:buFont typeface="Arial" pitchFamily="34" charset="0"/>
              <a:buNone/>
            </a:pPr>
            <a:endParaRPr lang="en-US" altLang="en-US" sz="2400">
              <a:latin typeface="Verdana" pitchFamily="34" charset="0"/>
            </a:endParaRPr>
          </a:p>
        </p:txBody>
      </p:sp>
      <p:sp>
        <p:nvSpPr>
          <p:cNvPr id="7174" name="Rectangle 3"/>
          <p:cNvSpPr txBox="1">
            <a:spLocks noChangeArrowheads="1"/>
          </p:cNvSpPr>
          <p:nvPr/>
        </p:nvSpPr>
        <p:spPr bwMode="auto">
          <a:xfrm>
            <a:off x="219075" y="827088"/>
            <a:ext cx="8928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en-US" sz="2400" b="1">
                <a:latin typeface="Calibri" pitchFamily="34" charset="0"/>
              </a:rPr>
              <a:t>Understanding the Scope:  Component :1  Administration</a:t>
            </a:r>
          </a:p>
        </p:txBody>
      </p:sp>
      <p:sp>
        <p:nvSpPr>
          <p:cNvPr id="7175" name="Rectangle 2"/>
          <p:cNvSpPr>
            <a:spLocks noChangeArrowheads="1"/>
          </p:cNvSpPr>
          <p:nvPr/>
        </p:nvSpPr>
        <p:spPr bwMode="auto">
          <a:xfrm>
            <a:off x="193675" y="1730375"/>
            <a:ext cx="80978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249238" y="1598613"/>
          <a:ext cx="8715375" cy="36306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0425"/>
                <a:gridCol w="1080074"/>
                <a:gridCol w="720050"/>
                <a:gridCol w="1080074"/>
                <a:gridCol w="1224084"/>
                <a:gridCol w="504035"/>
                <a:gridCol w="648045"/>
                <a:gridCol w="648045"/>
                <a:gridCol w="720543"/>
              </a:tblGrid>
              <a:tr h="420640">
                <a:tc rowSpan="2">
                  <a:txBody>
                    <a:bodyPr/>
                    <a:lstStyle/>
                    <a:p>
                      <a:r>
                        <a:rPr lang="en-US" sz="1800" dirty="0" smtClean="0"/>
                        <a:t>Sub Component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 rowSpan="2">
                  <a:txBody>
                    <a:bodyPr/>
                    <a:lstStyle/>
                    <a:p>
                      <a:r>
                        <a:rPr lang="en-US" sz="1800" dirty="0" smtClean="0"/>
                        <a:t>Elements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 rowSpan="2">
                  <a:txBody>
                    <a:bodyPr/>
                    <a:lstStyle/>
                    <a:p>
                      <a:r>
                        <a:rPr lang="en-US" sz="1800" dirty="0" smtClean="0"/>
                        <a:t>Vital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 rowSpan="2">
                  <a:txBody>
                    <a:bodyPr/>
                    <a:lstStyle/>
                    <a:p>
                      <a:r>
                        <a:rPr lang="en-US" sz="1800" dirty="0" smtClean="0"/>
                        <a:t>Essential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 rowSpan="2">
                  <a:txBody>
                    <a:bodyPr/>
                    <a:lstStyle/>
                    <a:p>
                      <a:r>
                        <a:rPr lang="en-US" sz="1800" dirty="0" smtClean="0"/>
                        <a:t>Important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Calibri"/>
                          <a:ea typeface="Calibri"/>
                          <a:cs typeface="Times New Roman"/>
                        </a:rPr>
                        <a:t>Control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1816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 smtClean="0"/>
                        <a:t>H. F</a:t>
                      </a:r>
                      <a:endParaRPr lang="en-US" sz="1400" b="1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r>
                        <a:rPr lang="en-US" sz="1400" b="1" dirty="0" smtClean="0"/>
                        <a:t>DISTR.</a:t>
                      </a:r>
                      <a:endParaRPr lang="en-US" sz="1400" b="1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r>
                        <a:rPr lang="en-US" sz="1400" b="1" dirty="0" smtClean="0"/>
                        <a:t>PDOH</a:t>
                      </a:r>
                      <a:endParaRPr lang="en-US" sz="1400" b="1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r>
                        <a:rPr lang="en-US" sz="1400" b="1" dirty="0" smtClean="0"/>
                        <a:t>NDOH</a:t>
                      </a:r>
                      <a:endParaRPr lang="en-US" sz="1400" b="1" dirty="0"/>
                    </a:p>
                  </a:txBody>
                  <a:tcPr marL="91431" marR="91431" marT="45714" marB="45714"/>
                </a:tc>
              </a:tr>
              <a:tr h="581512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alt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sym typeface="Calibri" pitchFamily="34" charset="0"/>
                        </a:rPr>
                        <a:t>1.Signage</a:t>
                      </a:r>
                      <a:r>
                        <a:rPr lang="en-US" altLang="en-US" sz="1600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sym typeface="Calibri" pitchFamily="34" charset="0"/>
                        </a:rPr>
                        <a:t> &amp;</a:t>
                      </a:r>
                      <a:r>
                        <a:rPr lang="en-US" alt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sym typeface="Calibri" pitchFamily="34" charset="0"/>
                        </a:rPr>
                        <a:t> Notices </a:t>
                      </a:r>
                      <a:endParaRPr lang="en-US" sz="16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rgbClr val="00B050"/>
                          </a:solidFill>
                        </a:rPr>
                        <a:t>8</a:t>
                      </a:r>
                      <a:endParaRPr lang="en-US" sz="1800" dirty="0">
                        <a:solidFill>
                          <a:srgbClr val="00B05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5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</a:tr>
              <a:tr h="581512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alt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sym typeface="Calibri" pitchFamily="34" charset="0"/>
                        </a:rPr>
                        <a:t>2. Staff identity &amp;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US" alt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sym typeface="Calibri" pitchFamily="34" charset="0"/>
                        </a:rPr>
                        <a:t>    dress codes </a:t>
                      </a:r>
                      <a:endParaRPr lang="en-US" sz="16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en-US" sz="1800" dirty="0">
                        <a:solidFill>
                          <a:srgbClr val="00B05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</a:tr>
              <a:tr h="581512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alt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sym typeface="Calibri" pitchFamily="34" charset="0"/>
                        </a:rPr>
                        <a:t>3. Client</a:t>
                      </a:r>
                      <a:r>
                        <a:rPr lang="en-US" altLang="en-US" sz="1600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sym typeface="Calibri" pitchFamily="34" charset="0"/>
                        </a:rPr>
                        <a:t> </a:t>
                      </a:r>
                      <a:r>
                        <a:rPr lang="en-US" alt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sym typeface="Calibri" pitchFamily="34" charset="0"/>
                        </a:rPr>
                        <a:t> service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US" alt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sym typeface="Calibri" pitchFamily="34" charset="0"/>
                        </a:rPr>
                        <a:t>    organisation </a:t>
                      </a:r>
                      <a:endParaRPr lang="en-US" sz="16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rgbClr val="00B050"/>
                          </a:solidFill>
                        </a:rPr>
                        <a:t>4</a:t>
                      </a:r>
                      <a:endParaRPr lang="en-US" sz="1800" dirty="0">
                        <a:solidFill>
                          <a:srgbClr val="00B05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</a:tr>
              <a:tr h="581512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alt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sym typeface="Calibri" pitchFamily="34" charset="0"/>
                        </a:rPr>
                        <a:t>4. Management of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US" alt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sym typeface="Calibri" pitchFamily="34" charset="0"/>
                        </a:rPr>
                        <a:t>    client records </a:t>
                      </a:r>
                      <a:endParaRPr lang="en-US" sz="16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rgbClr val="00B050"/>
                          </a:solidFill>
                        </a:rPr>
                        <a:t>9</a:t>
                      </a:r>
                      <a:endParaRPr lang="en-US" sz="1800" dirty="0">
                        <a:solidFill>
                          <a:srgbClr val="00B05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 marL="91431" marR="91431" marT="45714" marB="45714"/>
                </a:tc>
              </a:tr>
              <a:tr h="365758">
                <a:tc>
                  <a:txBody>
                    <a:bodyPr/>
                    <a:lstStyle/>
                    <a:p>
                      <a:r>
                        <a:rPr lang="en-US" sz="1600" b="1" dirty="0" smtClean="0"/>
                        <a:t>TOTAL</a:t>
                      </a:r>
                      <a:endParaRPr lang="en-US" sz="1600" b="1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00B050"/>
                          </a:solidFill>
                        </a:rPr>
                        <a:t>23</a:t>
                      </a:r>
                      <a:endParaRPr lang="en-US" sz="1800" b="1" dirty="0">
                        <a:solidFill>
                          <a:srgbClr val="00B05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2</a:t>
                      </a:r>
                      <a:endParaRPr lang="en-US" sz="1800" b="1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1</a:t>
                      </a:r>
                      <a:endParaRPr lang="en-US" sz="1800" b="1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20</a:t>
                      </a:r>
                      <a:endParaRPr lang="en-US" sz="1800" b="1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14</a:t>
                      </a:r>
                      <a:endParaRPr lang="en-US" sz="1800" b="1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6</a:t>
                      </a:r>
                      <a:endParaRPr lang="en-US" sz="1800" b="1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2</a:t>
                      </a:r>
                      <a:endParaRPr lang="en-US" sz="1800" b="1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1</a:t>
                      </a:r>
                      <a:endParaRPr lang="en-US" sz="1800" b="1" dirty="0"/>
                    </a:p>
                  </a:txBody>
                  <a:tcPr marL="91431" marR="91431" marT="45714" marB="45714"/>
                </a:tc>
              </a:tr>
            </a:tbl>
          </a:graphicData>
        </a:graphic>
      </p:graphicFrame>
      <p:sp>
        <p:nvSpPr>
          <p:cNvPr id="17" name="Rectangle 16"/>
          <p:cNvSpPr/>
          <p:nvPr/>
        </p:nvSpPr>
        <p:spPr>
          <a:xfrm>
            <a:off x="639763" y="5356225"/>
            <a:ext cx="5673725" cy="303213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dirty="0"/>
              <a:t>Vital = 100%        Essential = 75%             Important = 60%</a:t>
            </a:r>
          </a:p>
        </p:txBody>
      </p:sp>
      <p:sp>
        <p:nvSpPr>
          <p:cNvPr id="2" name="Rectangle 1"/>
          <p:cNvSpPr/>
          <p:nvPr/>
        </p:nvSpPr>
        <p:spPr>
          <a:xfrm>
            <a:off x="6732240" y="5356225"/>
            <a:ext cx="2088232" cy="303213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Link -  NCS 1&amp;6</a:t>
            </a:r>
            <a:endParaRPr lang="en-US" b="1" dirty="0">
              <a:ln w="76200"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5"/>
          <p:cNvSpPr>
            <a:spLocks noChangeArrowheads="1"/>
          </p:cNvSpPr>
          <p:nvPr/>
        </p:nvSpPr>
        <p:spPr bwMode="auto">
          <a:xfrm flipV="1">
            <a:off x="395288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</p:txBody>
      </p:sp>
      <p:grpSp>
        <p:nvGrpSpPr>
          <p:cNvPr id="8195" name="Group 12"/>
          <p:cNvGrpSpPr>
            <a:grpSpLocks/>
          </p:cNvGrpSpPr>
          <p:nvPr/>
        </p:nvGrpSpPr>
        <p:grpSpPr bwMode="auto">
          <a:xfrm>
            <a:off x="0" y="0"/>
            <a:ext cx="9144000" cy="6765925"/>
            <a:chOff x="0" y="0"/>
            <a:chExt cx="9144001" cy="6766667"/>
          </a:xfrm>
        </p:grpSpPr>
        <p:grpSp>
          <p:nvGrpSpPr>
            <p:cNvPr id="8204" name="Group 11"/>
            <p:cNvGrpSpPr>
              <a:grpSpLocks/>
            </p:cNvGrpSpPr>
            <p:nvPr/>
          </p:nvGrpSpPr>
          <p:grpSpPr bwMode="auto">
            <a:xfrm>
              <a:off x="0" y="5749367"/>
              <a:ext cx="9144000" cy="1017300"/>
              <a:chOff x="0" y="5749367"/>
              <a:chExt cx="9144000" cy="1017300"/>
            </a:xfrm>
          </p:grpSpPr>
          <p:pic>
            <p:nvPicPr>
              <p:cNvPr id="8208" name="Picture 2" descr="Graphic4433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7668841" y="6021287"/>
                <a:ext cx="1296144" cy="700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8209" name="Group 5"/>
              <p:cNvGrpSpPr>
                <a:grpSpLocks/>
              </p:cNvGrpSpPr>
              <p:nvPr/>
            </p:nvGrpSpPr>
            <p:grpSpPr bwMode="auto">
              <a:xfrm>
                <a:off x="0" y="5749367"/>
                <a:ext cx="9144000" cy="1017300"/>
                <a:chOff x="0" y="5749367"/>
                <a:chExt cx="9144000" cy="10173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5748968"/>
                  <a:ext cx="9144001" cy="107962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pic>
              <p:nvPicPr>
                <p:cNvPr id="8211" name="Picture 2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107504" y="5976092"/>
                  <a:ext cx="1063625" cy="7905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8205" name="Group 16"/>
            <p:cNvGrpSpPr>
              <a:grpSpLocks/>
            </p:cNvGrpSpPr>
            <p:nvPr/>
          </p:nvGrpSpPr>
          <p:grpSpPr bwMode="auto">
            <a:xfrm>
              <a:off x="0" y="0"/>
              <a:ext cx="9144001" cy="1604615"/>
              <a:chOff x="-18295" y="67295"/>
              <a:chExt cx="9144001" cy="1984825"/>
            </a:xfrm>
          </p:grpSpPr>
          <p:pic>
            <p:nvPicPr>
              <p:cNvPr id="8206" name="Picture 17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18295" y="67295"/>
                <a:ext cx="9144000" cy="1874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8207" name="Picture 19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-18294" y="835054"/>
                <a:ext cx="9144000" cy="1217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476375" y="6083300"/>
            <a:ext cx="2303463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DEPARTMENT OF HEALTH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MPUMALANGA PROVINCE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REPUBLIC OF SOUTH AFRICA</a:t>
            </a:r>
            <a:endParaRPr lang="en-US" sz="1050" b="1" dirty="0">
              <a:latin typeface="+mn-lt"/>
              <a:cs typeface="+mn-cs"/>
            </a:endParaRPr>
          </a:p>
        </p:txBody>
      </p:sp>
      <p:sp>
        <p:nvSpPr>
          <p:cNvPr id="5125" name="Rectangle 3"/>
          <p:cNvSpPr txBox="1">
            <a:spLocks/>
          </p:cNvSpPr>
          <p:nvPr/>
        </p:nvSpPr>
        <p:spPr bwMode="auto">
          <a:xfrm>
            <a:off x="339725" y="1682750"/>
            <a:ext cx="8280400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buFont typeface="Arial" pitchFamily="34" charset="0"/>
              <a:buNone/>
              <a:defRPr/>
            </a:pPr>
            <a:r>
              <a:rPr lang="en-US" sz="1800" b="1" dirty="0" smtClean="0">
                <a:latin typeface="Times New Roman"/>
              </a:rPr>
              <a:t>Quick wins / Small wins: - Area of Influence</a:t>
            </a:r>
          </a:p>
          <a:p>
            <a:pPr marL="0" indent="0">
              <a:buFont typeface="Arial" pitchFamily="34" charset="0"/>
              <a:buNone/>
              <a:defRPr/>
            </a:pPr>
            <a:endParaRPr lang="en-US" sz="1800" b="1" dirty="0" smtClean="0"/>
          </a:p>
          <a:p>
            <a:pPr>
              <a:defRPr/>
            </a:pPr>
            <a:r>
              <a:rPr lang="en-US" sz="1400" dirty="0"/>
              <a:t>A functional wheelchair and stretcher are always available </a:t>
            </a:r>
            <a:r>
              <a:rPr lang="en-US" sz="1400" dirty="0" smtClean="0"/>
              <a:t> </a:t>
            </a:r>
            <a:r>
              <a:rPr lang="en-US" sz="1400" i="1" dirty="0" smtClean="0">
                <a:solidFill>
                  <a:srgbClr val="FF0000"/>
                </a:solidFill>
              </a:rPr>
              <a:t>(</a:t>
            </a:r>
            <a:r>
              <a:rPr lang="en-US" sz="1400" i="1" dirty="0">
                <a:solidFill>
                  <a:srgbClr val="FF0000"/>
                </a:solidFill>
              </a:rPr>
              <a:t>Vital</a:t>
            </a:r>
            <a:r>
              <a:rPr lang="en-US" sz="1400" i="1" dirty="0" smtClean="0">
                <a:solidFill>
                  <a:srgbClr val="FF0000"/>
                </a:solidFill>
              </a:rPr>
              <a:t>)</a:t>
            </a:r>
          </a:p>
          <a:p>
            <a:pPr>
              <a:defRPr/>
            </a:pPr>
            <a:endParaRPr lang="en-US" sz="1400" i="1" dirty="0" smtClean="0">
              <a:solidFill>
                <a:srgbClr val="FF0000"/>
              </a:solidFill>
            </a:endParaRPr>
          </a:p>
          <a:p>
            <a:pPr>
              <a:defRPr/>
            </a:pPr>
            <a:r>
              <a:rPr lang="en-US" sz="1400" dirty="0"/>
              <a:t>Client record content adheres to ICSM prescripts </a:t>
            </a:r>
            <a:r>
              <a:rPr lang="en-US" sz="1400" dirty="0" smtClean="0"/>
              <a:t> </a:t>
            </a:r>
            <a:r>
              <a:rPr lang="en-US" sz="1400" dirty="0" smtClean="0">
                <a:solidFill>
                  <a:srgbClr val="FF0000"/>
                </a:solidFill>
              </a:rPr>
              <a:t>(</a:t>
            </a:r>
            <a:r>
              <a:rPr lang="en-US" sz="1400" dirty="0">
                <a:solidFill>
                  <a:srgbClr val="FF0000"/>
                </a:solidFill>
              </a:rPr>
              <a:t>Essential)</a:t>
            </a:r>
          </a:p>
          <a:p>
            <a:pPr marL="0" indent="0">
              <a:buFont typeface="Arial" pitchFamily="34" charset="0"/>
              <a:buNone/>
              <a:defRPr/>
            </a:pPr>
            <a:endParaRPr lang="en-US" sz="1400" dirty="0" smtClean="0"/>
          </a:p>
          <a:p>
            <a:pPr>
              <a:defRPr/>
            </a:pPr>
            <a:r>
              <a:rPr lang="en-US" sz="1400" dirty="0"/>
              <a:t>The organogram with contact details of the managers </a:t>
            </a:r>
            <a:r>
              <a:rPr lang="en-US" sz="1400" dirty="0" smtClean="0"/>
              <a:t>displayed  </a:t>
            </a:r>
            <a:r>
              <a:rPr lang="en-US" sz="1400" i="1" dirty="0" smtClean="0">
                <a:solidFill>
                  <a:srgbClr val="FF0000"/>
                </a:solidFill>
              </a:rPr>
              <a:t>(Important)</a:t>
            </a:r>
            <a:endParaRPr lang="en-US" altLang="en-US" sz="1400" i="1" dirty="0">
              <a:solidFill>
                <a:srgbClr val="FF0000"/>
              </a:solidFill>
            </a:endParaRPr>
          </a:p>
          <a:p>
            <a:pPr>
              <a:defRPr/>
            </a:pPr>
            <a:endParaRPr lang="en-US" sz="1400" dirty="0" smtClean="0"/>
          </a:p>
          <a:p>
            <a:pPr>
              <a:defRPr/>
            </a:pPr>
            <a:r>
              <a:rPr lang="en-US" sz="1400" dirty="0"/>
              <a:t>All service areas including reception and toilets within the facility clearly </a:t>
            </a:r>
            <a:r>
              <a:rPr lang="en-US" sz="1400" dirty="0" smtClean="0"/>
              <a:t>sign posted  </a:t>
            </a:r>
            <a:r>
              <a:rPr lang="en-US" sz="1400" i="1" dirty="0" smtClean="0">
                <a:solidFill>
                  <a:srgbClr val="FF0000"/>
                </a:solidFill>
              </a:rPr>
              <a:t>(Important)</a:t>
            </a:r>
            <a:endParaRPr lang="en-US" altLang="en-US" sz="1400" i="1" dirty="0">
              <a:solidFill>
                <a:srgbClr val="FF0000"/>
              </a:solidFill>
            </a:endParaRPr>
          </a:p>
          <a:p>
            <a:pPr>
              <a:defRPr/>
            </a:pPr>
            <a:endParaRPr lang="en-US" sz="1400" dirty="0" smtClean="0"/>
          </a:p>
          <a:p>
            <a:pPr>
              <a:defRPr/>
            </a:pPr>
            <a:r>
              <a:rPr lang="en-US" sz="1400" dirty="0"/>
              <a:t>All staff members comply with prescribed dress </a:t>
            </a:r>
            <a:r>
              <a:rPr lang="en-US" sz="1400" dirty="0" smtClean="0"/>
              <a:t>code   </a:t>
            </a:r>
            <a:r>
              <a:rPr lang="en-US" sz="1400" i="1" dirty="0" smtClean="0">
                <a:solidFill>
                  <a:srgbClr val="FF0000"/>
                </a:solidFill>
              </a:rPr>
              <a:t>(Important)</a:t>
            </a:r>
            <a:endParaRPr lang="en-US" altLang="en-US" sz="1400" i="1" dirty="0">
              <a:solidFill>
                <a:srgbClr val="FF0000"/>
              </a:solidFill>
            </a:endParaRPr>
          </a:p>
          <a:p>
            <a:pPr>
              <a:defRPr/>
            </a:pPr>
            <a:endParaRPr lang="en-US" sz="1400" dirty="0" smtClean="0"/>
          </a:p>
          <a:p>
            <a:pPr>
              <a:defRPr/>
            </a:pPr>
            <a:endParaRPr lang="en-US" sz="1800" dirty="0" smtClean="0"/>
          </a:p>
          <a:p>
            <a:pPr>
              <a:defRPr/>
            </a:pPr>
            <a:endParaRPr lang="en-US" sz="1800" dirty="0" smtClean="0">
              <a:latin typeface="Times New Roman"/>
              <a:ea typeface="Times New Roman"/>
            </a:endParaRPr>
          </a:p>
          <a:p>
            <a:pPr>
              <a:defRPr/>
            </a:pPr>
            <a:endParaRPr lang="en-US" altLang="en-US" sz="2400" dirty="0" smtClean="0">
              <a:latin typeface="Verdana" pitchFamily="34" charset="0"/>
            </a:endParaRPr>
          </a:p>
        </p:txBody>
      </p:sp>
      <p:sp>
        <p:nvSpPr>
          <p:cNvPr id="8198" name="Rectangle 3"/>
          <p:cNvSpPr txBox="1">
            <a:spLocks noChangeArrowheads="1"/>
          </p:cNvSpPr>
          <p:nvPr/>
        </p:nvSpPr>
        <p:spPr bwMode="auto">
          <a:xfrm>
            <a:off x="381000" y="862013"/>
            <a:ext cx="8928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en-US" sz="2400" b="1">
                <a:latin typeface="Calibri" pitchFamily="34" charset="0"/>
              </a:rPr>
              <a:t>Where to begin?           </a:t>
            </a:r>
            <a:r>
              <a:rPr lang="en-US" altLang="en-US" sz="2400" b="1">
                <a:latin typeface="Calibri" pitchFamily="34" charset="0"/>
                <a:ea typeface="MS PGothic" pitchFamily="34" charset="-128"/>
              </a:rPr>
              <a:t>Started with things that can be fixed   </a:t>
            </a:r>
            <a:r>
              <a:rPr lang="en-US" altLang="en-US" sz="2400" b="1">
                <a:latin typeface="Calibri" pitchFamily="34" charset="0"/>
              </a:rPr>
              <a:t>  </a:t>
            </a:r>
          </a:p>
        </p:txBody>
      </p:sp>
      <p:sp>
        <p:nvSpPr>
          <p:cNvPr id="8199" name="Rectangle 2"/>
          <p:cNvSpPr>
            <a:spLocks noChangeArrowheads="1"/>
          </p:cNvSpPr>
          <p:nvPr/>
        </p:nvSpPr>
        <p:spPr bwMode="auto">
          <a:xfrm>
            <a:off x="193675" y="1730375"/>
            <a:ext cx="80978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sp>
        <p:nvSpPr>
          <p:cNvPr id="820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 altLang="en-US"/>
          </a:p>
        </p:txBody>
      </p:sp>
      <p:graphicFrame>
        <p:nvGraphicFramePr>
          <p:cNvPr id="8201" name="Object 1"/>
          <p:cNvGraphicFramePr>
            <a:graphicFrameLocks noChangeAspect="1"/>
          </p:cNvGraphicFramePr>
          <p:nvPr/>
        </p:nvGraphicFramePr>
        <p:xfrm>
          <a:off x="7813675" y="115888"/>
          <a:ext cx="1192213" cy="1584325"/>
        </p:xfrm>
        <a:graphic>
          <a:graphicData uri="http://schemas.openxmlformats.org/presentationml/2006/ole">
            <p:oleObj spid="_x0000_s8201" name="Photo Editor Photo" r:id="rId8" imgW="2647619" imgH="3095238" progId="MSPhotoEd.3">
              <p:embed/>
            </p:oleObj>
          </a:graphicData>
        </a:graphic>
      </p:graphicFrame>
      <p:sp>
        <p:nvSpPr>
          <p:cNvPr id="3" name="Rectangle 2"/>
          <p:cNvSpPr/>
          <p:nvPr/>
        </p:nvSpPr>
        <p:spPr>
          <a:xfrm>
            <a:off x="4323080" y="5065801"/>
            <a:ext cx="4593907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Use the ideal clinic Manual  version 16 as a guide - PROCESS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7503" y="5065801"/>
            <a:ext cx="3403885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Overarching interventions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5"/>
          <p:cNvSpPr>
            <a:spLocks noChangeArrowheads="1"/>
          </p:cNvSpPr>
          <p:nvPr/>
        </p:nvSpPr>
        <p:spPr bwMode="auto">
          <a:xfrm flipV="1">
            <a:off x="395288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</p:txBody>
      </p:sp>
      <p:grpSp>
        <p:nvGrpSpPr>
          <p:cNvPr id="9219" name="Group 12"/>
          <p:cNvGrpSpPr>
            <a:grpSpLocks/>
          </p:cNvGrpSpPr>
          <p:nvPr/>
        </p:nvGrpSpPr>
        <p:grpSpPr bwMode="auto">
          <a:xfrm>
            <a:off x="0" y="0"/>
            <a:ext cx="9144000" cy="6765925"/>
            <a:chOff x="0" y="0"/>
            <a:chExt cx="9144001" cy="6766667"/>
          </a:xfrm>
        </p:grpSpPr>
        <p:grpSp>
          <p:nvGrpSpPr>
            <p:cNvPr id="9225" name="Group 11"/>
            <p:cNvGrpSpPr>
              <a:grpSpLocks/>
            </p:cNvGrpSpPr>
            <p:nvPr/>
          </p:nvGrpSpPr>
          <p:grpSpPr bwMode="auto">
            <a:xfrm>
              <a:off x="0" y="5749367"/>
              <a:ext cx="9144000" cy="1017300"/>
              <a:chOff x="0" y="5749367"/>
              <a:chExt cx="9144000" cy="1017300"/>
            </a:xfrm>
          </p:grpSpPr>
          <p:pic>
            <p:nvPicPr>
              <p:cNvPr id="9229" name="Picture 2" descr="Graphic443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7668841" y="6021287"/>
                <a:ext cx="1296144" cy="700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9230" name="Group 5"/>
              <p:cNvGrpSpPr>
                <a:grpSpLocks/>
              </p:cNvGrpSpPr>
              <p:nvPr/>
            </p:nvGrpSpPr>
            <p:grpSpPr bwMode="auto">
              <a:xfrm>
                <a:off x="0" y="5749367"/>
                <a:ext cx="9144000" cy="1017300"/>
                <a:chOff x="0" y="5749367"/>
                <a:chExt cx="9144000" cy="10173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5748968"/>
                  <a:ext cx="9144001" cy="107962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pic>
              <p:nvPicPr>
                <p:cNvPr id="9232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107504" y="5976092"/>
                  <a:ext cx="1063625" cy="7905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9226" name="Group 16"/>
            <p:cNvGrpSpPr>
              <a:grpSpLocks/>
            </p:cNvGrpSpPr>
            <p:nvPr/>
          </p:nvGrpSpPr>
          <p:grpSpPr bwMode="auto">
            <a:xfrm>
              <a:off x="0" y="0"/>
              <a:ext cx="9144001" cy="1604615"/>
              <a:chOff x="-18295" y="67295"/>
              <a:chExt cx="9144001" cy="1984825"/>
            </a:xfrm>
          </p:grpSpPr>
          <p:pic>
            <p:nvPicPr>
              <p:cNvPr id="9227" name="Picture 17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-18295" y="67295"/>
                <a:ext cx="9144000" cy="1874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9228" name="Picture 19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18294" y="835054"/>
                <a:ext cx="9144000" cy="1217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476375" y="6083300"/>
            <a:ext cx="2303463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DEPARTMENT OF HEALTH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MPUMALANGA PROVINCE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REPUBLIC OF SOUTH AFRICA</a:t>
            </a:r>
            <a:endParaRPr lang="en-US" sz="1050" b="1" dirty="0">
              <a:latin typeface="+mn-lt"/>
              <a:cs typeface="+mn-cs"/>
            </a:endParaRPr>
          </a:p>
        </p:txBody>
      </p:sp>
      <p:sp>
        <p:nvSpPr>
          <p:cNvPr id="9221" name="Rectangle 3"/>
          <p:cNvSpPr txBox="1">
            <a:spLocks/>
          </p:cNvSpPr>
          <p:nvPr/>
        </p:nvSpPr>
        <p:spPr bwMode="auto">
          <a:xfrm>
            <a:off x="395288" y="1601788"/>
            <a:ext cx="8307387" cy="34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en-US" altLang="en-US" sz="1800" dirty="0">
              <a:ea typeface="MS PGothic" pitchFamily="34" charset="-128"/>
            </a:endParaRPr>
          </a:p>
          <a:p>
            <a:pPr eaLnBrk="1" hangingPunct="1">
              <a:buFont typeface="Arial" pitchFamily="34" charset="0"/>
              <a:buNone/>
              <a:defRPr/>
            </a:pPr>
            <a:r>
              <a:rPr lang="en-US" altLang="en-US" sz="2400" b="1" dirty="0" smtClean="0">
                <a:ea typeface="MS PGothic" pitchFamily="34" charset="-128"/>
              </a:rPr>
              <a:t>Prioritised elements  in terms of weighting ( Vitals &amp; Essential):</a:t>
            </a:r>
          </a:p>
          <a:p>
            <a:pPr eaLnBrk="1" hangingPunct="1">
              <a:buFont typeface="Arial" pitchFamily="34" charset="0"/>
              <a:buNone/>
              <a:defRPr/>
            </a:pPr>
            <a:endParaRPr lang="en-US" altLang="en-US" sz="1800" b="1" dirty="0" smtClean="0">
              <a:ea typeface="MS PGothic" pitchFamily="34" charset="-128"/>
            </a:endParaRPr>
          </a:p>
          <a:p>
            <a:pPr eaLnBrk="1" hangingPunct="1">
              <a:buFont typeface="Arial" pitchFamily="34" charset="0"/>
              <a:buNone/>
              <a:defRPr/>
            </a:pPr>
            <a:r>
              <a:rPr lang="en-US" altLang="en-US" sz="1800" b="1" dirty="0" smtClean="0">
                <a:ea typeface="MS PGothic" pitchFamily="34" charset="-128"/>
              </a:rPr>
              <a:t>Vitals x2</a:t>
            </a:r>
            <a:endParaRPr lang="en-US" altLang="en-US" sz="1800" dirty="0" smtClean="0">
              <a:ea typeface="MS PGothic" pitchFamily="34" charset="-128"/>
            </a:endParaRPr>
          </a:p>
          <a:p>
            <a:pPr marL="285750" indent="-285750" eaLnBrk="1" hangingPunct="1">
              <a:defRPr/>
            </a:pPr>
            <a:r>
              <a:rPr lang="en-US" sz="1800" dirty="0"/>
              <a:t>There is appropriate access for people with </a:t>
            </a:r>
            <a:r>
              <a:rPr lang="en-US" sz="1800" dirty="0" smtClean="0"/>
              <a:t>disabilities  </a:t>
            </a:r>
            <a:r>
              <a:rPr lang="en-US" sz="1800" dirty="0" smtClean="0">
                <a:solidFill>
                  <a:srgbClr val="FF0000"/>
                </a:solidFill>
              </a:rPr>
              <a:t>(District)</a:t>
            </a:r>
          </a:p>
          <a:p>
            <a:pPr marL="285750" indent="-285750" eaLnBrk="1" hangingPunct="1">
              <a:defRPr/>
            </a:pPr>
            <a:endParaRPr lang="en-US" sz="1800" dirty="0" smtClean="0"/>
          </a:p>
          <a:p>
            <a:pPr marL="285750" indent="-285750" eaLnBrk="1" hangingPunct="1">
              <a:defRPr/>
            </a:pPr>
            <a:r>
              <a:rPr lang="en-US" sz="1800" dirty="0"/>
              <a:t>A functional wheelchair and stretcher are always available</a:t>
            </a:r>
            <a:r>
              <a:rPr lang="en-US" altLang="en-US" sz="1800" dirty="0" smtClean="0">
                <a:ea typeface="MS PGothic" pitchFamily="34" charset="-128"/>
              </a:rPr>
              <a:t> </a:t>
            </a:r>
            <a:r>
              <a:rPr lang="en-US" altLang="en-US" sz="1800" dirty="0" smtClean="0">
                <a:solidFill>
                  <a:srgbClr val="FF0000"/>
                </a:solidFill>
                <a:ea typeface="MS PGothic" pitchFamily="34" charset="-128"/>
              </a:rPr>
              <a:t>(Health Facility)</a:t>
            </a:r>
          </a:p>
          <a:p>
            <a:pPr marL="285750" indent="-285750" eaLnBrk="1" hangingPunct="1">
              <a:defRPr/>
            </a:pPr>
            <a:endParaRPr lang="en-US" altLang="en-US" sz="1800" dirty="0">
              <a:ea typeface="MS PGothic" pitchFamily="34" charset="-128"/>
            </a:endParaRPr>
          </a:p>
          <a:p>
            <a:pPr eaLnBrk="1" hangingPunct="1">
              <a:buFont typeface="Arial" pitchFamily="34" charset="0"/>
              <a:buNone/>
              <a:defRPr/>
            </a:pPr>
            <a:r>
              <a:rPr lang="en-US" altLang="en-US" sz="1800" b="1" dirty="0" smtClean="0">
                <a:ea typeface="MS PGothic" pitchFamily="34" charset="-128"/>
              </a:rPr>
              <a:t>Essentials x1</a:t>
            </a:r>
          </a:p>
          <a:p>
            <a:pPr marL="285750" indent="-285750" eaLnBrk="1" hangingPunct="1">
              <a:defRPr/>
            </a:pPr>
            <a:r>
              <a:rPr lang="en-US" sz="1800" dirty="0"/>
              <a:t>Client record content adheres to ICSM </a:t>
            </a:r>
            <a:r>
              <a:rPr lang="en-US" sz="1800" dirty="0" smtClean="0"/>
              <a:t>prescripts </a:t>
            </a:r>
            <a:r>
              <a:rPr lang="en-US" sz="1800" dirty="0" smtClean="0">
                <a:solidFill>
                  <a:srgbClr val="FF0000"/>
                </a:solidFill>
              </a:rPr>
              <a:t>(Health Facility)</a:t>
            </a:r>
            <a:endParaRPr lang="en-US" altLang="en-US" sz="1800" dirty="0" smtClean="0">
              <a:solidFill>
                <a:srgbClr val="FF0000"/>
              </a:solidFill>
              <a:ea typeface="MS PGothic" pitchFamily="34" charset="-128"/>
            </a:endParaRPr>
          </a:p>
        </p:txBody>
      </p:sp>
      <p:sp>
        <p:nvSpPr>
          <p:cNvPr id="9222" name="Rectangle 3"/>
          <p:cNvSpPr txBox="1">
            <a:spLocks noChangeArrowheads="1"/>
          </p:cNvSpPr>
          <p:nvPr/>
        </p:nvSpPr>
        <p:spPr bwMode="auto">
          <a:xfrm>
            <a:off x="36513" y="782638"/>
            <a:ext cx="9107487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en-US" sz="2400" b="1">
                <a:latin typeface="Calibri" pitchFamily="34" charset="0"/>
              </a:rPr>
              <a:t>              Breakthrough Interventions: Administration</a:t>
            </a:r>
          </a:p>
        </p:txBody>
      </p:sp>
      <p:sp>
        <p:nvSpPr>
          <p:cNvPr id="9223" name="Rectangle 2"/>
          <p:cNvSpPr>
            <a:spLocks noChangeArrowheads="1"/>
          </p:cNvSpPr>
          <p:nvPr/>
        </p:nvSpPr>
        <p:spPr bwMode="auto">
          <a:xfrm>
            <a:off x="193675" y="1730375"/>
            <a:ext cx="80978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pic>
        <p:nvPicPr>
          <p:cNvPr id="9224" name="Picture 1" descr="WhatMethodChoose-cop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92113" y="292100"/>
            <a:ext cx="1574801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5"/>
          <p:cNvSpPr>
            <a:spLocks noChangeArrowheads="1"/>
          </p:cNvSpPr>
          <p:nvPr/>
        </p:nvSpPr>
        <p:spPr bwMode="auto">
          <a:xfrm flipV="1">
            <a:off x="395288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</p:txBody>
      </p:sp>
      <p:grpSp>
        <p:nvGrpSpPr>
          <p:cNvPr id="10243" name="Group 12"/>
          <p:cNvGrpSpPr>
            <a:grpSpLocks/>
          </p:cNvGrpSpPr>
          <p:nvPr/>
        </p:nvGrpSpPr>
        <p:grpSpPr bwMode="auto">
          <a:xfrm>
            <a:off x="0" y="0"/>
            <a:ext cx="9144000" cy="6765925"/>
            <a:chOff x="0" y="0"/>
            <a:chExt cx="9144001" cy="6766667"/>
          </a:xfrm>
        </p:grpSpPr>
        <p:grpSp>
          <p:nvGrpSpPr>
            <p:cNvPr id="10249" name="Group 11"/>
            <p:cNvGrpSpPr>
              <a:grpSpLocks/>
            </p:cNvGrpSpPr>
            <p:nvPr/>
          </p:nvGrpSpPr>
          <p:grpSpPr bwMode="auto">
            <a:xfrm>
              <a:off x="0" y="5749367"/>
              <a:ext cx="9144000" cy="1017300"/>
              <a:chOff x="0" y="5749367"/>
              <a:chExt cx="9144000" cy="1017300"/>
            </a:xfrm>
          </p:grpSpPr>
          <p:pic>
            <p:nvPicPr>
              <p:cNvPr id="10253" name="Picture 2" descr="Graphic443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7668841" y="6021287"/>
                <a:ext cx="1296144" cy="700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0254" name="Group 5"/>
              <p:cNvGrpSpPr>
                <a:grpSpLocks/>
              </p:cNvGrpSpPr>
              <p:nvPr/>
            </p:nvGrpSpPr>
            <p:grpSpPr bwMode="auto">
              <a:xfrm>
                <a:off x="0" y="5749367"/>
                <a:ext cx="9144000" cy="1017300"/>
                <a:chOff x="0" y="5749367"/>
                <a:chExt cx="9144000" cy="10173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5748968"/>
                  <a:ext cx="9144001" cy="107962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pic>
              <p:nvPicPr>
                <p:cNvPr id="10256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107504" y="5976092"/>
                  <a:ext cx="1063625" cy="7905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10250" name="Group 16"/>
            <p:cNvGrpSpPr>
              <a:grpSpLocks/>
            </p:cNvGrpSpPr>
            <p:nvPr/>
          </p:nvGrpSpPr>
          <p:grpSpPr bwMode="auto">
            <a:xfrm>
              <a:off x="0" y="0"/>
              <a:ext cx="9144001" cy="1604615"/>
              <a:chOff x="-18295" y="67295"/>
              <a:chExt cx="9144001" cy="1984825"/>
            </a:xfrm>
          </p:grpSpPr>
          <p:pic>
            <p:nvPicPr>
              <p:cNvPr id="10251" name="Picture 17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-18295" y="67295"/>
                <a:ext cx="9144000" cy="1874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252" name="Picture 19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18294" y="835054"/>
                <a:ext cx="9144000" cy="1217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476375" y="6083300"/>
            <a:ext cx="2303463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DEPARTMENT OF HEALTH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MPUMALANGA PROVINCE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REPUBLIC OF SOUTH AFRICA</a:t>
            </a:r>
            <a:endParaRPr lang="en-US" sz="1050" b="1" dirty="0">
              <a:latin typeface="+mn-lt"/>
              <a:cs typeface="+mn-cs"/>
            </a:endParaRPr>
          </a:p>
        </p:txBody>
      </p:sp>
      <p:sp>
        <p:nvSpPr>
          <p:cNvPr id="10245" name="Rectangle 3"/>
          <p:cNvSpPr txBox="1">
            <a:spLocks/>
          </p:cNvSpPr>
          <p:nvPr/>
        </p:nvSpPr>
        <p:spPr bwMode="auto">
          <a:xfrm>
            <a:off x="244475" y="2012950"/>
            <a:ext cx="8307388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lnSpc>
                <a:spcPct val="17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altLang="en-US" sz="1600">
                <a:latin typeface="Calibri" pitchFamily="34" charset="0"/>
              </a:rPr>
              <a:t>There is appropriate access for people with disabilities  </a:t>
            </a:r>
            <a:r>
              <a:rPr lang="en-US" altLang="en-US" sz="1600">
                <a:solidFill>
                  <a:srgbClr val="FF0000"/>
                </a:solidFill>
                <a:latin typeface="Calibri" pitchFamily="34" charset="0"/>
              </a:rPr>
              <a:t>(Vital)</a:t>
            </a:r>
          </a:p>
          <a:p>
            <a:pPr marL="342900" indent="-342900" eaLnBrk="1" hangingPunct="1">
              <a:lnSpc>
                <a:spcPct val="17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altLang="en-US" sz="1600">
                <a:latin typeface="Calibri" pitchFamily="34" charset="0"/>
              </a:rPr>
              <a:t>Display board reflecting the facility name, service hours physical address, postal, telephone, facsimile or electronic mail and service package details at the entrance of the facility, disclaimer on searches</a:t>
            </a:r>
            <a:r>
              <a:rPr lang="en-US" altLang="en-US" sz="1600" i="1">
                <a:solidFill>
                  <a:srgbClr val="FF0000"/>
                </a:solidFill>
                <a:latin typeface="Calibri" pitchFamily="34" charset="0"/>
              </a:rPr>
              <a:t>(Important)</a:t>
            </a:r>
          </a:p>
          <a:p>
            <a:pPr marL="342900" indent="-342900" eaLnBrk="1" hangingPunct="1">
              <a:lnSpc>
                <a:spcPct val="17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altLang="en-US" sz="1600">
                <a:latin typeface="Calibri" pitchFamily="34" charset="0"/>
              </a:rPr>
              <a:t>Photos of political leadership of health are visually displayed </a:t>
            </a:r>
            <a:r>
              <a:rPr lang="en-US" altLang="en-US" sz="1600" i="1">
                <a:solidFill>
                  <a:srgbClr val="FF0000"/>
                </a:solidFill>
                <a:latin typeface="Calibri" pitchFamily="34" charset="0"/>
              </a:rPr>
              <a:t>(Important)</a:t>
            </a:r>
          </a:p>
          <a:p>
            <a:pPr marL="342900" indent="-342900" eaLnBrk="1" hangingPunct="1">
              <a:lnSpc>
                <a:spcPct val="17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altLang="en-US" sz="1600">
                <a:latin typeface="Calibri" pitchFamily="34" charset="0"/>
              </a:rPr>
              <a:t>The Mission, Vision, Belief, Goals of the health facility are displayed for patients to clearly see </a:t>
            </a:r>
            <a:r>
              <a:rPr lang="en-US" altLang="en-US" sz="1600" i="1">
                <a:solidFill>
                  <a:srgbClr val="FF0000"/>
                </a:solidFill>
                <a:latin typeface="Calibri" pitchFamily="34" charset="0"/>
              </a:rPr>
              <a:t>(Important)</a:t>
            </a:r>
          </a:p>
          <a:p>
            <a:pPr marL="342900" indent="-342900" eaLnBrk="1" hangingPunct="1">
              <a:lnSpc>
                <a:spcPct val="170000"/>
              </a:lnSpc>
              <a:spcBef>
                <a:spcPct val="20000"/>
              </a:spcBef>
              <a:buFont typeface="Arial" pitchFamily="34" charset="0"/>
              <a:buChar char="•"/>
            </a:pPr>
            <a:endParaRPr lang="en-US" altLang="en-US" sz="1600">
              <a:latin typeface="Calibri" pitchFamily="34" charset="0"/>
            </a:endParaRPr>
          </a:p>
        </p:txBody>
      </p:sp>
      <p:sp>
        <p:nvSpPr>
          <p:cNvPr id="10246" name="Rectangle 3"/>
          <p:cNvSpPr txBox="1">
            <a:spLocks noChangeArrowheads="1"/>
          </p:cNvSpPr>
          <p:nvPr/>
        </p:nvSpPr>
        <p:spPr bwMode="auto">
          <a:xfrm>
            <a:off x="219075" y="827088"/>
            <a:ext cx="8928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en-US" sz="2400" b="1">
                <a:latin typeface="Calibri" pitchFamily="34" charset="0"/>
              </a:rPr>
              <a:t>                        </a:t>
            </a:r>
          </a:p>
          <a:p>
            <a:r>
              <a:rPr lang="en-US" altLang="en-US" sz="2400" b="1">
                <a:latin typeface="Calibri" pitchFamily="34" charset="0"/>
              </a:rPr>
              <a:t>             Outlining and Costing elements requiring District Intervention </a:t>
            </a:r>
          </a:p>
        </p:txBody>
      </p:sp>
      <p:sp>
        <p:nvSpPr>
          <p:cNvPr id="10247" name="Rectangle 2"/>
          <p:cNvSpPr>
            <a:spLocks noChangeArrowheads="1"/>
          </p:cNvSpPr>
          <p:nvPr/>
        </p:nvSpPr>
        <p:spPr bwMode="auto">
          <a:xfrm>
            <a:off x="107950" y="1730375"/>
            <a:ext cx="80978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pic>
        <p:nvPicPr>
          <p:cNvPr id="10248" name="Picture 1" descr="WhatMethodChoose-cop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90488" y="241300"/>
            <a:ext cx="1573213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5"/>
          <p:cNvSpPr>
            <a:spLocks noChangeArrowheads="1"/>
          </p:cNvSpPr>
          <p:nvPr/>
        </p:nvSpPr>
        <p:spPr bwMode="auto">
          <a:xfrm flipV="1">
            <a:off x="395288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</p:txBody>
      </p:sp>
      <p:grpSp>
        <p:nvGrpSpPr>
          <p:cNvPr id="11267" name="Group 12"/>
          <p:cNvGrpSpPr>
            <a:grpSpLocks/>
          </p:cNvGrpSpPr>
          <p:nvPr/>
        </p:nvGrpSpPr>
        <p:grpSpPr bwMode="auto">
          <a:xfrm>
            <a:off x="0" y="0"/>
            <a:ext cx="9144000" cy="6765925"/>
            <a:chOff x="0" y="0"/>
            <a:chExt cx="9144001" cy="6766667"/>
          </a:xfrm>
        </p:grpSpPr>
        <p:grpSp>
          <p:nvGrpSpPr>
            <p:cNvPr id="11308" name="Group 11"/>
            <p:cNvGrpSpPr>
              <a:grpSpLocks/>
            </p:cNvGrpSpPr>
            <p:nvPr/>
          </p:nvGrpSpPr>
          <p:grpSpPr bwMode="auto">
            <a:xfrm>
              <a:off x="0" y="5749367"/>
              <a:ext cx="9144000" cy="1017300"/>
              <a:chOff x="0" y="5749367"/>
              <a:chExt cx="9144000" cy="1017300"/>
            </a:xfrm>
          </p:grpSpPr>
          <p:pic>
            <p:nvPicPr>
              <p:cNvPr id="11312" name="Picture 2" descr="Graphic443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7668841" y="6021287"/>
                <a:ext cx="1296144" cy="700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1313" name="Group 5"/>
              <p:cNvGrpSpPr>
                <a:grpSpLocks/>
              </p:cNvGrpSpPr>
              <p:nvPr/>
            </p:nvGrpSpPr>
            <p:grpSpPr bwMode="auto">
              <a:xfrm>
                <a:off x="0" y="5749367"/>
                <a:ext cx="9144000" cy="1017300"/>
                <a:chOff x="0" y="5749367"/>
                <a:chExt cx="9144000" cy="10173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5748968"/>
                  <a:ext cx="9144001" cy="107962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pic>
              <p:nvPicPr>
                <p:cNvPr id="11315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107504" y="5976092"/>
                  <a:ext cx="1063625" cy="7905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11309" name="Group 16"/>
            <p:cNvGrpSpPr>
              <a:grpSpLocks/>
            </p:cNvGrpSpPr>
            <p:nvPr/>
          </p:nvGrpSpPr>
          <p:grpSpPr bwMode="auto">
            <a:xfrm>
              <a:off x="0" y="0"/>
              <a:ext cx="9144001" cy="1604615"/>
              <a:chOff x="-18295" y="67295"/>
              <a:chExt cx="9144001" cy="1984825"/>
            </a:xfrm>
          </p:grpSpPr>
          <p:pic>
            <p:nvPicPr>
              <p:cNvPr id="11310" name="Picture 17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-18295" y="67295"/>
                <a:ext cx="9144000" cy="1874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1311" name="Picture 19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18294" y="835054"/>
                <a:ext cx="9144000" cy="1217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476375" y="6083300"/>
            <a:ext cx="2303463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DEPARTMENT OF HEALTH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MPUMALANGA PROVINCE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REPUBLIC OF SOUTH AFRICA</a:t>
            </a:r>
            <a:endParaRPr lang="en-US" sz="1050" b="1" dirty="0">
              <a:latin typeface="+mn-lt"/>
              <a:cs typeface="+mn-cs"/>
            </a:endParaRPr>
          </a:p>
        </p:txBody>
      </p:sp>
      <p:sp>
        <p:nvSpPr>
          <p:cNvPr id="11269" name="Rectangle 3"/>
          <p:cNvSpPr txBox="1">
            <a:spLocks/>
          </p:cNvSpPr>
          <p:nvPr/>
        </p:nvSpPr>
        <p:spPr bwMode="auto">
          <a:xfrm>
            <a:off x="244475" y="2012950"/>
            <a:ext cx="8307388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lnSpc>
                <a:spcPct val="170000"/>
              </a:lnSpc>
              <a:spcBef>
                <a:spcPct val="20000"/>
              </a:spcBef>
              <a:buFont typeface="Arial" pitchFamily="34" charset="0"/>
              <a:buChar char="•"/>
            </a:pPr>
            <a:endParaRPr lang="en-US" altLang="en-US" sz="1600">
              <a:latin typeface="Calibri" pitchFamily="34" charset="0"/>
            </a:endParaRPr>
          </a:p>
        </p:txBody>
      </p:sp>
      <p:sp>
        <p:nvSpPr>
          <p:cNvPr id="11270" name="Rectangle 3"/>
          <p:cNvSpPr txBox="1">
            <a:spLocks noChangeArrowheads="1"/>
          </p:cNvSpPr>
          <p:nvPr/>
        </p:nvSpPr>
        <p:spPr bwMode="auto">
          <a:xfrm>
            <a:off x="219075" y="827088"/>
            <a:ext cx="8928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en-US" sz="2400" b="1">
                <a:latin typeface="Calibri" pitchFamily="34" charset="0"/>
              </a:rPr>
              <a:t>             Clustering &amp; costing  elements requiring District Intervention </a:t>
            </a:r>
          </a:p>
        </p:txBody>
      </p:sp>
      <p:sp>
        <p:nvSpPr>
          <p:cNvPr id="11271" name="Rectangle 2"/>
          <p:cNvSpPr>
            <a:spLocks noChangeArrowheads="1"/>
          </p:cNvSpPr>
          <p:nvPr/>
        </p:nvSpPr>
        <p:spPr bwMode="auto">
          <a:xfrm>
            <a:off x="107950" y="1730375"/>
            <a:ext cx="80978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pic>
        <p:nvPicPr>
          <p:cNvPr id="11272" name="Picture 1" descr="WhatMethodChoose-cop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90488" y="241300"/>
            <a:ext cx="1573213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07950" y="2108200"/>
          <a:ext cx="8875712" cy="36804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85203"/>
                <a:gridCol w="2424846"/>
                <a:gridCol w="1060885"/>
                <a:gridCol w="1221947"/>
                <a:gridCol w="1028405"/>
                <a:gridCol w="815723"/>
                <a:gridCol w="1038703"/>
              </a:tblGrid>
              <a:tr h="95995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</a:p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Components</a:t>
                      </a:r>
                      <a:endParaRPr lang="en-US" sz="1400" dirty="0">
                        <a:effectLst/>
                        <a:latin typeface="Times New Roman"/>
                        <a:ea typeface="Arial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</a:p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Ideal Clinic Dashboard Reference</a:t>
                      </a:r>
                      <a:endParaRPr lang="en-US" sz="1400" dirty="0">
                        <a:effectLst/>
                        <a:latin typeface="Times New Roman"/>
                        <a:ea typeface="Arial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</a:p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Weighting</a:t>
                      </a:r>
                      <a:endParaRPr lang="en-US" sz="1400" dirty="0">
                        <a:effectLst/>
                        <a:latin typeface="Times New Roman"/>
                        <a:ea typeface="Arial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   Responsibility</a:t>
                      </a:r>
                    </a:p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Times New Roman"/>
                        <a:ea typeface="Arial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</a:p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Time Frame</a:t>
                      </a:r>
                      <a:endParaRPr lang="en-US" sz="1400" dirty="0">
                        <a:effectLst/>
                        <a:latin typeface="Times New Roman"/>
                        <a:ea typeface="Arial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</a:p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No of Facilities</a:t>
                      </a:r>
                      <a:endParaRPr lang="en-US" sz="1400">
                        <a:effectLst/>
                        <a:latin typeface="Times New Roman"/>
                        <a:ea typeface="Arial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</a:p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Costs</a:t>
                      </a:r>
                      <a:endParaRPr lang="en-US" sz="1400">
                        <a:effectLst/>
                        <a:latin typeface="Times New Roman"/>
                        <a:ea typeface="Arial"/>
                      </a:endParaRPr>
                    </a:p>
                  </a:txBody>
                  <a:tcPr marL="68577" marR="68577" marT="0" marB="0"/>
                </a:tc>
              </a:tr>
              <a:tr h="1493262">
                <a:tc>
                  <a:txBody>
                    <a:bodyPr/>
                    <a:lstStyle/>
                    <a:p>
                      <a:pPr marL="0" marR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1400" kern="1200">
                          <a:effectLst/>
                        </a:rPr>
                        <a:t>Administration</a:t>
                      </a:r>
                      <a:endParaRPr lang="en-US" sz="14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pPr marL="0" marR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1400" kern="1200" dirty="0">
                          <a:effectLst/>
                        </a:rPr>
                        <a:t>The GUN FREE, NO SMOKING, NO ANIMALS (except for service animals) and NO HAWKERS sign is clearly sign posted at the entrance of the </a:t>
                      </a:r>
                      <a:r>
                        <a:rPr lang="en-ZA" sz="1400" kern="1200" dirty="0" smtClean="0">
                          <a:effectLst/>
                        </a:rPr>
                        <a:t>gate</a:t>
                      </a:r>
                    </a:p>
                    <a:p>
                      <a:pPr marL="0" marR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77" marR="68577" marT="0" marB="0" anchor="b"/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1400" kern="1200">
                          <a:effectLst/>
                        </a:rPr>
                        <a:t>Important</a:t>
                      </a:r>
                      <a:endParaRPr lang="en-US" sz="14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Mr SK Masimula</a:t>
                      </a:r>
                      <a:endParaRPr lang="en-US" sz="14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 smtClean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30 January 2016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1400" kern="1200" dirty="0">
                          <a:effectLst/>
                        </a:rPr>
                        <a:t>26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 smtClean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 smtClean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R208. 000</a:t>
                      </a: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77" marR="68577" marT="0" marB="0"/>
                </a:tc>
              </a:tr>
              <a:tr h="1226608">
                <a:tc>
                  <a:txBody>
                    <a:bodyPr/>
                    <a:lstStyle/>
                    <a:p>
                      <a:pPr marL="0" marR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1400" kern="12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 </a:t>
                      </a:r>
                    </a:p>
                    <a:p>
                      <a:pPr marL="0" marR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1400" kern="12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Administration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pPr marL="0" marR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14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Photos of political leadership of health are visually </a:t>
                      </a:r>
                      <a:r>
                        <a:rPr lang="en-ZA" sz="1400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displayed</a:t>
                      </a:r>
                    </a:p>
                    <a:p>
                      <a:pPr marL="0" marR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ZA" sz="1400" kern="12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  <a:p>
                      <a:pPr marL="0" marR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77" marR="68577" marT="0" marB="0" anchor="b"/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14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Important</a:t>
                      </a:r>
                      <a:endParaRPr lang="en-US" sz="14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Calibri"/>
                          <a:ea typeface="Times New Roman"/>
                          <a:cs typeface="Arial"/>
                        </a:rPr>
                        <a:t>Ms. L Makhele</a:t>
                      </a:r>
                      <a:endParaRPr lang="en-US" sz="14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 smtClean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30 October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2015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pPr marL="0" marR="0" algn="ctr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15</a:t>
                      </a:r>
                      <a:endParaRPr lang="en-US" sz="14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77" marR="6857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 smtClean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 smtClean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R5</a:t>
                      </a:r>
                      <a:r>
                        <a:rPr lang="en-US" sz="1400" baseline="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 250</a:t>
                      </a:r>
                      <a:endParaRPr lang="en-US" sz="1400" dirty="0" smtClean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 smtClean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77" marR="68577" marT="0" marB="0"/>
                </a:tc>
              </a:tr>
            </a:tbl>
          </a:graphicData>
        </a:graphic>
      </p:graphicFrame>
      <p:sp>
        <p:nvSpPr>
          <p:cNvPr id="11307" name="Rectangle 1"/>
          <p:cNvSpPr>
            <a:spLocks noChangeArrowheads="1"/>
          </p:cNvSpPr>
          <p:nvPr/>
        </p:nvSpPr>
        <p:spPr bwMode="auto">
          <a:xfrm>
            <a:off x="219075" y="162083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just">
              <a:tabLst>
                <a:tab pos="3543300" algn="l"/>
              </a:tabLst>
            </a:pPr>
            <a:r>
              <a:rPr lang="en-US" altLang="en-US" sz="1400" b="1">
                <a:latin typeface="Calibri" pitchFamily="34" charset="0"/>
                <a:cs typeface="Times New Roman" pitchFamily="18" charset="0"/>
              </a:rPr>
              <a:t>ICRM COMPONENTS REQUIRING DISTRICT INTERVENTION</a:t>
            </a: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/>
          <p:cNvSpPr>
            <a:spLocks noChangeArrowheads="1"/>
          </p:cNvSpPr>
          <p:nvPr/>
        </p:nvSpPr>
        <p:spPr bwMode="auto">
          <a:xfrm flipV="1">
            <a:off x="395288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</p:txBody>
      </p:sp>
      <p:grpSp>
        <p:nvGrpSpPr>
          <p:cNvPr id="12291" name="Group 12"/>
          <p:cNvGrpSpPr>
            <a:grpSpLocks/>
          </p:cNvGrpSpPr>
          <p:nvPr/>
        </p:nvGrpSpPr>
        <p:grpSpPr bwMode="auto">
          <a:xfrm>
            <a:off x="0" y="0"/>
            <a:ext cx="9144000" cy="6765925"/>
            <a:chOff x="0" y="0"/>
            <a:chExt cx="9144001" cy="6766667"/>
          </a:xfrm>
        </p:grpSpPr>
        <p:grpSp>
          <p:nvGrpSpPr>
            <p:cNvPr id="12297" name="Group 11"/>
            <p:cNvGrpSpPr>
              <a:grpSpLocks/>
            </p:cNvGrpSpPr>
            <p:nvPr/>
          </p:nvGrpSpPr>
          <p:grpSpPr bwMode="auto">
            <a:xfrm>
              <a:off x="0" y="5749367"/>
              <a:ext cx="9144000" cy="1017300"/>
              <a:chOff x="0" y="5749367"/>
              <a:chExt cx="9144000" cy="1017300"/>
            </a:xfrm>
          </p:grpSpPr>
          <p:pic>
            <p:nvPicPr>
              <p:cNvPr id="12301" name="Picture 2" descr="Graphic443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7668841" y="6021287"/>
                <a:ext cx="1296144" cy="700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2302" name="Group 5"/>
              <p:cNvGrpSpPr>
                <a:grpSpLocks/>
              </p:cNvGrpSpPr>
              <p:nvPr/>
            </p:nvGrpSpPr>
            <p:grpSpPr bwMode="auto">
              <a:xfrm>
                <a:off x="0" y="5749367"/>
                <a:ext cx="9144000" cy="1017300"/>
                <a:chOff x="0" y="5749367"/>
                <a:chExt cx="9144000" cy="10173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5748968"/>
                  <a:ext cx="9144001" cy="107962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pic>
              <p:nvPicPr>
                <p:cNvPr id="12304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107504" y="5976092"/>
                  <a:ext cx="1063625" cy="7905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12298" name="Group 16"/>
            <p:cNvGrpSpPr>
              <a:grpSpLocks/>
            </p:cNvGrpSpPr>
            <p:nvPr/>
          </p:nvGrpSpPr>
          <p:grpSpPr bwMode="auto">
            <a:xfrm>
              <a:off x="0" y="0"/>
              <a:ext cx="9144001" cy="1604615"/>
              <a:chOff x="-18295" y="67295"/>
              <a:chExt cx="9144001" cy="1984825"/>
            </a:xfrm>
          </p:grpSpPr>
          <p:pic>
            <p:nvPicPr>
              <p:cNvPr id="12299" name="Picture 17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-18295" y="67295"/>
                <a:ext cx="9144000" cy="1874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2300" name="Picture 19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18294" y="835054"/>
                <a:ext cx="9144000" cy="1217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476375" y="6083300"/>
            <a:ext cx="2303463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DEPARTMENT OF HEALTH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MPUMALANGA PROVINCE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REPUBLIC OF SOUTH AFRICA</a:t>
            </a:r>
            <a:endParaRPr lang="en-US" sz="1050" b="1" dirty="0">
              <a:latin typeface="+mn-lt"/>
              <a:cs typeface="+mn-cs"/>
            </a:endParaRPr>
          </a:p>
        </p:txBody>
      </p:sp>
      <p:sp>
        <p:nvSpPr>
          <p:cNvPr id="9221" name="Rectangle 3"/>
          <p:cNvSpPr txBox="1">
            <a:spLocks/>
          </p:cNvSpPr>
          <p:nvPr/>
        </p:nvSpPr>
        <p:spPr bwMode="auto">
          <a:xfrm>
            <a:off x="325438" y="1465263"/>
            <a:ext cx="8307387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70000"/>
              </a:lnSpc>
              <a:buFont typeface="Arial" pitchFamily="34" charset="0"/>
              <a:buNone/>
              <a:defRPr/>
            </a:pPr>
            <a:r>
              <a:rPr lang="en-US" altLang="en-US" sz="1800" b="1" dirty="0" smtClean="0"/>
              <a:t>National</a:t>
            </a:r>
          </a:p>
          <a:p>
            <a:pPr marL="342900" indent="-342900" eaLnBrk="1" hangingPunct="1">
              <a:lnSpc>
                <a:spcPct val="170000"/>
              </a:lnSpc>
              <a:defRPr/>
            </a:pPr>
            <a:r>
              <a:rPr lang="en-US" sz="1800" dirty="0"/>
              <a:t>There is an SOP for archiving and disposal of clients’ records </a:t>
            </a:r>
            <a:r>
              <a:rPr lang="en-US" sz="1800" dirty="0" smtClean="0"/>
              <a:t>available  </a:t>
            </a:r>
            <a:r>
              <a:rPr lang="en-US" sz="1600" i="1" dirty="0" smtClean="0">
                <a:solidFill>
                  <a:srgbClr val="FF0000"/>
                </a:solidFill>
              </a:rPr>
              <a:t>(Important)</a:t>
            </a:r>
            <a:endParaRPr lang="en-US" altLang="en-US" sz="1600" i="1" dirty="0">
              <a:solidFill>
                <a:srgbClr val="FF0000"/>
              </a:solidFill>
            </a:endParaRPr>
          </a:p>
          <a:p>
            <a:pPr eaLnBrk="1" hangingPunct="1">
              <a:defRPr/>
            </a:pPr>
            <a:endParaRPr lang="en-US" altLang="en-US" sz="1800" dirty="0">
              <a:ea typeface="MS PGothic" pitchFamily="34" charset="-128"/>
            </a:endParaRPr>
          </a:p>
          <a:p>
            <a:pPr eaLnBrk="1" hangingPunct="1">
              <a:lnSpc>
                <a:spcPct val="170000"/>
              </a:lnSpc>
              <a:buFont typeface="Arial" pitchFamily="34" charset="0"/>
              <a:buNone/>
              <a:defRPr/>
            </a:pPr>
            <a:r>
              <a:rPr lang="en-US" altLang="en-US" sz="1800" b="1" dirty="0" smtClean="0"/>
              <a:t>Province</a:t>
            </a:r>
          </a:p>
          <a:p>
            <a:pPr marL="342900" indent="-342900" eaLnBrk="1" hangingPunct="1">
              <a:lnSpc>
                <a:spcPct val="170000"/>
              </a:lnSpc>
              <a:defRPr/>
            </a:pPr>
            <a:r>
              <a:rPr lang="en-US" sz="1800" dirty="0"/>
              <a:t>Road signs informing of the location of the facility are visibly posted from the nearest arterial road up to the facility </a:t>
            </a:r>
            <a:r>
              <a:rPr lang="en-US" sz="1800" dirty="0" smtClean="0"/>
              <a:t>entrance </a:t>
            </a:r>
            <a:r>
              <a:rPr lang="en-US" sz="1800" i="1" dirty="0">
                <a:solidFill>
                  <a:srgbClr val="FF0000"/>
                </a:solidFill>
              </a:rPr>
              <a:t>(Important)</a:t>
            </a:r>
            <a:endParaRPr lang="en-US" altLang="en-US" sz="1800" i="1" dirty="0">
              <a:solidFill>
                <a:srgbClr val="FF0000"/>
              </a:solidFill>
            </a:endParaRPr>
          </a:p>
          <a:p>
            <a:pPr marL="342900" indent="-342900" eaLnBrk="1" hangingPunct="1">
              <a:lnSpc>
                <a:spcPct val="170000"/>
              </a:lnSpc>
              <a:defRPr/>
            </a:pPr>
            <a:r>
              <a:rPr lang="en-US" sz="1800" dirty="0" smtClean="0"/>
              <a:t>There </a:t>
            </a:r>
            <a:r>
              <a:rPr lang="en-US" sz="1800" dirty="0"/>
              <a:t>is a prescribed dress code for all service </a:t>
            </a:r>
            <a:r>
              <a:rPr lang="en-US" sz="1800" dirty="0" smtClean="0"/>
              <a:t>providers </a:t>
            </a:r>
            <a:r>
              <a:rPr lang="en-US" sz="1800" i="1" dirty="0">
                <a:solidFill>
                  <a:srgbClr val="FF0000"/>
                </a:solidFill>
              </a:rPr>
              <a:t>(Important)</a:t>
            </a:r>
            <a:endParaRPr lang="en-US" altLang="en-US" sz="1800" i="1" dirty="0">
              <a:solidFill>
                <a:srgbClr val="FF0000"/>
              </a:solidFill>
            </a:endParaRPr>
          </a:p>
          <a:p>
            <a:pPr marL="342900" indent="-342900" eaLnBrk="1" hangingPunct="1">
              <a:lnSpc>
                <a:spcPct val="170000"/>
              </a:lnSpc>
              <a:defRPr/>
            </a:pPr>
            <a:endParaRPr lang="en-US" sz="1800" dirty="0" smtClean="0"/>
          </a:p>
        </p:txBody>
      </p:sp>
      <p:sp>
        <p:nvSpPr>
          <p:cNvPr id="12294" name="Rectangle 3"/>
          <p:cNvSpPr txBox="1">
            <a:spLocks noChangeArrowheads="1"/>
          </p:cNvSpPr>
          <p:nvPr/>
        </p:nvSpPr>
        <p:spPr bwMode="auto">
          <a:xfrm>
            <a:off x="219075" y="827088"/>
            <a:ext cx="8928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en-US" sz="2400" b="1">
                <a:latin typeface="Calibri" pitchFamily="34" charset="0"/>
              </a:rPr>
              <a:t>              </a:t>
            </a:r>
            <a:r>
              <a:rPr lang="en-US" altLang="en-US" sz="2000" b="1">
                <a:latin typeface="Calibri" pitchFamily="34" charset="0"/>
              </a:rPr>
              <a:t>Outlining elements requiring National &amp; Provincial Intervention </a:t>
            </a:r>
          </a:p>
        </p:txBody>
      </p:sp>
      <p:sp>
        <p:nvSpPr>
          <p:cNvPr id="12295" name="Rectangle 2"/>
          <p:cNvSpPr>
            <a:spLocks noChangeArrowheads="1"/>
          </p:cNvSpPr>
          <p:nvPr/>
        </p:nvSpPr>
        <p:spPr bwMode="auto">
          <a:xfrm>
            <a:off x="193675" y="1730375"/>
            <a:ext cx="80978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pic>
        <p:nvPicPr>
          <p:cNvPr id="12296" name="Picture 1" descr="WhatMethodChoose-cop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90488" y="241300"/>
            <a:ext cx="1573213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5"/>
          <p:cNvSpPr>
            <a:spLocks noChangeArrowheads="1"/>
          </p:cNvSpPr>
          <p:nvPr/>
        </p:nvSpPr>
        <p:spPr bwMode="auto">
          <a:xfrm flipV="1">
            <a:off x="395288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</p:txBody>
      </p:sp>
      <p:grpSp>
        <p:nvGrpSpPr>
          <p:cNvPr id="13315" name="Group 12"/>
          <p:cNvGrpSpPr>
            <a:grpSpLocks/>
          </p:cNvGrpSpPr>
          <p:nvPr/>
        </p:nvGrpSpPr>
        <p:grpSpPr bwMode="auto">
          <a:xfrm>
            <a:off x="0" y="0"/>
            <a:ext cx="9144000" cy="6765925"/>
            <a:chOff x="0" y="0"/>
            <a:chExt cx="9144001" cy="6766667"/>
          </a:xfrm>
        </p:grpSpPr>
        <p:grpSp>
          <p:nvGrpSpPr>
            <p:cNvPr id="13343" name="Group 11"/>
            <p:cNvGrpSpPr>
              <a:grpSpLocks/>
            </p:cNvGrpSpPr>
            <p:nvPr/>
          </p:nvGrpSpPr>
          <p:grpSpPr bwMode="auto">
            <a:xfrm>
              <a:off x="0" y="5749367"/>
              <a:ext cx="9144000" cy="1017300"/>
              <a:chOff x="0" y="5749367"/>
              <a:chExt cx="9144000" cy="1017300"/>
            </a:xfrm>
          </p:grpSpPr>
          <p:pic>
            <p:nvPicPr>
              <p:cNvPr id="13347" name="Picture 2" descr="Graphic443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7668841" y="6021287"/>
                <a:ext cx="1296144" cy="700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3348" name="Group 5"/>
              <p:cNvGrpSpPr>
                <a:grpSpLocks/>
              </p:cNvGrpSpPr>
              <p:nvPr/>
            </p:nvGrpSpPr>
            <p:grpSpPr bwMode="auto">
              <a:xfrm>
                <a:off x="0" y="5749367"/>
                <a:ext cx="9144000" cy="1017300"/>
                <a:chOff x="0" y="5749367"/>
                <a:chExt cx="9144000" cy="10173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5748968"/>
                  <a:ext cx="9144001" cy="107962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pic>
              <p:nvPicPr>
                <p:cNvPr id="13350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107504" y="5976092"/>
                  <a:ext cx="1063625" cy="7905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13344" name="Group 16"/>
            <p:cNvGrpSpPr>
              <a:grpSpLocks/>
            </p:cNvGrpSpPr>
            <p:nvPr/>
          </p:nvGrpSpPr>
          <p:grpSpPr bwMode="auto">
            <a:xfrm>
              <a:off x="0" y="0"/>
              <a:ext cx="9144001" cy="1604615"/>
              <a:chOff x="-18295" y="67295"/>
              <a:chExt cx="9144001" cy="1984825"/>
            </a:xfrm>
          </p:grpSpPr>
          <p:pic>
            <p:nvPicPr>
              <p:cNvPr id="13345" name="Picture 17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-18295" y="67295"/>
                <a:ext cx="9144000" cy="1874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46" name="Picture 19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18294" y="835054"/>
                <a:ext cx="9144000" cy="1217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476375" y="6083300"/>
            <a:ext cx="2303463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DEPARTMENT OF HEALTH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MPUMALANGA PROVINCE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REPUBLIC OF SOUTH AFRICA</a:t>
            </a:r>
            <a:endParaRPr lang="en-US" sz="1050" b="1" dirty="0">
              <a:latin typeface="+mn-lt"/>
              <a:cs typeface="+mn-cs"/>
            </a:endParaRPr>
          </a:p>
        </p:txBody>
      </p:sp>
      <p:sp>
        <p:nvSpPr>
          <p:cNvPr id="13317" name="Rectangle 3"/>
          <p:cNvSpPr txBox="1">
            <a:spLocks/>
          </p:cNvSpPr>
          <p:nvPr/>
        </p:nvSpPr>
        <p:spPr bwMode="auto">
          <a:xfrm>
            <a:off x="325438" y="1465263"/>
            <a:ext cx="8307387" cy="352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Char char="•"/>
            </a:pPr>
            <a:endParaRPr lang="en-US" altLang="en-US" b="1">
              <a:latin typeface="Calibri" pitchFamily="34" charset="0"/>
            </a:endParaRP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US" altLang="en-US" b="1">
                <a:latin typeface="Calibri" pitchFamily="34" charset="0"/>
              </a:rPr>
              <a:t>ICRM COMPONENTS REQUIRING PROVINCIAL AND NATIONAL INTERVENTION</a:t>
            </a:r>
            <a:endParaRPr lang="en-US" altLang="en-US">
              <a:latin typeface="Calibri" pitchFamily="34" charset="0"/>
            </a:endParaRPr>
          </a:p>
        </p:txBody>
      </p:sp>
      <p:sp>
        <p:nvSpPr>
          <p:cNvPr id="13318" name="Rectangle 3"/>
          <p:cNvSpPr txBox="1">
            <a:spLocks noChangeArrowheads="1"/>
          </p:cNvSpPr>
          <p:nvPr/>
        </p:nvSpPr>
        <p:spPr bwMode="auto">
          <a:xfrm>
            <a:off x="219075" y="827088"/>
            <a:ext cx="8928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buFont typeface="Arial" pitchFamily="34" charset="0"/>
              <a:buNone/>
            </a:pPr>
            <a:r>
              <a:rPr lang="en-US" altLang="en-US" sz="2400" b="1">
                <a:latin typeface="Calibri" pitchFamily="34" charset="0"/>
              </a:rPr>
              <a:t>                         </a:t>
            </a:r>
            <a:r>
              <a:rPr lang="en-US" altLang="en-US" sz="2000" b="1">
                <a:latin typeface="Calibri" pitchFamily="34" charset="0"/>
              </a:rPr>
              <a:t>Clustering &amp; costing  elements requiring District Intervention</a:t>
            </a:r>
          </a:p>
        </p:txBody>
      </p:sp>
      <p:sp>
        <p:nvSpPr>
          <p:cNvPr id="13319" name="Rectangle 2"/>
          <p:cNvSpPr>
            <a:spLocks noChangeArrowheads="1"/>
          </p:cNvSpPr>
          <p:nvPr/>
        </p:nvSpPr>
        <p:spPr bwMode="auto">
          <a:xfrm>
            <a:off x="193675" y="1730375"/>
            <a:ext cx="80978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pic>
        <p:nvPicPr>
          <p:cNvPr id="13320" name="Picture 1" descr="WhatMethodChoose-cop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90488" y="241300"/>
            <a:ext cx="1573213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95275" y="2233613"/>
          <a:ext cx="8553449" cy="32321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11561"/>
                <a:gridCol w="3744762"/>
                <a:gridCol w="1224249"/>
                <a:gridCol w="1872877"/>
              </a:tblGrid>
              <a:tr h="91475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Components</a:t>
                      </a:r>
                      <a:endParaRPr lang="en-US" sz="2000" dirty="0">
                        <a:effectLst/>
                        <a:latin typeface="Times New Roman"/>
                        <a:ea typeface="Arial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Ideal Clinic Dashboard Reference</a:t>
                      </a:r>
                      <a:endParaRPr lang="en-US" sz="2000" dirty="0">
                        <a:effectLst/>
                        <a:latin typeface="Times New Roman"/>
                        <a:ea typeface="Arial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Weighting</a:t>
                      </a:r>
                      <a:endParaRPr lang="en-US" sz="2000">
                        <a:effectLst/>
                        <a:latin typeface="Times New Roman"/>
                        <a:ea typeface="Arial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   Responsibility</a:t>
                      </a:r>
                    </a:p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en-US" sz="2000">
                        <a:effectLst/>
                        <a:latin typeface="Times New Roman"/>
                        <a:ea typeface="Arial"/>
                      </a:endParaRPr>
                    </a:p>
                  </a:txBody>
                  <a:tcPr marL="68586" marR="68586" marT="0" marB="0"/>
                </a:tc>
              </a:tr>
              <a:tr h="1402631">
                <a:tc>
                  <a:txBody>
                    <a:bodyPr/>
                    <a:lstStyle/>
                    <a:p>
                      <a:pPr marL="0" marR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2000" kern="12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Administration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2000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There </a:t>
                      </a:r>
                      <a:r>
                        <a:rPr lang="en-ZA" sz="20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is an SOP for archiving and disposal of clients’ records available</a:t>
                      </a:r>
                      <a:endParaRPr lang="en-US" sz="2000" dirty="0">
                        <a:effectLst/>
                        <a:latin typeface="Calibri"/>
                        <a:ea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 </a:t>
                      </a:r>
                      <a:endParaRPr lang="en-US" sz="2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20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Important</a:t>
                      </a:r>
                      <a:endParaRPr lang="en-US" sz="2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20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NDoH</a:t>
                      </a:r>
                      <a:endParaRPr lang="en-US" sz="2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</a:tr>
              <a:tr h="914759">
                <a:tc>
                  <a:txBody>
                    <a:bodyPr/>
                    <a:lstStyle/>
                    <a:p>
                      <a:pPr marL="0" marR="0" fontAlgn="b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2000" kern="1200" dirty="0">
                          <a:effectLst/>
                        </a:rPr>
                        <a:t>Administration</a:t>
                      </a:r>
                      <a:endParaRPr lang="en-US" sz="2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marL="0" marR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2000" kern="1200" dirty="0">
                          <a:effectLst/>
                        </a:rPr>
                        <a:t>There is a prescribed dress code for all service providers</a:t>
                      </a:r>
                      <a:endParaRPr lang="en-US" sz="2000" dirty="0">
                        <a:effectLst/>
                      </a:endParaRPr>
                    </a:p>
                    <a:p>
                      <a:pPr marL="0" marR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US" sz="2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marL="0" marR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2000" kern="1200" dirty="0">
                          <a:effectLst/>
                        </a:rPr>
                        <a:t>Important</a:t>
                      </a:r>
                      <a:endParaRPr lang="en-US" sz="2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ZA" sz="2000" kern="1200" dirty="0" smtClean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ZA" sz="2000" kern="1200" dirty="0" smtClean="0">
                          <a:effectLst/>
                        </a:rPr>
                        <a:t>PDoH</a:t>
                      </a:r>
                      <a:endParaRPr lang="en-US" sz="2000" dirty="0">
                        <a:effectLst/>
                        <a:latin typeface="Times New Roman"/>
                        <a:ea typeface="Arial"/>
                      </a:endParaRPr>
                    </a:p>
                  </a:txBody>
                  <a:tcPr marL="68586" marR="68586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5"/>
          <p:cNvSpPr>
            <a:spLocks noChangeArrowheads="1"/>
          </p:cNvSpPr>
          <p:nvPr/>
        </p:nvSpPr>
        <p:spPr bwMode="auto">
          <a:xfrm flipV="1">
            <a:off x="395288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</p:txBody>
      </p:sp>
      <p:grpSp>
        <p:nvGrpSpPr>
          <p:cNvPr id="14339" name="Group 12"/>
          <p:cNvGrpSpPr>
            <a:grpSpLocks/>
          </p:cNvGrpSpPr>
          <p:nvPr/>
        </p:nvGrpSpPr>
        <p:grpSpPr bwMode="auto">
          <a:xfrm>
            <a:off x="0" y="0"/>
            <a:ext cx="9144000" cy="6765925"/>
            <a:chOff x="0" y="0"/>
            <a:chExt cx="9144001" cy="6766667"/>
          </a:xfrm>
        </p:grpSpPr>
        <p:grpSp>
          <p:nvGrpSpPr>
            <p:cNvPr id="14345" name="Group 11"/>
            <p:cNvGrpSpPr>
              <a:grpSpLocks/>
            </p:cNvGrpSpPr>
            <p:nvPr/>
          </p:nvGrpSpPr>
          <p:grpSpPr bwMode="auto">
            <a:xfrm>
              <a:off x="0" y="5749367"/>
              <a:ext cx="9144000" cy="1017300"/>
              <a:chOff x="0" y="5749367"/>
              <a:chExt cx="9144000" cy="1017300"/>
            </a:xfrm>
          </p:grpSpPr>
          <p:pic>
            <p:nvPicPr>
              <p:cNvPr id="14349" name="Picture 2" descr="Graphic443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7668841" y="6021287"/>
                <a:ext cx="1296144" cy="700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4350" name="Group 5"/>
              <p:cNvGrpSpPr>
                <a:grpSpLocks/>
              </p:cNvGrpSpPr>
              <p:nvPr/>
            </p:nvGrpSpPr>
            <p:grpSpPr bwMode="auto">
              <a:xfrm>
                <a:off x="0" y="5749367"/>
                <a:ext cx="9144000" cy="1017300"/>
                <a:chOff x="0" y="5749367"/>
                <a:chExt cx="9144000" cy="10173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5748968"/>
                  <a:ext cx="9144001" cy="107962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pic>
              <p:nvPicPr>
                <p:cNvPr id="14352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107504" y="5976092"/>
                  <a:ext cx="1063625" cy="7905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14346" name="Group 16"/>
            <p:cNvGrpSpPr>
              <a:grpSpLocks/>
            </p:cNvGrpSpPr>
            <p:nvPr/>
          </p:nvGrpSpPr>
          <p:grpSpPr bwMode="auto">
            <a:xfrm>
              <a:off x="0" y="0"/>
              <a:ext cx="9144001" cy="1604615"/>
              <a:chOff x="-18295" y="67295"/>
              <a:chExt cx="9144001" cy="1984825"/>
            </a:xfrm>
          </p:grpSpPr>
          <p:pic>
            <p:nvPicPr>
              <p:cNvPr id="14347" name="Picture 17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-18295" y="67295"/>
                <a:ext cx="9144000" cy="1874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348" name="Picture 19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18294" y="835054"/>
                <a:ext cx="9144000" cy="1217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476375" y="6083300"/>
            <a:ext cx="2303463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DEPARTMENT OF HEALTH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MPUMALANGA PROVINCE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REPUBLIC OF SOUTH AFRICA</a:t>
            </a:r>
            <a:endParaRPr lang="en-US" sz="1050" b="1" dirty="0">
              <a:latin typeface="+mn-lt"/>
              <a:cs typeface="+mn-cs"/>
            </a:endParaRPr>
          </a:p>
        </p:txBody>
      </p:sp>
      <p:sp>
        <p:nvSpPr>
          <p:cNvPr id="7173" name="Rectangle 3"/>
          <p:cNvSpPr txBox="1">
            <a:spLocks/>
          </p:cNvSpPr>
          <p:nvPr/>
        </p:nvSpPr>
        <p:spPr bwMode="auto">
          <a:xfrm>
            <a:off x="569913" y="1735138"/>
            <a:ext cx="8004175" cy="359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342900" indent="-342900" eaLnBrk="1" hangingPunct="1">
              <a:defRPr/>
            </a:pPr>
            <a:r>
              <a:rPr lang="en-US" altLang="en-US" sz="2000" dirty="0"/>
              <a:t>Clarified  the  ICRM </a:t>
            </a:r>
            <a:r>
              <a:rPr lang="en-US" altLang="en-US" sz="2000" dirty="0" smtClean="0"/>
              <a:t>programme  </a:t>
            </a:r>
            <a:r>
              <a:rPr lang="en-US" altLang="en-US" sz="2000" dirty="0"/>
              <a:t>in a way that colleagues understood  and could rally to  support  implementation ( Day to day functions – </a:t>
            </a:r>
            <a:r>
              <a:rPr lang="en-US" altLang="en-US" sz="2000" dirty="0" smtClean="0"/>
              <a:t>KPI)</a:t>
            </a:r>
          </a:p>
          <a:p>
            <a:pPr marL="342900" indent="-342900" eaLnBrk="1" hangingPunct="1">
              <a:defRPr/>
            </a:pPr>
            <a:endParaRPr lang="en-US" altLang="en-US" sz="2000" dirty="0" smtClean="0"/>
          </a:p>
          <a:p>
            <a:pPr marL="342900" indent="-342900" eaLnBrk="1" hangingPunct="1">
              <a:defRPr/>
            </a:pPr>
            <a:r>
              <a:rPr lang="en-US" altLang="en-US" sz="2000" dirty="0" smtClean="0">
                <a:ea typeface="MS PGothic" pitchFamily="34" charset="-128"/>
              </a:rPr>
              <a:t>Commitment, ability and willingness to change </a:t>
            </a:r>
          </a:p>
          <a:p>
            <a:pPr marL="342900" indent="-342900" eaLnBrk="1" hangingPunct="1">
              <a:defRPr/>
            </a:pPr>
            <a:endParaRPr lang="en-US" altLang="en-US" sz="2000" dirty="0"/>
          </a:p>
          <a:p>
            <a:pPr marL="342900" indent="-342900" eaLnBrk="1" hangingPunct="1">
              <a:defRPr/>
            </a:pPr>
            <a:r>
              <a:rPr lang="en-US" altLang="en-US" sz="2000" dirty="0" smtClean="0">
                <a:ea typeface="MS PGothic" pitchFamily="34" charset="-128"/>
              </a:rPr>
              <a:t>Learnt </a:t>
            </a:r>
            <a:r>
              <a:rPr lang="en-US" altLang="en-US" sz="2000" dirty="0">
                <a:ea typeface="MS PGothic" pitchFamily="34" charset="-128"/>
              </a:rPr>
              <a:t>from what others have done </a:t>
            </a:r>
            <a:r>
              <a:rPr lang="ja-JP" altLang="en-US" sz="2000" dirty="0"/>
              <a:t>‘</a:t>
            </a:r>
            <a:r>
              <a:rPr lang="en-US" altLang="ja-JP" sz="2000" dirty="0"/>
              <a:t>Steal Shamelessly, Share </a:t>
            </a:r>
            <a:r>
              <a:rPr lang="en-US" altLang="ja-JP" sz="2000" dirty="0" smtClean="0"/>
              <a:t>Selflessly’</a:t>
            </a:r>
            <a:endParaRPr lang="en-US" altLang="en-US" sz="2000" dirty="0"/>
          </a:p>
          <a:p>
            <a:pPr marL="342900" indent="-342900" eaLnBrk="1" hangingPunct="1">
              <a:defRPr/>
            </a:pPr>
            <a:endParaRPr lang="en-US" altLang="en-US" sz="2000" dirty="0" smtClean="0"/>
          </a:p>
          <a:p>
            <a:pPr marL="342900" indent="-342900" eaLnBrk="1" hangingPunct="1">
              <a:defRPr/>
            </a:pPr>
            <a:r>
              <a:rPr lang="en-US" altLang="en-US" sz="2000" dirty="0" smtClean="0"/>
              <a:t>Established PPTICRM teams  with clear Terms of Reference – Province – District – Sub district</a:t>
            </a:r>
            <a:endParaRPr lang="en-US" altLang="en-US" sz="2000" dirty="0" smtClean="0">
              <a:ea typeface="MS PGothic" pitchFamily="34" charset="-128"/>
            </a:endParaRPr>
          </a:p>
          <a:p>
            <a:pPr marL="342900" indent="-342900" eaLnBrk="1" hangingPunct="1">
              <a:defRPr/>
            </a:pPr>
            <a:endParaRPr lang="en-US" altLang="en-US" sz="2000" dirty="0" smtClean="0">
              <a:ea typeface="MS PGothic" pitchFamily="34" charset="-128"/>
            </a:endParaRPr>
          </a:p>
          <a:p>
            <a:pPr marL="342900" indent="-342900" eaLnBrk="1" hangingPunct="1">
              <a:defRPr/>
            </a:pPr>
            <a:r>
              <a:rPr lang="en-US" altLang="en-US" sz="2000" dirty="0" smtClean="0"/>
              <a:t>Developed Costed ICRM QIP’S – All levels</a:t>
            </a:r>
          </a:p>
          <a:p>
            <a:pPr marL="342900" indent="-342900" eaLnBrk="1" hangingPunct="1">
              <a:defRPr/>
            </a:pPr>
            <a:endParaRPr lang="en-US" altLang="en-US" sz="2000" dirty="0" smtClean="0">
              <a:ea typeface="MS PGothic" pitchFamily="34" charset="-128"/>
            </a:endParaRPr>
          </a:p>
          <a:p>
            <a:pPr eaLnBrk="1" hangingPunct="1">
              <a:lnSpc>
                <a:spcPct val="170000"/>
              </a:lnSpc>
              <a:buFont typeface="Arial" pitchFamily="34" charset="0"/>
              <a:buNone/>
              <a:defRPr/>
            </a:pPr>
            <a:r>
              <a:rPr lang="en-US" altLang="en-US" sz="2000" dirty="0" smtClean="0">
                <a:ea typeface="MS PGothic" pitchFamily="34" charset="-128"/>
              </a:rPr>
              <a:t> </a:t>
            </a:r>
            <a:endParaRPr lang="en-US" altLang="en-US" sz="2000" dirty="0"/>
          </a:p>
          <a:p>
            <a:pPr eaLnBrk="1" hangingPunct="1">
              <a:defRPr/>
            </a:pPr>
            <a:endParaRPr lang="en-US" altLang="en-US" sz="1800" dirty="0" smtClean="0">
              <a:ea typeface="MS PGothic" pitchFamily="34" charset="-128"/>
            </a:endParaRPr>
          </a:p>
        </p:txBody>
      </p:sp>
      <p:sp>
        <p:nvSpPr>
          <p:cNvPr id="14342" name="Rectangle 3"/>
          <p:cNvSpPr txBox="1">
            <a:spLocks noChangeArrowheads="1"/>
          </p:cNvSpPr>
          <p:nvPr/>
        </p:nvSpPr>
        <p:spPr bwMode="auto">
          <a:xfrm>
            <a:off x="219075" y="827088"/>
            <a:ext cx="8928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buFont typeface="Arial" pitchFamily="34" charset="0"/>
              <a:buNone/>
            </a:pPr>
            <a:r>
              <a:rPr lang="en-US" altLang="en-US" sz="2400" b="1">
                <a:latin typeface="Calibri" pitchFamily="34" charset="0"/>
              </a:rPr>
              <a:t>                              </a:t>
            </a:r>
          </a:p>
          <a:p>
            <a:pPr>
              <a:buFont typeface="Arial" pitchFamily="34" charset="0"/>
              <a:buNone/>
            </a:pPr>
            <a:r>
              <a:rPr lang="en-US" altLang="en-US" sz="2400" b="1">
                <a:latin typeface="Calibri" pitchFamily="34" charset="0"/>
              </a:rPr>
              <a:t>                    </a:t>
            </a:r>
            <a:r>
              <a:rPr lang="en-US" altLang="en-US" sz="2400">
                <a:latin typeface="Calibri" pitchFamily="34" charset="0"/>
              </a:rPr>
              <a:t>Getting ourselves organised</a:t>
            </a:r>
          </a:p>
          <a:p>
            <a:endParaRPr lang="en-US" altLang="en-US" sz="2400" b="1">
              <a:latin typeface="Calibri" pitchFamily="34" charset="0"/>
            </a:endParaRPr>
          </a:p>
        </p:txBody>
      </p:sp>
      <p:sp>
        <p:nvSpPr>
          <p:cNvPr id="14343" name="Rectangle 2"/>
          <p:cNvSpPr>
            <a:spLocks noChangeArrowheads="1"/>
          </p:cNvSpPr>
          <p:nvPr/>
        </p:nvSpPr>
        <p:spPr bwMode="auto">
          <a:xfrm>
            <a:off x="193675" y="1730375"/>
            <a:ext cx="8950325" cy="217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pic>
        <p:nvPicPr>
          <p:cNvPr id="14344" name="Picture 1" descr="WhatMethodChoose-cop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8763" y="381000"/>
            <a:ext cx="1574800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5"/>
          <p:cNvSpPr>
            <a:spLocks noChangeArrowheads="1"/>
          </p:cNvSpPr>
          <p:nvPr/>
        </p:nvSpPr>
        <p:spPr bwMode="auto">
          <a:xfrm flipV="1">
            <a:off x="395288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</p:txBody>
      </p:sp>
      <p:grpSp>
        <p:nvGrpSpPr>
          <p:cNvPr id="15363" name="Group 12"/>
          <p:cNvGrpSpPr>
            <a:grpSpLocks/>
          </p:cNvGrpSpPr>
          <p:nvPr/>
        </p:nvGrpSpPr>
        <p:grpSpPr bwMode="auto">
          <a:xfrm>
            <a:off x="0" y="0"/>
            <a:ext cx="9144000" cy="6765925"/>
            <a:chOff x="0" y="0"/>
            <a:chExt cx="9144001" cy="6766667"/>
          </a:xfrm>
        </p:grpSpPr>
        <p:grpSp>
          <p:nvGrpSpPr>
            <p:cNvPr id="15369" name="Group 11"/>
            <p:cNvGrpSpPr>
              <a:grpSpLocks/>
            </p:cNvGrpSpPr>
            <p:nvPr/>
          </p:nvGrpSpPr>
          <p:grpSpPr bwMode="auto">
            <a:xfrm>
              <a:off x="0" y="5749367"/>
              <a:ext cx="9144000" cy="1017300"/>
              <a:chOff x="0" y="5749367"/>
              <a:chExt cx="9144000" cy="1017300"/>
            </a:xfrm>
          </p:grpSpPr>
          <p:pic>
            <p:nvPicPr>
              <p:cNvPr id="15373" name="Picture 2" descr="Graphic443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7668841" y="6021287"/>
                <a:ext cx="1296144" cy="700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5374" name="Group 5"/>
              <p:cNvGrpSpPr>
                <a:grpSpLocks/>
              </p:cNvGrpSpPr>
              <p:nvPr/>
            </p:nvGrpSpPr>
            <p:grpSpPr bwMode="auto">
              <a:xfrm>
                <a:off x="0" y="5749367"/>
                <a:ext cx="9144000" cy="1017300"/>
                <a:chOff x="0" y="5749367"/>
                <a:chExt cx="9144000" cy="10173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5748968"/>
                  <a:ext cx="9144001" cy="107962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pic>
              <p:nvPicPr>
                <p:cNvPr id="15376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107504" y="5976092"/>
                  <a:ext cx="1063625" cy="7905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15370" name="Group 16"/>
            <p:cNvGrpSpPr>
              <a:grpSpLocks/>
            </p:cNvGrpSpPr>
            <p:nvPr/>
          </p:nvGrpSpPr>
          <p:grpSpPr bwMode="auto">
            <a:xfrm>
              <a:off x="0" y="0"/>
              <a:ext cx="9144001" cy="1604615"/>
              <a:chOff x="-18295" y="67295"/>
              <a:chExt cx="9144001" cy="1984825"/>
            </a:xfrm>
          </p:grpSpPr>
          <p:pic>
            <p:nvPicPr>
              <p:cNvPr id="15371" name="Picture 17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-18295" y="67295"/>
                <a:ext cx="9144000" cy="1874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372" name="Picture 19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18294" y="835054"/>
                <a:ext cx="9144000" cy="1217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476375" y="6083300"/>
            <a:ext cx="2303463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DEPARTMENT OF HEALTH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MPUMALANGA PROVINCE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REPUBLIC OF SOUTH AFRICA</a:t>
            </a:r>
            <a:endParaRPr lang="en-US" sz="1050" b="1" dirty="0">
              <a:latin typeface="+mn-lt"/>
              <a:cs typeface="+mn-cs"/>
            </a:endParaRPr>
          </a:p>
        </p:txBody>
      </p:sp>
      <p:sp>
        <p:nvSpPr>
          <p:cNvPr id="15365" name="Rectangle 3"/>
          <p:cNvSpPr txBox="1">
            <a:spLocks/>
          </p:cNvSpPr>
          <p:nvPr/>
        </p:nvSpPr>
        <p:spPr bwMode="auto">
          <a:xfrm>
            <a:off x="639763" y="2051050"/>
            <a:ext cx="8324850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5750" indent="-285750" eaLnBrk="1" hangingPunct="1">
              <a:lnSpc>
                <a:spcPct val="17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altLang="en-US" sz="2400">
                <a:latin typeface="Calibri" pitchFamily="34" charset="0"/>
                <a:ea typeface="MS PGothic" pitchFamily="34" charset="-128"/>
              </a:rPr>
              <a:t>Continuous monitoring of progress – DHMT &amp; PHC Meetings Quality Assurance Committee</a:t>
            </a:r>
          </a:p>
          <a:p>
            <a:pPr marL="285750" indent="-285750" eaLnBrk="1" hangingPunct="1">
              <a:lnSpc>
                <a:spcPct val="170000"/>
              </a:lnSpc>
              <a:spcBef>
                <a:spcPct val="20000"/>
              </a:spcBef>
              <a:buFont typeface="Arial" pitchFamily="34" charset="0"/>
              <a:buChar char="•"/>
            </a:pPr>
            <a:endParaRPr lang="en-US" altLang="en-US" sz="2400">
              <a:latin typeface="Calibri" pitchFamily="34" charset="0"/>
              <a:ea typeface="MS PGothic" pitchFamily="34" charset="-128"/>
            </a:endParaRPr>
          </a:p>
          <a:p>
            <a:pPr marL="285750" indent="-285750" eaLnBrk="1" hangingPunct="1">
              <a:lnSpc>
                <a:spcPct val="17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altLang="en-US" sz="2400">
                <a:latin typeface="Calibri" pitchFamily="34" charset="0"/>
                <a:ea typeface="MS PGothic" pitchFamily="34" charset="-128"/>
              </a:rPr>
              <a:t>Working with the support of  Implementing  Partners</a:t>
            </a:r>
          </a:p>
        </p:txBody>
      </p:sp>
      <p:sp>
        <p:nvSpPr>
          <p:cNvPr id="15366" name="Rectangle 3"/>
          <p:cNvSpPr txBox="1">
            <a:spLocks noChangeArrowheads="1"/>
          </p:cNvSpPr>
          <p:nvPr/>
        </p:nvSpPr>
        <p:spPr bwMode="auto">
          <a:xfrm>
            <a:off x="219075" y="827088"/>
            <a:ext cx="8928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buFont typeface="Arial" pitchFamily="34" charset="0"/>
              <a:buNone/>
            </a:pPr>
            <a:r>
              <a:rPr lang="en-US" altLang="en-US" sz="2400" b="1">
                <a:latin typeface="Calibri" pitchFamily="34" charset="0"/>
              </a:rPr>
              <a:t>                              </a:t>
            </a:r>
          </a:p>
          <a:p>
            <a:pPr>
              <a:buFont typeface="Arial" pitchFamily="34" charset="0"/>
              <a:buNone/>
            </a:pPr>
            <a:r>
              <a:rPr lang="en-US" altLang="en-US" sz="2400" b="1">
                <a:latin typeface="Calibri" pitchFamily="34" charset="0"/>
              </a:rPr>
              <a:t>                    </a:t>
            </a:r>
            <a:r>
              <a:rPr lang="en-US" altLang="en-US" sz="2400">
                <a:latin typeface="Calibri" pitchFamily="34" charset="0"/>
              </a:rPr>
              <a:t>Getting ourselves organised cont..</a:t>
            </a:r>
          </a:p>
          <a:p>
            <a:endParaRPr lang="en-US" altLang="en-US" sz="2400" b="1">
              <a:latin typeface="Calibri" pitchFamily="34" charset="0"/>
            </a:endParaRPr>
          </a:p>
        </p:txBody>
      </p:sp>
      <p:sp>
        <p:nvSpPr>
          <p:cNvPr id="15367" name="Rectangle 2"/>
          <p:cNvSpPr>
            <a:spLocks noChangeArrowheads="1"/>
          </p:cNvSpPr>
          <p:nvPr/>
        </p:nvSpPr>
        <p:spPr bwMode="auto">
          <a:xfrm>
            <a:off x="193675" y="1730375"/>
            <a:ext cx="80978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pic>
        <p:nvPicPr>
          <p:cNvPr id="15368" name="Picture 1" descr="WhatMethodChoose-cop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8763" y="381000"/>
            <a:ext cx="1574800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ChangeArrowheads="1"/>
          </p:cNvSpPr>
          <p:nvPr/>
        </p:nvSpPr>
        <p:spPr bwMode="auto">
          <a:xfrm flipV="1">
            <a:off x="395288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</p:txBody>
      </p:sp>
      <p:grpSp>
        <p:nvGrpSpPr>
          <p:cNvPr id="16387" name="Group 12"/>
          <p:cNvGrpSpPr>
            <a:grpSpLocks/>
          </p:cNvGrpSpPr>
          <p:nvPr/>
        </p:nvGrpSpPr>
        <p:grpSpPr bwMode="auto">
          <a:xfrm>
            <a:off x="0" y="0"/>
            <a:ext cx="9144000" cy="6765925"/>
            <a:chOff x="0" y="0"/>
            <a:chExt cx="9144001" cy="6766667"/>
          </a:xfrm>
        </p:grpSpPr>
        <p:grpSp>
          <p:nvGrpSpPr>
            <p:cNvPr id="16393" name="Group 11"/>
            <p:cNvGrpSpPr>
              <a:grpSpLocks/>
            </p:cNvGrpSpPr>
            <p:nvPr/>
          </p:nvGrpSpPr>
          <p:grpSpPr bwMode="auto">
            <a:xfrm>
              <a:off x="0" y="5749367"/>
              <a:ext cx="9144000" cy="1017300"/>
              <a:chOff x="0" y="5749367"/>
              <a:chExt cx="9144000" cy="1017300"/>
            </a:xfrm>
          </p:grpSpPr>
          <p:pic>
            <p:nvPicPr>
              <p:cNvPr id="16397" name="Picture 2" descr="Graphic443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7668841" y="6021287"/>
                <a:ext cx="1296144" cy="700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6398" name="Group 5"/>
              <p:cNvGrpSpPr>
                <a:grpSpLocks/>
              </p:cNvGrpSpPr>
              <p:nvPr/>
            </p:nvGrpSpPr>
            <p:grpSpPr bwMode="auto">
              <a:xfrm>
                <a:off x="0" y="5749367"/>
                <a:ext cx="9144000" cy="1017300"/>
                <a:chOff x="0" y="5749367"/>
                <a:chExt cx="9144000" cy="10173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5748968"/>
                  <a:ext cx="9144001" cy="107962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pic>
              <p:nvPicPr>
                <p:cNvPr id="16400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107504" y="5976092"/>
                  <a:ext cx="1063625" cy="7905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16394" name="Group 16"/>
            <p:cNvGrpSpPr>
              <a:grpSpLocks/>
            </p:cNvGrpSpPr>
            <p:nvPr/>
          </p:nvGrpSpPr>
          <p:grpSpPr bwMode="auto">
            <a:xfrm>
              <a:off x="0" y="0"/>
              <a:ext cx="9144001" cy="1604615"/>
              <a:chOff x="-18295" y="67295"/>
              <a:chExt cx="9144001" cy="1984825"/>
            </a:xfrm>
          </p:grpSpPr>
          <p:pic>
            <p:nvPicPr>
              <p:cNvPr id="16395" name="Picture 17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-18295" y="67295"/>
                <a:ext cx="9144000" cy="1874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396" name="Picture 19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18294" y="835054"/>
                <a:ext cx="9144000" cy="1217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476375" y="6083300"/>
            <a:ext cx="2303463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DEPARTMENT OF HEALTH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MPUMALANGA PROVINCE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REPUBLIC OF SOUTH AFRICA</a:t>
            </a:r>
            <a:endParaRPr lang="en-US" sz="1050" b="1" dirty="0">
              <a:latin typeface="+mn-lt"/>
              <a:cs typeface="+mn-cs"/>
            </a:endParaRPr>
          </a:p>
        </p:txBody>
      </p:sp>
      <p:sp>
        <p:nvSpPr>
          <p:cNvPr id="16389" name="Rectangle 3"/>
          <p:cNvSpPr txBox="1">
            <a:spLocks/>
          </p:cNvSpPr>
          <p:nvPr/>
        </p:nvSpPr>
        <p:spPr bwMode="auto">
          <a:xfrm>
            <a:off x="-71438" y="1516063"/>
            <a:ext cx="9144001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  <a:buFont typeface="Arial" pitchFamily="34" charset="0"/>
              <a:buNone/>
            </a:pPr>
            <a:endParaRPr lang="en-US" altLang="en-US" sz="2400">
              <a:latin typeface="Verdana" pitchFamily="34" charset="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  <a:buFont typeface="Arial" pitchFamily="34" charset="0"/>
              <a:buNone/>
            </a:pPr>
            <a:endParaRPr lang="en-US" altLang="en-US" sz="2400">
              <a:latin typeface="Verdana" pitchFamily="34" charset="0"/>
            </a:endParaRPr>
          </a:p>
        </p:txBody>
      </p:sp>
      <p:sp>
        <p:nvSpPr>
          <p:cNvPr id="16390" name="Rectangle 3"/>
          <p:cNvSpPr txBox="1">
            <a:spLocks noChangeArrowheads="1"/>
          </p:cNvSpPr>
          <p:nvPr/>
        </p:nvSpPr>
        <p:spPr bwMode="auto">
          <a:xfrm>
            <a:off x="215900" y="757238"/>
            <a:ext cx="8928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en-US" sz="2000" b="1">
                <a:latin typeface="Calibri" pitchFamily="34" charset="0"/>
              </a:rPr>
              <a:t>Promoting team work at all levels remains the key to success</a:t>
            </a:r>
          </a:p>
        </p:txBody>
      </p:sp>
      <p:sp>
        <p:nvSpPr>
          <p:cNvPr id="16391" name="Rectangle 2"/>
          <p:cNvSpPr>
            <a:spLocks noChangeArrowheads="1"/>
          </p:cNvSpPr>
          <p:nvPr/>
        </p:nvSpPr>
        <p:spPr bwMode="auto">
          <a:xfrm>
            <a:off x="193675" y="1730375"/>
            <a:ext cx="80978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pic>
        <p:nvPicPr>
          <p:cNvPr id="16392" name="Picture 4" descr="http://ts4.mm.bing.net/th?id=I4720392993702643&amp;pid=1.1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66850" y="1735138"/>
            <a:ext cx="5481638" cy="397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/>
          <p:cNvSpPr>
            <a:spLocks noChangeArrowheads="1"/>
          </p:cNvSpPr>
          <p:nvPr/>
        </p:nvSpPr>
        <p:spPr bwMode="auto">
          <a:xfrm flipV="1">
            <a:off x="395288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</p:txBody>
      </p:sp>
      <p:grpSp>
        <p:nvGrpSpPr>
          <p:cNvPr id="17411" name="Group 12"/>
          <p:cNvGrpSpPr>
            <a:grpSpLocks/>
          </p:cNvGrpSpPr>
          <p:nvPr/>
        </p:nvGrpSpPr>
        <p:grpSpPr bwMode="auto">
          <a:xfrm>
            <a:off x="0" y="0"/>
            <a:ext cx="9144000" cy="6765925"/>
            <a:chOff x="0" y="0"/>
            <a:chExt cx="9144001" cy="6766667"/>
          </a:xfrm>
        </p:grpSpPr>
        <p:grpSp>
          <p:nvGrpSpPr>
            <p:cNvPr id="17418" name="Group 11"/>
            <p:cNvGrpSpPr>
              <a:grpSpLocks/>
            </p:cNvGrpSpPr>
            <p:nvPr/>
          </p:nvGrpSpPr>
          <p:grpSpPr bwMode="auto">
            <a:xfrm>
              <a:off x="0" y="5749367"/>
              <a:ext cx="9144000" cy="1017300"/>
              <a:chOff x="0" y="5749367"/>
              <a:chExt cx="9144000" cy="1017300"/>
            </a:xfrm>
          </p:grpSpPr>
          <p:pic>
            <p:nvPicPr>
              <p:cNvPr id="17422" name="Picture 2" descr="Graphic443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7668841" y="6021287"/>
                <a:ext cx="1296144" cy="700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7423" name="Group 5"/>
              <p:cNvGrpSpPr>
                <a:grpSpLocks/>
              </p:cNvGrpSpPr>
              <p:nvPr/>
            </p:nvGrpSpPr>
            <p:grpSpPr bwMode="auto">
              <a:xfrm>
                <a:off x="0" y="5749367"/>
                <a:ext cx="9144000" cy="1017300"/>
                <a:chOff x="0" y="5749367"/>
                <a:chExt cx="9144000" cy="10173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5748968"/>
                  <a:ext cx="9144001" cy="107962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pic>
              <p:nvPicPr>
                <p:cNvPr id="17425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107504" y="5976092"/>
                  <a:ext cx="1063625" cy="7905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17419" name="Group 16"/>
            <p:cNvGrpSpPr>
              <a:grpSpLocks/>
            </p:cNvGrpSpPr>
            <p:nvPr/>
          </p:nvGrpSpPr>
          <p:grpSpPr bwMode="auto">
            <a:xfrm>
              <a:off x="0" y="0"/>
              <a:ext cx="9144001" cy="1604615"/>
              <a:chOff x="-18295" y="67295"/>
              <a:chExt cx="9144001" cy="1984825"/>
            </a:xfrm>
          </p:grpSpPr>
          <p:pic>
            <p:nvPicPr>
              <p:cNvPr id="17420" name="Picture 17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-18295" y="67295"/>
                <a:ext cx="9144000" cy="1874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421" name="Picture 19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18294" y="835054"/>
                <a:ext cx="9144000" cy="1217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476375" y="6083300"/>
            <a:ext cx="2303463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DEPARTMENT OF HEALTH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MPUMALANGA PROVINCE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REPUBLIC OF SOUTH AFRICA</a:t>
            </a:r>
            <a:endParaRPr lang="en-US" sz="1050" b="1" dirty="0">
              <a:latin typeface="+mn-lt"/>
              <a:cs typeface="+mn-cs"/>
            </a:endParaRPr>
          </a:p>
        </p:txBody>
      </p:sp>
      <p:sp>
        <p:nvSpPr>
          <p:cNvPr id="17413" name="Rectangle 3"/>
          <p:cNvSpPr txBox="1">
            <a:spLocks/>
          </p:cNvSpPr>
          <p:nvPr/>
        </p:nvSpPr>
        <p:spPr bwMode="auto">
          <a:xfrm>
            <a:off x="-71438" y="1516063"/>
            <a:ext cx="9144001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  <a:buFont typeface="Arial" pitchFamily="34" charset="0"/>
              <a:buNone/>
            </a:pPr>
            <a:endParaRPr lang="en-US" altLang="en-US" sz="2400">
              <a:latin typeface="Verdana" pitchFamily="34" charset="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  <a:buFont typeface="Arial" pitchFamily="34" charset="0"/>
              <a:buNone/>
            </a:pPr>
            <a:endParaRPr lang="en-US" altLang="en-US" sz="2400">
              <a:latin typeface="Verdana" pitchFamily="34" charset="0"/>
            </a:endParaRPr>
          </a:p>
        </p:txBody>
      </p:sp>
      <p:sp>
        <p:nvSpPr>
          <p:cNvPr id="17414" name="Rectangle 3"/>
          <p:cNvSpPr txBox="1">
            <a:spLocks noChangeArrowheads="1"/>
          </p:cNvSpPr>
          <p:nvPr/>
        </p:nvSpPr>
        <p:spPr bwMode="auto">
          <a:xfrm>
            <a:off x="219075" y="827088"/>
            <a:ext cx="8928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en-US" sz="3200" b="1" i="1">
              <a:solidFill>
                <a:srgbClr val="000000"/>
              </a:solidFill>
              <a:latin typeface="Berlin Sans FB" pitchFamily="34" charset="0"/>
              <a:cs typeface="Times New Roman" pitchFamily="18" charset="0"/>
            </a:endParaRPr>
          </a:p>
          <a:p>
            <a:pPr algn="ctr">
              <a:buFont typeface="Arial" pitchFamily="34" charset="0"/>
              <a:buNone/>
            </a:pPr>
            <a:endParaRPr lang="en-US" altLang="en-US" sz="2400" b="1" i="1">
              <a:solidFill>
                <a:srgbClr val="000000"/>
              </a:solidFill>
              <a:latin typeface="Berlin Sans FB" pitchFamily="34" charset="0"/>
              <a:cs typeface="Times New Roman" pitchFamily="18" charset="0"/>
            </a:endParaRPr>
          </a:p>
          <a:p>
            <a:pPr algn="ctr">
              <a:buFont typeface="Arial" pitchFamily="34" charset="0"/>
              <a:buNone/>
            </a:pPr>
            <a:r>
              <a:rPr lang="en-US" altLang="en-US" sz="2400" b="1" i="1">
                <a:solidFill>
                  <a:srgbClr val="000000"/>
                </a:solidFill>
                <a:latin typeface="Berlin Sans FB" pitchFamily="34" charset="0"/>
                <a:cs typeface="Times New Roman" pitchFamily="18" charset="0"/>
              </a:rPr>
              <a:t>SOMETIMES IT MAY FEEL LIKE THE SYSTEM IS DOING</a:t>
            </a:r>
          </a:p>
          <a:p>
            <a:pPr algn="ctr">
              <a:buFont typeface="Arial" pitchFamily="34" charset="0"/>
              <a:buNone/>
            </a:pPr>
            <a:endParaRPr lang="en-US" altLang="en-US" sz="2400" b="1" i="1">
              <a:solidFill>
                <a:srgbClr val="000000"/>
              </a:solidFill>
              <a:latin typeface="Arial Black" pitchFamily="34" charset="0"/>
              <a:cs typeface="Times New Roman" pitchFamily="18" charset="0"/>
            </a:endParaRPr>
          </a:p>
          <a:p>
            <a:pPr algn="ctr">
              <a:buFont typeface="Arial" pitchFamily="34" charset="0"/>
              <a:buNone/>
            </a:pPr>
            <a:r>
              <a:rPr lang="en-US" altLang="en-US" sz="3200" b="1" i="1">
                <a:solidFill>
                  <a:srgbClr val="FF0000"/>
                </a:solidFill>
                <a:latin typeface="Bodoni MT" pitchFamily="18" charset="0"/>
                <a:cs typeface="Times New Roman" pitchFamily="18" charset="0"/>
              </a:rPr>
              <a:t>this</a:t>
            </a:r>
            <a:r>
              <a:rPr lang="en-US" altLang="en-US" sz="3200" b="1" i="1">
                <a:solidFill>
                  <a:srgbClr val="FF0000"/>
                </a:solidFill>
              </a:rPr>
              <a:t> </a:t>
            </a:r>
            <a:r>
              <a:rPr lang="en-US" altLang="en-US" sz="3200" b="1" i="1">
                <a:solidFill>
                  <a:srgbClr val="000000"/>
                </a:solidFill>
              </a:rPr>
              <a:t>to you...</a:t>
            </a:r>
            <a:endParaRPr lang="en-US" altLang="en-US" sz="16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5" name="Rectangle 2"/>
          <p:cNvSpPr>
            <a:spLocks noChangeArrowheads="1"/>
          </p:cNvSpPr>
          <p:nvPr/>
        </p:nvSpPr>
        <p:spPr bwMode="auto">
          <a:xfrm>
            <a:off x="193675" y="1730375"/>
            <a:ext cx="80978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pic>
        <p:nvPicPr>
          <p:cNvPr id="17416" name="Picture 1038" descr="image00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650" y="2341563"/>
            <a:ext cx="6254750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7" name="Rectangle 18"/>
          <p:cNvSpPr>
            <a:spLocks noChangeArrowheads="1"/>
          </p:cNvSpPr>
          <p:nvPr/>
        </p:nvSpPr>
        <p:spPr bwMode="auto">
          <a:xfrm>
            <a:off x="7524750" y="3244850"/>
            <a:ext cx="1223963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b="1" i="1">
                <a:solidFill>
                  <a:srgbClr val="000000"/>
                </a:solidFill>
              </a:rPr>
              <a:t> </a:t>
            </a:r>
            <a:r>
              <a:rPr lang="en-US" altLang="en-US" sz="2000" b="1" i="1">
                <a:solidFill>
                  <a:srgbClr val="000000"/>
                </a:solidFill>
              </a:rPr>
              <a:t>Be strong and keep going on! !</a:t>
            </a:r>
            <a:r>
              <a:rPr lang="en-US" altLang="en-US" sz="2000" b="1" i="1">
                <a:solidFill>
                  <a:srgbClr val="0000FF"/>
                </a:solidFill>
              </a:rPr>
              <a:t> </a:t>
            </a:r>
            <a:endParaRPr lang="en-US" altLang="en-US" sz="20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0085653-303A-4BE7-98C7-0F64B79EB818}" type="slidenum">
              <a:rPr lang="en-GB" altLang="en-US" smtClean="0">
                <a:latin typeface="Arial" pitchFamily="34" charset="0"/>
                <a:cs typeface="Arial" pitchFamily="34" charset="0"/>
              </a:rPr>
              <a:pPr/>
              <a:t>17</a:t>
            </a:fld>
            <a:endParaRPr lang="en-GB" alt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435" name="Line 2"/>
          <p:cNvSpPr>
            <a:spLocks noChangeShapeType="1"/>
          </p:cNvSpPr>
          <p:nvPr/>
        </p:nvSpPr>
        <p:spPr bwMode="auto">
          <a:xfrm>
            <a:off x="468313" y="404813"/>
            <a:ext cx="81359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ZA"/>
          </a:p>
        </p:txBody>
      </p:sp>
      <p:sp>
        <p:nvSpPr>
          <p:cNvPr id="18436" name="Line 3"/>
          <p:cNvSpPr>
            <a:spLocks noChangeShapeType="1"/>
          </p:cNvSpPr>
          <p:nvPr/>
        </p:nvSpPr>
        <p:spPr bwMode="auto">
          <a:xfrm>
            <a:off x="468313" y="6237288"/>
            <a:ext cx="81359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ZA"/>
          </a:p>
        </p:txBody>
      </p:sp>
      <p:sp>
        <p:nvSpPr>
          <p:cNvPr id="18437" name="Line 4"/>
          <p:cNvSpPr>
            <a:spLocks noChangeShapeType="1"/>
          </p:cNvSpPr>
          <p:nvPr/>
        </p:nvSpPr>
        <p:spPr bwMode="auto">
          <a:xfrm>
            <a:off x="468313" y="404813"/>
            <a:ext cx="0" cy="58324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ZA"/>
          </a:p>
        </p:txBody>
      </p:sp>
      <p:sp>
        <p:nvSpPr>
          <p:cNvPr id="18438" name="Line 5"/>
          <p:cNvSpPr>
            <a:spLocks noChangeShapeType="1"/>
          </p:cNvSpPr>
          <p:nvPr/>
        </p:nvSpPr>
        <p:spPr bwMode="auto">
          <a:xfrm>
            <a:off x="8604250" y="404813"/>
            <a:ext cx="0" cy="58324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ZA"/>
          </a:p>
        </p:txBody>
      </p:sp>
      <p:pic>
        <p:nvPicPr>
          <p:cNvPr id="52236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1773238"/>
            <a:ext cx="7129462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0" name="Line 4"/>
          <p:cNvSpPr>
            <a:spLocks noChangeShapeType="1"/>
          </p:cNvSpPr>
          <p:nvPr/>
        </p:nvSpPr>
        <p:spPr bwMode="auto">
          <a:xfrm>
            <a:off x="0" y="1268413"/>
            <a:ext cx="9144000" cy="0"/>
          </a:xfrm>
          <a:prstGeom prst="line">
            <a:avLst/>
          </a:prstGeom>
          <a:noFill/>
          <a:ln w="57150">
            <a:solidFill>
              <a:srgbClr val="00B08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ZA"/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539750" y="404813"/>
            <a:ext cx="798353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ZA" sz="2800" b="1" dirty="0">
                <a:latin typeface="+mn-lt"/>
                <a:ea typeface="MS PGothic" pitchFamily="34" charset="-128"/>
              </a:rPr>
              <a:t>Always remember that Organisational effectiveness begins with Individual Responsibility……</a:t>
            </a:r>
            <a:endParaRPr lang="en-US" sz="2800" b="1" dirty="0">
              <a:latin typeface="+mn-lt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5"/>
          <p:cNvSpPr>
            <a:spLocks noChangeArrowheads="1"/>
          </p:cNvSpPr>
          <p:nvPr/>
        </p:nvSpPr>
        <p:spPr bwMode="auto">
          <a:xfrm flipV="1">
            <a:off x="395288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</p:txBody>
      </p:sp>
      <p:grpSp>
        <p:nvGrpSpPr>
          <p:cNvPr id="19459" name="Group 12"/>
          <p:cNvGrpSpPr>
            <a:grpSpLocks/>
          </p:cNvGrpSpPr>
          <p:nvPr/>
        </p:nvGrpSpPr>
        <p:grpSpPr bwMode="auto">
          <a:xfrm>
            <a:off x="0" y="0"/>
            <a:ext cx="9144000" cy="6765925"/>
            <a:chOff x="0" y="0"/>
            <a:chExt cx="9144001" cy="6766667"/>
          </a:xfrm>
        </p:grpSpPr>
        <p:grpSp>
          <p:nvGrpSpPr>
            <p:cNvPr id="19466" name="Group 11"/>
            <p:cNvGrpSpPr>
              <a:grpSpLocks/>
            </p:cNvGrpSpPr>
            <p:nvPr/>
          </p:nvGrpSpPr>
          <p:grpSpPr bwMode="auto">
            <a:xfrm>
              <a:off x="0" y="5749367"/>
              <a:ext cx="9144000" cy="1017300"/>
              <a:chOff x="0" y="5749367"/>
              <a:chExt cx="9144000" cy="1017300"/>
            </a:xfrm>
          </p:grpSpPr>
          <p:pic>
            <p:nvPicPr>
              <p:cNvPr id="19470" name="Picture 2" descr="Graphic443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7668841" y="6021287"/>
                <a:ext cx="1296144" cy="700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9471" name="Group 5"/>
              <p:cNvGrpSpPr>
                <a:grpSpLocks/>
              </p:cNvGrpSpPr>
              <p:nvPr/>
            </p:nvGrpSpPr>
            <p:grpSpPr bwMode="auto">
              <a:xfrm>
                <a:off x="0" y="5749367"/>
                <a:ext cx="9144000" cy="1017300"/>
                <a:chOff x="0" y="5749367"/>
                <a:chExt cx="9144000" cy="10173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5748968"/>
                  <a:ext cx="9144001" cy="107962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pic>
              <p:nvPicPr>
                <p:cNvPr id="19473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107504" y="5976092"/>
                  <a:ext cx="1063625" cy="7905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19467" name="Group 16"/>
            <p:cNvGrpSpPr>
              <a:grpSpLocks/>
            </p:cNvGrpSpPr>
            <p:nvPr/>
          </p:nvGrpSpPr>
          <p:grpSpPr bwMode="auto">
            <a:xfrm>
              <a:off x="0" y="0"/>
              <a:ext cx="9144001" cy="1604615"/>
              <a:chOff x="-18295" y="67295"/>
              <a:chExt cx="9144001" cy="1984825"/>
            </a:xfrm>
          </p:grpSpPr>
          <p:pic>
            <p:nvPicPr>
              <p:cNvPr id="19468" name="Picture 17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-18295" y="67295"/>
                <a:ext cx="9144000" cy="1874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469" name="Picture 19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18294" y="835054"/>
                <a:ext cx="9144000" cy="1217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476375" y="6083300"/>
            <a:ext cx="2303463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DEPARTMENT OF HEALTH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MPUMALANGA PROVINCE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REPUBLIC OF SOUTH AFRICA</a:t>
            </a:r>
            <a:endParaRPr lang="en-US" sz="1050" b="1" dirty="0">
              <a:latin typeface="+mn-lt"/>
              <a:cs typeface="+mn-cs"/>
            </a:endParaRPr>
          </a:p>
        </p:txBody>
      </p:sp>
      <p:sp>
        <p:nvSpPr>
          <p:cNvPr id="19461" name="Rectangle 3"/>
          <p:cNvSpPr txBox="1">
            <a:spLocks/>
          </p:cNvSpPr>
          <p:nvPr/>
        </p:nvSpPr>
        <p:spPr bwMode="auto">
          <a:xfrm>
            <a:off x="681038" y="1822450"/>
            <a:ext cx="8004175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20000"/>
              </a:spcBef>
              <a:buFont typeface="Arial" pitchFamily="34" charset="0"/>
              <a:buChar char="•"/>
            </a:pPr>
            <a:endParaRPr lang="en-US" altLang="en-US" sz="2000"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19462" name="Rectangle 3"/>
          <p:cNvSpPr txBox="1">
            <a:spLocks noChangeArrowheads="1"/>
          </p:cNvSpPr>
          <p:nvPr/>
        </p:nvSpPr>
        <p:spPr bwMode="auto">
          <a:xfrm>
            <a:off x="219075" y="827088"/>
            <a:ext cx="8928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en-US" sz="2400" b="1">
                <a:latin typeface="Calibri" pitchFamily="34" charset="0"/>
              </a:rPr>
              <a:t>      FOCUSED, MOTIVATED, INNOVATIVE,ORGANISED AND EFFICIENT</a:t>
            </a:r>
          </a:p>
        </p:txBody>
      </p:sp>
      <p:sp>
        <p:nvSpPr>
          <p:cNvPr id="19463" name="Rectangle 2"/>
          <p:cNvSpPr>
            <a:spLocks noChangeArrowheads="1"/>
          </p:cNvSpPr>
          <p:nvPr/>
        </p:nvSpPr>
        <p:spPr bwMode="auto">
          <a:xfrm>
            <a:off x="193675" y="1730375"/>
            <a:ext cx="80978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sp>
        <p:nvSpPr>
          <p:cNvPr id="2" name="Oval Callout 1"/>
          <p:cNvSpPr/>
          <p:nvPr/>
        </p:nvSpPr>
        <p:spPr>
          <a:xfrm>
            <a:off x="5435600" y="1916113"/>
            <a:ext cx="3529013" cy="2449512"/>
          </a:xfrm>
          <a:prstGeom prst="wedgeEllipseCallout">
            <a:avLst>
              <a:gd name="adj1" fmla="val -71243"/>
              <a:gd name="adj2" fmla="val 9749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YES!</a:t>
            </a:r>
          </a:p>
          <a:p>
            <a:pPr algn="ctr">
              <a:defRPr/>
            </a:pPr>
            <a:r>
              <a:rPr lang="en-US" dirty="0"/>
              <a:t>We can and we will</a:t>
            </a:r>
          </a:p>
        </p:txBody>
      </p:sp>
      <p:pic>
        <p:nvPicPr>
          <p:cNvPr id="19465" name="Picture 5" descr="http://t2.gstatic.com/images?q=tbn:ANd9GcQvRuYymqFnD-zaUmM4bvDfWd9sBwcGMS9qULH610nY5ZDkABDk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49350" y="1590675"/>
            <a:ext cx="3409950" cy="395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5"/>
          <p:cNvSpPr>
            <a:spLocks noChangeArrowheads="1"/>
          </p:cNvSpPr>
          <p:nvPr/>
        </p:nvSpPr>
        <p:spPr bwMode="auto">
          <a:xfrm flipV="1">
            <a:off x="395288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  <a:p>
            <a:endParaRPr lang="en-US" altLang="en-US" sz="2800">
              <a:latin typeface="Calibri" pitchFamily="34" charset="0"/>
            </a:endParaRPr>
          </a:p>
        </p:txBody>
      </p:sp>
      <p:grpSp>
        <p:nvGrpSpPr>
          <p:cNvPr id="20483" name="Group 12"/>
          <p:cNvGrpSpPr>
            <a:grpSpLocks/>
          </p:cNvGrpSpPr>
          <p:nvPr/>
        </p:nvGrpSpPr>
        <p:grpSpPr bwMode="auto">
          <a:xfrm>
            <a:off x="0" y="0"/>
            <a:ext cx="9144000" cy="6765925"/>
            <a:chOff x="0" y="0"/>
            <a:chExt cx="9144001" cy="6766667"/>
          </a:xfrm>
        </p:grpSpPr>
        <p:grpSp>
          <p:nvGrpSpPr>
            <p:cNvPr id="20490" name="Group 11"/>
            <p:cNvGrpSpPr>
              <a:grpSpLocks/>
            </p:cNvGrpSpPr>
            <p:nvPr/>
          </p:nvGrpSpPr>
          <p:grpSpPr bwMode="auto">
            <a:xfrm>
              <a:off x="0" y="5749367"/>
              <a:ext cx="9144000" cy="1017300"/>
              <a:chOff x="0" y="5749367"/>
              <a:chExt cx="9144000" cy="1017300"/>
            </a:xfrm>
          </p:grpSpPr>
          <p:pic>
            <p:nvPicPr>
              <p:cNvPr id="20494" name="Picture 2" descr="Graphic443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7668841" y="6021287"/>
                <a:ext cx="1296144" cy="7001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20495" name="Group 5"/>
              <p:cNvGrpSpPr>
                <a:grpSpLocks/>
              </p:cNvGrpSpPr>
              <p:nvPr/>
            </p:nvGrpSpPr>
            <p:grpSpPr bwMode="auto">
              <a:xfrm>
                <a:off x="0" y="5749367"/>
                <a:ext cx="9144000" cy="1017300"/>
                <a:chOff x="0" y="5749367"/>
                <a:chExt cx="9144000" cy="10173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5748968"/>
                  <a:ext cx="9144001" cy="107962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pic>
              <p:nvPicPr>
                <p:cNvPr id="20497" name="Picture 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107504" y="5976092"/>
                  <a:ext cx="1063625" cy="7905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20491" name="Group 16"/>
            <p:cNvGrpSpPr>
              <a:grpSpLocks/>
            </p:cNvGrpSpPr>
            <p:nvPr/>
          </p:nvGrpSpPr>
          <p:grpSpPr bwMode="auto">
            <a:xfrm>
              <a:off x="0" y="0"/>
              <a:ext cx="9144001" cy="1604615"/>
              <a:chOff x="-18295" y="67295"/>
              <a:chExt cx="9144001" cy="1984825"/>
            </a:xfrm>
          </p:grpSpPr>
          <p:pic>
            <p:nvPicPr>
              <p:cNvPr id="20492" name="Picture 17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-18295" y="67295"/>
                <a:ext cx="9144000" cy="1874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493" name="Picture 19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-18294" y="835054"/>
                <a:ext cx="9144000" cy="12170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476375" y="6083300"/>
            <a:ext cx="2303463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DEPARTMENT OF HEALTH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MPUMALANGA PROVINCE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REPUBLIC OF SOUTH AFRICA</a:t>
            </a:r>
            <a:endParaRPr lang="en-US" sz="1050" b="1" dirty="0">
              <a:latin typeface="+mn-lt"/>
              <a:cs typeface="+mn-cs"/>
            </a:endParaRPr>
          </a:p>
        </p:txBody>
      </p:sp>
      <p:sp>
        <p:nvSpPr>
          <p:cNvPr id="20485" name="Rectangle 3"/>
          <p:cNvSpPr txBox="1">
            <a:spLocks/>
          </p:cNvSpPr>
          <p:nvPr/>
        </p:nvSpPr>
        <p:spPr bwMode="auto">
          <a:xfrm>
            <a:off x="-71438" y="1516063"/>
            <a:ext cx="9144001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  <a:buFont typeface="Arial" pitchFamily="34" charset="0"/>
              <a:buNone/>
            </a:pPr>
            <a:endParaRPr lang="en-US" altLang="en-US" sz="2400">
              <a:latin typeface="Verdana" pitchFamily="34" charset="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  <a:buFont typeface="Arial" pitchFamily="34" charset="0"/>
              <a:buNone/>
            </a:pPr>
            <a:endParaRPr lang="en-US" altLang="en-US" sz="2400">
              <a:latin typeface="Verdana" pitchFamily="34" charset="0"/>
            </a:endParaRPr>
          </a:p>
        </p:txBody>
      </p:sp>
      <p:sp>
        <p:nvSpPr>
          <p:cNvPr id="20486" name="Rectangle 3"/>
          <p:cNvSpPr txBox="1">
            <a:spLocks noChangeArrowheads="1"/>
          </p:cNvSpPr>
          <p:nvPr/>
        </p:nvSpPr>
        <p:spPr bwMode="auto">
          <a:xfrm>
            <a:off x="219075" y="827088"/>
            <a:ext cx="8928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buFont typeface="Arial" pitchFamily="34" charset="0"/>
              <a:buNone/>
            </a:pPr>
            <a:r>
              <a:rPr lang="en-US" altLang="en-US" sz="3200">
                <a:latin typeface="Comic Sans MS" pitchFamily="66" charset="0"/>
              </a:rPr>
              <a:t>Thank – you for listening!</a:t>
            </a:r>
            <a:endParaRPr lang="en-US" altLang="en-US" sz="3200" b="1" i="1">
              <a:solidFill>
                <a:srgbClr val="000000"/>
              </a:solidFill>
              <a:latin typeface="Berlin Sans FB" pitchFamily="34" charset="0"/>
              <a:cs typeface="Times New Roman" pitchFamily="18" charset="0"/>
            </a:endParaRPr>
          </a:p>
        </p:txBody>
      </p:sp>
      <p:sp>
        <p:nvSpPr>
          <p:cNvPr id="20487" name="Rectangle 2"/>
          <p:cNvSpPr>
            <a:spLocks noChangeArrowheads="1"/>
          </p:cNvSpPr>
          <p:nvPr/>
        </p:nvSpPr>
        <p:spPr bwMode="auto">
          <a:xfrm>
            <a:off x="193675" y="1730375"/>
            <a:ext cx="8097838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sp>
        <p:nvSpPr>
          <p:cNvPr id="20488" name="Rectangle 1"/>
          <p:cNvSpPr>
            <a:spLocks noChangeArrowheads="1"/>
          </p:cNvSpPr>
          <p:nvPr/>
        </p:nvSpPr>
        <p:spPr bwMode="auto">
          <a:xfrm>
            <a:off x="900113" y="2133600"/>
            <a:ext cx="76327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ZA" altLang="en-US"/>
              <a:t>“Work joyfully and peacefully , knowing that right thoughts and right efforts will inevitably bring  about</a:t>
            </a:r>
          </a:p>
          <a:p>
            <a:pPr algn="ctr" eaLnBrk="1" hangingPunct="1"/>
            <a:r>
              <a:rPr lang="en-ZA" altLang="en-US"/>
              <a:t>right results”.</a:t>
            </a:r>
          </a:p>
          <a:p>
            <a:pPr algn="ctr" eaLnBrk="1" hangingPunct="1"/>
            <a:endParaRPr lang="en-ZA" altLang="en-US"/>
          </a:p>
          <a:p>
            <a:pPr algn="ctr" eaLnBrk="1" hangingPunct="1"/>
            <a:r>
              <a:rPr lang="en-ZA" altLang="en-US"/>
              <a:t>- James Allen</a:t>
            </a:r>
          </a:p>
        </p:txBody>
      </p:sp>
      <p:pic>
        <p:nvPicPr>
          <p:cNvPr id="20489" name="Picture 4" descr="22fb2b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64150" y="3732213"/>
            <a:ext cx="360045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4487</TotalTime>
  <Words>1017</Words>
  <Application>Microsoft Office PowerPoint</Application>
  <PresentationFormat>On-screen Show (4:3)</PresentationFormat>
  <Paragraphs>401</Paragraphs>
  <Slides>19</Slides>
  <Notes>18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1" baseType="lpstr">
      <vt:lpstr>Arial</vt:lpstr>
      <vt:lpstr>Calibri</vt:lpstr>
      <vt:lpstr>Arial Black</vt:lpstr>
      <vt:lpstr>Verdana</vt:lpstr>
      <vt:lpstr>Times New Roman</vt:lpstr>
      <vt:lpstr>MS PGothic</vt:lpstr>
      <vt:lpstr>+mj-lt</vt:lpstr>
      <vt:lpstr>Berlin Sans FB</vt:lpstr>
      <vt:lpstr>Bodoni MT</vt:lpstr>
      <vt:lpstr>Comic Sans MS</vt:lpstr>
      <vt:lpstr>Office Theme</vt:lpstr>
      <vt:lpstr>Microsoft Photo Editor 3.0 Photo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EthelD</dc:creator>
  <cp:lastModifiedBy>Mahlak</cp:lastModifiedBy>
  <cp:revision>449</cp:revision>
  <dcterms:created xsi:type="dcterms:W3CDTF">2015-02-05T17:59:13Z</dcterms:created>
  <dcterms:modified xsi:type="dcterms:W3CDTF">2015-09-15T11:12:30Z</dcterms:modified>
</cp:coreProperties>
</file>