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51" r:id="rId2"/>
  </p:sldMasterIdLst>
  <p:notesMasterIdLst>
    <p:notesMasterId r:id="rId22"/>
  </p:notesMasterIdLst>
  <p:handoutMasterIdLst>
    <p:handoutMasterId r:id="rId23"/>
  </p:handoutMasterIdLst>
  <p:sldIdLst>
    <p:sldId id="256" r:id="rId3"/>
    <p:sldId id="257" r:id="rId4"/>
    <p:sldId id="260" r:id="rId5"/>
    <p:sldId id="266" r:id="rId6"/>
    <p:sldId id="267" r:id="rId7"/>
    <p:sldId id="268" r:id="rId8"/>
    <p:sldId id="269" r:id="rId9"/>
    <p:sldId id="270" r:id="rId10"/>
    <p:sldId id="271" r:id="rId11"/>
    <p:sldId id="273" r:id="rId12"/>
    <p:sldId id="272" r:id="rId13"/>
    <p:sldId id="274" r:id="rId14"/>
    <p:sldId id="275" r:id="rId15"/>
    <p:sldId id="284" r:id="rId16"/>
    <p:sldId id="276" r:id="rId17"/>
    <p:sldId id="279" r:id="rId18"/>
    <p:sldId id="280" r:id="rId19"/>
    <p:sldId id="278" r:id="rId20"/>
    <p:sldId id="282" r:id="rId21"/>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4" d="100"/>
          <a:sy n="74" d="100"/>
        </p:scale>
        <p:origin x="-1266"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50" d="100"/>
          <a:sy n="50" d="100"/>
        </p:scale>
        <p:origin x="-2532" y="-102"/>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4B5B3E96-510A-4CE8-A11B-31CBD2FA4C0D}" type="datetimeFigureOut">
              <a:rPr lang="en-US" smtClean="0"/>
              <a:pPr/>
              <a:t>9/17/2015</a:t>
            </a:fld>
            <a:endParaRPr lang="en-ZA"/>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ZA"/>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537A12ED-F32A-47F0-AB5B-DA049A49CEC4}" type="slidenum">
              <a:rPr lang="en-ZA" smtClean="0"/>
              <a:pPr/>
              <a:t>‹#›</a:t>
            </a:fld>
            <a:endParaRPr lang="en-ZA"/>
          </a:p>
        </p:txBody>
      </p:sp>
    </p:spTree>
    <p:extLst>
      <p:ext uri="{BB962C8B-B14F-4D97-AF65-F5344CB8AC3E}">
        <p14:creationId xmlns:p14="http://schemas.microsoft.com/office/powerpoint/2010/main" val="1289863249"/>
      </p:ext>
    </p:extLst>
  </p:cSld>
  <p:clrMap bg1="lt1" tx1="dk1" bg2="lt2" tx2="dk2" accent1="accent1" accent2="accent2" accent3="accent3" accent4="accent4" accent5="accent5" accent6="accent6" hlink="hlink" folHlink="folHlink"/>
  <p:hf hd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2EB90656-425C-4BD6-8B59-937B71857D80}" type="datetimeFigureOut">
              <a:rPr lang="en-US" smtClean="0"/>
              <a:pPr/>
              <a:t>9/17/2015</a:t>
            </a:fld>
            <a:endParaRPr lang="en-ZA"/>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ZA"/>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ZA"/>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D4EA3F3-7F60-4372-AD96-0BFBCD79137E}" type="slidenum">
              <a:rPr lang="en-ZA" smtClean="0"/>
              <a:pPr/>
              <a:t>‹#›</a:t>
            </a:fld>
            <a:endParaRPr lang="en-ZA"/>
          </a:p>
        </p:txBody>
      </p:sp>
    </p:spTree>
    <p:extLst>
      <p:ext uri="{BB962C8B-B14F-4D97-AF65-F5344CB8AC3E}">
        <p14:creationId xmlns:p14="http://schemas.microsoft.com/office/powerpoint/2010/main" val="833007364"/>
      </p:ext>
    </p:extLst>
  </p:cSld>
  <p:clrMap bg1="lt1" tx1="dk1" bg2="lt2" tx2="dk2" accent1="accent1" accent2="accent2" accent3="accent3" accent4="accent4" accent5="accent5" accent6="accent6" hlink="hlink" folHlink="folHlink"/>
  <p:hf hd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dirty="0"/>
          </a:p>
        </p:txBody>
      </p:sp>
      <p:sp>
        <p:nvSpPr>
          <p:cNvPr id="4" name="Slide Number Placeholder 3"/>
          <p:cNvSpPr>
            <a:spLocks noGrp="1"/>
          </p:cNvSpPr>
          <p:nvPr>
            <p:ph type="sldNum" sz="quarter" idx="10"/>
          </p:nvPr>
        </p:nvSpPr>
        <p:spPr/>
        <p:txBody>
          <a:bodyPr/>
          <a:lstStyle/>
          <a:p>
            <a:fld id="{BD4EA3F3-7F60-4372-AD96-0BFBCD79137E}" type="slidenum">
              <a:rPr lang="en-ZA" smtClean="0"/>
              <a:pPr/>
              <a:t>2</a:t>
            </a:fld>
            <a:endParaRPr lang="en-ZA"/>
          </a:p>
        </p:txBody>
      </p:sp>
      <p:sp>
        <p:nvSpPr>
          <p:cNvPr id="5" name="Date Placeholder 4"/>
          <p:cNvSpPr>
            <a:spLocks noGrp="1"/>
          </p:cNvSpPr>
          <p:nvPr>
            <p:ph type="dt" idx="11"/>
          </p:nvPr>
        </p:nvSpPr>
        <p:spPr/>
        <p:txBody>
          <a:bodyPr/>
          <a:lstStyle/>
          <a:p>
            <a:fld id="{7503E255-4AEF-4C54-9967-59FBF84C76AC}" type="datetime1">
              <a:rPr lang="en-US" smtClean="0"/>
              <a:pPr/>
              <a:t>9/17/2015</a:t>
            </a:fld>
            <a:endParaRPr lang="en-ZA"/>
          </a:p>
        </p:txBody>
      </p:sp>
      <p:sp>
        <p:nvSpPr>
          <p:cNvPr id="6" name="Footer Placeholder 5"/>
          <p:cNvSpPr>
            <a:spLocks noGrp="1"/>
          </p:cNvSpPr>
          <p:nvPr>
            <p:ph type="ftr" sz="quarter" idx="12"/>
          </p:nvPr>
        </p:nvSpPr>
        <p:spPr/>
        <p:txBody>
          <a:bodyPr/>
          <a:lstStyle/>
          <a:p>
            <a:endParaRPr lang="en-ZA"/>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5" Type="http://schemas.openxmlformats.org/officeDocument/2006/relationships/image" Target="../media/image4.jpeg"/><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9144000" cy="1143000"/>
          </a:xfrm>
          <a:prstGeom prst="rect">
            <a:avLst/>
          </a:prstGeom>
          <a:solidFill>
            <a:srgbClr val="005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11"/>
          <p:cNvPicPr>
            <a:picLocks noChangeAspect="1" noChangeArrowheads="1"/>
          </p:cNvPicPr>
          <p:nvPr userDrawn="1"/>
        </p:nvPicPr>
        <p:blipFill>
          <a:blip r:embed="rId2" cstate="print"/>
          <a:srcRect r="26000"/>
          <a:stretch>
            <a:fillRect/>
          </a:stretch>
        </p:blipFill>
        <p:spPr bwMode="auto">
          <a:xfrm>
            <a:off x="228600" y="1219200"/>
            <a:ext cx="1524000" cy="1372973"/>
          </a:xfrm>
          <a:prstGeom prst="rect">
            <a:avLst/>
          </a:prstGeom>
          <a:noFill/>
          <a:ln w="9525">
            <a:noFill/>
            <a:miter lim="800000"/>
            <a:headEnd/>
            <a:tailEnd/>
          </a:ln>
          <a:effectLst/>
        </p:spPr>
      </p:pic>
      <p:pic>
        <p:nvPicPr>
          <p:cNvPr id="9" name="Picture 7"/>
          <p:cNvPicPr>
            <a:picLocks noChangeAspect="1" noChangeArrowheads="1"/>
          </p:cNvPicPr>
          <p:nvPr userDrawn="1"/>
        </p:nvPicPr>
        <p:blipFill>
          <a:blip r:embed="rId3" cstate="print"/>
          <a:srcRect l="5799" r="18813"/>
          <a:stretch>
            <a:fillRect/>
          </a:stretch>
        </p:blipFill>
        <p:spPr bwMode="auto">
          <a:xfrm flipH="1">
            <a:off x="228600" y="2743200"/>
            <a:ext cx="1524000" cy="1333891"/>
          </a:xfrm>
          <a:prstGeom prst="rect">
            <a:avLst/>
          </a:prstGeom>
          <a:noFill/>
          <a:ln w="9525">
            <a:noFill/>
            <a:miter lim="800000"/>
            <a:headEnd/>
            <a:tailEnd/>
          </a:ln>
          <a:effectLst/>
        </p:spPr>
      </p:pic>
      <p:pic>
        <p:nvPicPr>
          <p:cNvPr id="10" name="Picture 9"/>
          <p:cNvPicPr>
            <a:picLocks noChangeAspect="1" noChangeArrowheads="1"/>
          </p:cNvPicPr>
          <p:nvPr userDrawn="1"/>
        </p:nvPicPr>
        <p:blipFill>
          <a:blip r:embed="rId4" cstate="print"/>
          <a:srcRect l="11563" r="32932" b="27168"/>
          <a:stretch>
            <a:fillRect/>
          </a:stretch>
        </p:blipFill>
        <p:spPr bwMode="auto">
          <a:xfrm>
            <a:off x="228600" y="4267200"/>
            <a:ext cx="1567543" cy="1371600"/>
          </a:xfrm>
          <a:prstGeom prst="rect">
            <a:avLst/>
          </a:prstGeom>
          <a:noFill/>
          <a:ln w="9525">
            <a:noFill/>
            <a:miter lim="800000"/>
            <a:headEnd/>
            <a:tailEnd/>
          </a:ln>
          <a:effectLst/>
        </p:spPr>
      </p:pic>
      <p:cxnSp>
        <p:nvCxnSpPr>
          <p:cNvPr id="12" name="Straight Connector 11"/>
          <p:cNvCxnSpPr/>
          <p:nvPr userDrawn="1"/>
        </p:nvCxnSpPr>
        <p:spPr>
          <a:xfrm>
            <a:off x="2514600" y="2667000"/>
            <a:ext cx="6400800" cy="1588"/>
          </a:xfrm>
          <a:prstGeom prst="line">
            <a:avLst/>
          </a:prstGeom>
          <a:ln>
            <a:solidFill>
              <a:srgbClr val="005D28"/>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userDrawn="1"/>
        </p:nvCxnSpPr>
        <p:spPr>
          <a:xfrm>
            <a:off x="2514600" y="4191000"/>
            <a:ext cx="6400800" cy="1588"/>
          </a:xfrm>
          <a:prstGeom prst="line">
            <a:avLst/>
          </a:prstGeom>
          <a:ln>
            <a:solidFill>
              <a:srgbClr val="005D28"/>
            </a:solidFill>
          </a:ln>
        </p:spPr>
        <p:style>
          <a:lnRef idx="1">
            <a:schemeClr val="accent1"/>
          </a:lnRef>
          <a:fillRef idx="0">
            <a:schemeClr val="accent1"/>
          </a:fillRef>
          <a:effectRef idx="0">
            <a:schemeClr val="accent1"/>
          </a:effectRef>
          <a:fontRef idx="minor">
            <a:schemeClr val="tx1"/>
          </a:fontRef>
        </p:style>
      </p:cxnSp>
      <p:pic>
        <p:nvPicPr>
          <p:cNvPr id="16" name="Picture 15" descr="NDOH Logo.jpg"/>
          <p:cNvPicPr>
            <a:picLocks noChangeAspect="1"/>
          </p:cNvPicPr>
          <p:nvPr userDrawn="1"/>
        </p:nvPicPr>
        <p:blipFill>
          <a:blip r:embed="rId5" cstate="print"/>
          <a:stretch>
            <a:fillRect/>
          </a:stretch>
        </p:blipFill>
        <p:spPr>
          <a:xfrm>
            <a:off x="152400" y="5867400"/>
            <a:ext cx="2286000" cy="824484"/>
          </a:xfrm>
          <a:prstGeom prst="rect">
            <a:avLst/>
          </a:prstGeom>
        </p:spPr>
      </p:pic>
      <p:cxnSp>
        <p:nvCxnSpPr>
          <p:cNvPr id="17" name="Straight Connector 16"/>
          <p:cNvCxnSpPr/>
          <p:nvPr userDrawn="1"/>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cxnSp>
        <p:nvCxnSpPr>
          <p:cNvPr id="7" name="Straight Connector 6"/>
          <p:cNvCxnSpPr/>
          <p:nvPr userDrawn="1"/>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theme" Target="../theme/theme2.xml"/><Relationship Id="rId1" Type="http://schemas.openxmlformats.org/officeDocument/2006/relationships/slideLayout" Target="../slideLayouts/slideLayout2.xml"/><Relationship Id="rId4" Type="http://schemas.openxmlformats.org/officeDocument/2006/relationships/image" Target="../media/image5.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Z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Z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Z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79DE21-5DAA-4204-B423-28510684095B}" type="slidenum">
              <a:rPr lang="en-ZA" smtClean="0"/>
              <a:pPr/>
              <a:t>‹#›</a:t>
            </a:fld>
            <a:endParaRPr lang="en-ZA"/>
          </a:p>
        </p:txBody>
      </p:sp>
    </p:spTree>
  </p:cSld>
  <p:clrMap bg1="lt1" tx1="dk1" bg2="lt2" tx2="dk2" accent1="accent1" accent2="accent2" accent3="accent3" accent4="accent4" accent5="accent5" accent6="accent6" hlink="hlink" folHlink="folHlink"/>
  <p:sldLayoutIdLst>
    <p:sldLayoutId id="2147483649" r:id="rId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1066800"/>
          </a:xfrm>
          <a:prstGeom prst="rect">
            <a:avLst/>
          </a:prstGeom>
          <a:solidFill>
            <a:srgbClr val="005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NDOH Logo.jpg"/>
          <p:cNvPicPr>
            <a:picLocks noChangeAspect="1"/>
          </p:cNvPicPr>
          <p:nvPr userDrawn="1"/>
        </p:nvPicPr>
        <p:blipFill>
          <a:blip r:embed="rId3" cstate="print"/>
          <a:stretch>
            <a:fillRect/>
          </a:stretch>
        </p:blipFill>
        <p:spPr>
          <a:xfrm>
            <a:off x="152400" y="5867400"/>
            <a:ext cx="2286000" cy="824484"/>
          </a:xfrm>
          <a:prstGeom prst="rect">
            <a:avLst/>
          </a:prstGeom>
        </p:spPr>
      </p:pic>
      <p:pic>
        <p:nvPicPr>
          <p:cNvPr id="9" name="Picture 11"/>
          <p:cNvPicPr>
            <a:picLocks noChangeAspect="1" noChangeArrowheads="1"/>
          </p:cNvPicPr>
          <p:nvPr userDrawn="1"/>
        </p:nvPicPr>
        <p:blipFill>
          <a:blip r:embed="rId4" cstate="print"/>
          <a:srcRect r="26000"/>
          <a:stretch>
            <a:fillRect/>
          </a:stretch>
        </p:blipFill>
        <p:spPr bwMode="auto">
          <a:xfrm>
            <a:off x="7341870" y="1"/>
            <a:ext cx="1184147" cy="1066799"/>
          </a:xfrm>
          <a:prstGeom prst="rect">
            <a:avLst/>
          </a:prstGeom>
          <a:noFill/>
          <a:ln w="9525">
            <a:noFill/>
            <a:miter lim="800000"/>
            <a:headEnd/>
            <a:tailEnd/>
          </a:ln>
          <a:effectLst/>
        </p:spPr>
      </p:pic>
    </p:spTree>
  </p:cSld>
  <p:clrMap bg1="lt1" tx1="dk1" bg2="lt2" tx2="dk2" accent1="accent1" accent2="accent2" accent3="accent3" accent4="accent4" accent5="accent5" accent6="accent6" hlink="hlink" folHlink="folHlink"/>
  <p:sldLayoutIdLst>
    <p:sldLayoutId id="2147483653" r:id="rId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14600" y="1752600"/>
            <a:ext cx="6017840" cy="369332"/>
          </a:xfrm>
          <a:prstGeom prst="rect">
            <a:avLst/>
          </a:prstGeom>
          <a:noFill/>
        </p:spPr>
        <p:txBody>
          <a:bodyPr wrap="square" rtlCol="0">
            <a:spAutoFit/>
          </a:bodyPr>
          <a:lstStyle/>
          <a:p>
            <a:r>
              <a:rPr lang="en-US" b="1" dirty="0" smtClean="0">
                <a:solidFill>
                  <a:schemeClr val="bg1">
                    <a:lumMod val="50000"/>
                  </a:schemeClr>
                </a:solidFill>
                <a:latin typeface="Arial" pitchFamily="34" charset="0"/>
                <a:cs typeface="Arial" pitchFamily="34" charset="0"/>
              </a:rPr>
              <a:t>PHARMACEUTICALS AND LABORATORY SERVICES</a:t>
            </a:r>
          </a:p>
        </p:txBody>
      </p:sp>
      <p:sp>
        <p:nvSpPr>
          <p:cNvPr id="5" name="TextBox 4"/>
          <p:cNvSpPr txBox="1"/>
          <p:nvPr/>
        </p:nvSpPr>
        <p:spPr>
          <a:xfrm>
            <a:off x="2537514" y="3278017"/>
            <a:ext cx="6282957" cy="646331"/>
          </a:xfrm>
          <a:prstGeom prst="rect">
            <a:avLst/>
          </a:prstGeom>
          <a:noFill/>
        </p:spPr>
        <p:txBody>
          <a:bodyPr wrap="square" rtlCol="0">
            <a:spAutoFit/>
          </a:bodyPr>
          <a:lstStyle/>
          <a:p>
            <a:r>
              <a:rPr lang="en-US" b="1" dirty="0" smtClean="0">
                <a:solidFill>
                  <a:schemeClr val="bg1">
                    <a:lumMod val="50000"/>
                  </a:schemeClr>
                </a:solidFill>
                <a:latin typeface="Arial" pitchFamily="34" charset="0"/>
                <a:cs typeface="Arial" pitchFamily="34" charset="0"/>
              </a:rPr>
              <a:t>LINDA OELOFSE   </a:t>
            </a:r>
          </a:p>
          <a:p>
            <a:r>
              <a:rPr lang="en-US" b="1" dirty="0" smtClean="0">
                <a:solidFill>
                  <a:schemeClr val="bg1">
                    <a:lumMod val="50000"/>
                  </a:schemeClr>
                </a:solidFill>
                <a:latin typeface="Arial" pitchFamily="34" charset="0"/>
                <a:cs typeface="Arial" pitchFamily="34" charset="0"/>
              </a:rPr>
              <a:t>DISTRICT PHARMACIST  - BOJANALA DISTRICT,  NW</a:t>
            </a:r>
            <a:endParaRPr lang="en-US" b="1" dirty="0">
              <a:solidFill>
                <a:schemeClr val="bg1">
                  <a:lumMod val="50000"/>
                </a:schemeClr>
              </a:solidFill>
              <a:latin typeface="Arial" pitchFamily="34" charset="0"/>
              <a:cs typeface="Arial" pitchFamily="34" charset="0"/>
            </a:endParaRPr>
          </a:p>
        </p:txBody>
      </p:sp>
      <p:sp>
        <p:nvSpPr>
          <p:cNvPr id="6" name="TextBox 5"/>
          <p:cNvSpPr txBox="1"/>
          <p:nvPr/>
        </p:nvSpPr>
        <p:spPr>
          <a:xfrm>
            <a:off x="2514600" y="4800600"/>
            <a:ext cx="5791200" cy="369332"/>
          </a:xfrm>
          <a:prstGeom prst="rect">
            <a:avLst/>
          </a:prstGeom>
          <a:noFill/>
        </p:spPr>
        <p:txBody>
          <a:bodyPr wrap="square" rtlCol="0">
            <a:spAutoFit/>
          </a:bodyPr>
          <a:lstStyle/>
          <a:p>
            <a:r>
              <a:rPr lang="en-US" b="1" dirty="0" smtClean="0">
                <a:solidFill>
                  <a:schemeClr val="bg1">
                    <a:lumMod val="50000"/>
                  </a:schemeClr>
                </a:solidFill>
                <a:latin typeface="Arial" pitchFamily="34" charset="0"/>
                <a:cs typeface="Arial" pitchFamily="34" charset="0"/>
              </a:rPr>
              <a:t>15TH SEPTEMBER 2015</a:t>
            </a:r>
            <a:endParaRPr lang="en-US" b="1" dirty="0">
              <a:solidFill>
                <a:schemeClr val="bg1">
                  <a:lumMod val="50000"/>
                </a:schemeClr>
              </a:solidFill>
              <a:latin typeface="Arial" pitchFamily="34" charset="0"/>
              <a:cs typeface="Arial" pitchFamily="34" charset="0"/>
            </a:endParaRPr>
          </a:p>
        </p:txBody>
      </p:sp>
      <p:sp>
        <p:nvSpPr>
          <p:cNvPr id="7" name="Rectangle 2"/>
          <p:cNvSpPr txBox="1">
            <a:spLocks noChangeArrowheads="1"/>
          </p:cNvSpPr>
          <p:nvPr/>
        </p:nvSpPr>
        <p:spPr>
          <a:xfrm>
            <a:off x="395536" y="188640"/>
            <a:ext cx="8424936" cy="504056"/>
          </a:xfrm>
          <a:prstGeom prst="rect">
            <a:avLst/>
          </a:prstGeom>
        </p:spPr>
        <p:txBody>
          <a:bodyPr tIns="45720" rIns="91440" bIns="45720" anchor="b">
            <a:normAutofit lnSpcReduction="10000"/>
          </a:bodyPr>
          <a:lstStyle/>
          <a:p>
            <a:r>
              <a:rPr lang="en-US" sz="2800" dirty="0" smtClean="0">
                <a:solidFill>
                  <a:schemeClr val="bg1"/>
                </a:solidFill>
                <a:latin typeface="Arial" pitchFamily="34" charset="0"/>
                <a:cs typeface="Arial" pitchFamily="34" charset="0"/>
              </a:rPr>
              <a:t>“HOW TO TURN THE ELEMENTS GREEN”</a:t>
            </a:r>
            <a:endParaRPr lang="en-US" sz="2800" dirty="0">
              <a:solidFill>
                <a:schemeClr val="bg1"/>
              </a:solidFill>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600" y="1342867"/>
            <a:ext cx="7924800" cy="5016758"/>
          </a:xfrm>
          <a:prstGeom prst="rect">
            <a:avLst/>
          </a:prstGeom>
          <a:noFill/>
        </p:spPr>
        <p:txBody>
          <a:bodyPr wrap="square" rtlCol="0">
            <a:spAutoFit/>
          </a:bodyPr>
          <a:lstStyle/>
          <a:p>
            <a:r>
              <a:rPr lang="en-US" sz="2000" b="1" dirty="0" smtClean="0">
                <a:latin typeface="Arial" pitchFamily="34" charset="0"/>
                <a:cs typeface="Arial" pitchFamily="34" charset="0"/>
              </a:rPr>
              <a:t>SUB-COMPONENT 12    - MEDICINES AND SUPPLIES</a:t>
            </a:r>
          </a:p>
          <a:p>
            <a:endParaRPr lang="en-US" sz="2000" b="1" dirty="0" smtClean="0">
              <a:latin typeface="Arial" pitchFamily="34" charset="0"/>
              <a:cs typeface="Arial" pitchFamily="34" charset="0"/>
            </a:endParaRPr>
          </a:p>
          <a:p>
            <a:pPr marL="342900" indent="-342900">
              <a:buFont typeface="Arial" panose="020B0604020202020204" pitchFamily="34" charset="0"/>
              <a:buChar char="•"/>
            </a:pPr>
            <a:r>
              <a:rPr lang="en-US" sz="2000" dirty="0" smtClean="0">
                <a:latin typeface="Arial" pitchFamily="34" charset="0"/>
                <a:cs typeface="Arial" pitchFamily="34" charset="0"/>
              </a:rPr>
              <a:t>Pharmacists throughout the country have been conducting Medicine Supply Management Training for the last 15 years.</a:t>
            </a:r>
          </a:p>
          <a:p>
            <a:pPr marL="342900" indent="-342900">
              <a:buFont typeface="Arial" panose="020B0604020202020204" pitchFamily="34" charset="0"/>
              <a:buChar char="•"/>
            </a:pPr>
            <a:endParaRPr lang="en-US" sz="2000" dirty="0">
              <a:latin typeface="Arial" pitchFamily="34" charset="0"/>
              <a:cs typeface="Arial" pitchFamily="34" charset="0"/>
            </a:endParaRPr>
          </a:p>
          <a:p>
            <a:pPr marL="342900" indent="-342900">
              <a:buFont typeface="Arial" panose="020B0604020202020204" pitchFamily="34" charset="0"/>
              <a:buChar char="•"/>
            </a:pPr>
            <a:r>
              <a:rPr lang="en-US" sz="2000" dirty="0" smtClean="0">
                <a:latin typeface="Arial" pitchFamily="34" charset="0"/>
                <a:cs typeface="Arial" pitchFamily="34" charset="0"/>
              </a:rPr>
              <a:t>The NCS and the IDEAL CLINICS SCALE UP is a big bonus for us as this is being enforced at facilities.  (It was previously not taken as seriously)</a:t>
            </a:r>
          </a:p>
          <a:p>
            <a:pPr marL="342900" indent="-342900">
              <a:buFont typeface="Arial" panose="020B0604020202020204" pitchFamily="34" charset="0"/>
              <a:buChar char="•"/>
            </a:pPr>
            <a:endParaRPr lang="en-US" sz="2000" dirty="0">
              <a:latin typeface="Arial" pitchFamily="34" charset="0"/>
              <a:cs typeface="Arial" pitchFamily="34" charset="0"/>
            </a:endParaRPr>
          </a:p>
          <a:p>
            <a:pPr marL="342900" indent="-342900">
              <a:buFont typeface="Arial" panose="020B0604020202020204" pitchFamily="34" charset="0"/>
              <a:buChar char="•"/>
            </a:pPr>
            <a:r>
              <a:rPr lang="en-US" sz="2000" dirty="0" smtClean="0">
                <a:latin typeface="Arial" pitchFamily="34" charset="0"/>
                <a:cs typeface="Arial" pitchFamily="34" charset="0"/>
              </a:rPr>
              <a:t>With Management support and the elements included in the Ideal Clinic Components there is a drastic improvement in the management of medicines and supplies at clinics</a:t>
            </a:r>
          </a:p>
          <a:p>
            <a:pPr marL="342900" indent="-342900">
              <a:buFont typeface="Arial" panose="020B0604020202020204" pitchFamily="34" charset="0"/>
              <a:buChar char="•"/>
            </a:pPr>
            <a:endParaRPr lang="en-US" sz="2000" dirty="0">
              <a:latin typeface="Arial" pitchFamily="34" charset="0"/>
              <a:cs typeface="Arial" pitchFamily="34" charset="0"/>
            </a:endParaRPr>
          </a:p>
          <a:p>
            <a:pPr marL="342900" indent="-342900">
              <a:buFont typeface="Arial" panose="020B0604020202020204" pitchFamily="34" charset="0"/>
              <a:buChar char="•"/>
            </a:pPr>
            <a:endParaRPr lang="en-US" sz="2000" dirty="0" smtClean="0">
              <a:latin typeface="Arial" pitchFamily="34" charset="0"/>
              <a:cs typeface="Arial" pitchFamily="34" charset="0"/>
            </a:endParaRPr>
          </a:p>
          <a:p>
            <a:endParaRPr lang="en-US" sz="2000" dirty="0">
              <a:latin typeface="Arial" pitchFamily="34" charset="0"/>
              <a:cs typeface="Arial" pitchFamily="34" charset="0"/>
            </a:endParaRPr>
          </a:p>
          <a:p>
            <a:endParaRPr lang="en-US" sz="2000" b="1" dirty="0" smtClean="0">
              <a:latin typeface="Arial" pitchFamily="34" charset="0"/>
              <a:cs typeface="Arial" pitchFamily="34" charset="0"/>
            </a:endParaRPr>
          </a:p>
        </p:txBody>
      </p:sp>
      <p:sp>
        <p:nvSpPr>
          <p:cNvPr id="4" name="Slide Number Placeholder 19"/>
          <p:cNvSpPr txBox="1">
            <a:spLocks/>
          </p:cNvSpPr>
          <p:nvPr/>
        </p:nvSpPr>
        <p:spPr>
          <a:xfrm>
            <a:off x="6553200" y="6356350"/>
            <a:ext cx="21336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p:txBody>
      </p:sp>
      <p:sp>
        <p:nvSpPr>
          <p:cNvPr id="6" name="Rectangle 2"/>
          <p:cNvSpPr txBox="1">
            <a:spLocks noChangeArrowheads="1"/>
          </p:cNvSpPr>
          <p:nvPr/>
        </p:nvSpPr>
        <p:spPr>
          <a:xfrm>
            <a:off x="762000" y="0"/>
            <a:ext cx="5562600" cy="990600"/>
          </a:xfrm>
          <a:prstGeom prst="rect">
            <a:avLst/>
          </a:prstGeom>
        </p:spPr>
        <p:txBody>
          <a:bodyPr tIns="45720" rIns="91440" bIns="45720" anchor="b">
            <a:normAutofit/>
          </a:bodyPr>
          <a:lstStyle/>
          <a:p>
            <a:pPr marL="0" marR="0" lvl="0" indent="0" algn="ctr" defTabSz="457200" rtl="0" eaLnBrk="1" fontAlgn="auto" latinLnBrk="0" hangingPunct="1">
              <a:lnSpc>
                <a:spcPct val="100000"/>
              </a:lnSpc>
              <a:spcBef>
                <a:spcPct val="0"/>
              </a:spcBef>
              <a:spcAft>
                <a:spcPts val="0"/>
              </a:spcAft>
              <a:buClrTx/>
              <a:buSz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GB" sz="2800" b="1" dirty="0" smtClean="0">
                <a:solidFill>
                  <a:schemeClr val="bg1"/>
                </a:solidFill>
                <a:latin typeface="Arial" pitchFamily="34" charset="0"/>
                <a:ea typeface="+mj-ea"/>
                <a:cs typeface="Arial" pitchFamily="34" charset="0"/>
              </a:rPr>
              <a:t>Background</a:t>
            </a:r>
            <a:endParaRPr kumimoji="0" lang="en-GB" sz="2800" b="1" i="0" u="none" strike="noStrike" kern="1200" cap="none" spc="0" normalizeH="0" baseline="0" noProof="0" dirty="0" smtClean="0">
              <a:ln>
                <a:noFill/>
              </a:ln>
              <a:solidFill>
                <a:schemeClr val="bg1"/>
              </a:solidFill>
              <a:uLnTx/>
              <a:uFillTx/>
              <a:latin typeface="Arial" pitchFamily="34" charset="0"/>
              <a:ea typeface="+mj-ea"/>
              <a:cs typeface="Arial" pitchFamily="34" charset="0"/>
            </a:endParaRPr>
          </a:p>
        </p:txBody>
      </p:sp>
      <p:sp>
        <p:nvSpPr>
          <p:cNvPr id="7" name="Rectangle 6"/>
          <p:cNvSpPr/>
          <p:nvPr/>
        </p:nvSpPr>
        <p:spPr>
          <a:xfrm>
            <a:off x="3000364" y="5786454"/>
            <a:ext cx="1571636" cy="10715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735571548"/>
              </p:ext>
            </p:extLst>
          </p:nvPr>
        </p:nvGraphicFramePr>
        <p:xfrm>
          <a:off x="264399" y="1412775"/>
          <a:ext cx="8568952" cy="4114800"/>
        </p:xfrm>
        <a:graphic>
          <a:graphicData uri="http://schemas.openxmlformats.org/drawingml/2006/table">
            <a:tbl>
              <a:tblPr firstRow="1" bandRow="1">
                <a:tableStyleId>{5C22544A-7EE6-4342-B048-85BDC9FD1C3A}</a:tableStyleId>
              </a:tblPr>
              <a:tblGrid>
                <a:gridCol w="4176464"/>
                <a:gridCol w="4392488"/>
              </a:tblGrid>
              <a:tr h="717808">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Element 77 :  There is at least one functional wall mounted minimum/maximum room thermometer in all rooms where medication is kept</a:t>
                      </a:r>
                    </a:p>
                    <a:p>
                      <a:r>
                        <a:rPr lang="en-ZA" sz="2000" dirty="0" smtClean="0"/>
                        <a:t>                                                                  VITAL</a:t>
                      </a:r>
                      <a:endParaRPr lang="en-ZA" sz="2000" dirty="0"/>
                    </a:p>
                  </a:txBody>
                  <a:tcPr/>
                </a:tc>
                <a:tc hMerge="1">
                  <a:txBody>
                    <a:bodyPr/>
                    <a:lstStyle/>
                    <a:p>
                      <a:endParaRPr lang="en-ZA"/>
                    </a:p>
                  </a:txBody>
                  <a:tcPr/>
                </a:tc>
              </a:tr>
              <a:tr h="2450544">
                <a:tc>
                  <a:txBody>
                    <a:bodyPr/>
                    <a:lstStyle/>
                    <a:p>
                      <a:r>
                        <a:rPr lang="en-ZA" b="1" dirty="0" smtClean="0"/>
                        <a:t>Current</a:t>
                      </a:r>
                      <a:r>
                        <a:rPr lang="en-ZA" b="1" baseline="0" dirty="0" smtClean="0"/>
                        <a:t> Case Scenario (generalised)</a:t>
                      </a:r>
                    </a:p>
                    <a:p>
                      <a:endParaRPr lang="en-ZA" b="0" baseline="0" dirty="0" smtClean="0"/>
                    </a:p>
                    <a:p>
                      <a:pPr marL="285750" indent="-285750">
                        <a:buFont typeface="Arial" panose="020B0604020202020204" pitchFamily="34" charset="0"/>
                        <a:buChar char="•"/>
                      </a:pPr>
                      <a:r>
                        <a:rPr lang="en-ZA" b="0" baseline="0" dirty="0" smtClean="0"/>
                        <a:t>Some room thermometers are not</a:t>
                      </a:r>
                    </a:p>
                    <a:p>
                      <a:pPr marL="0" indent="0">
                        <a:buFont typeface="Arial" panose="020B0604020202020204" pitchFamily="34" charset="0"/>
                        <a:buNone/>
                      </a:pPr>
                      <a:r>
                        <a:rPr lang="en-ZA" b="0" baseline="0" dirty="0" smtClean="0"/>
                        <a:t>      minimum/maximum – many have dial  </a:t>
                      </a:r>
                    </a:p>
                    <a:p>
                      <a:pPr marL="0" indent="0">
                        <a:buFont typeface="Arial" panose="020B0604020202020204" pitchFamily="34" charset="0"/>
                        <a:buNone/>
                      </a:pPr>
                      <a:r>
                        <a:rPr lang="en-ZA" b="0" baseline="0" dirty="0" smtClean="0"/>
                        <a:t>      thermometers.                                                                                  </a:t>
                      </a:r>
                    </a:p>
                    <a:p>
                      <a:pPr marL="285750" indent="-285750">
                        <a:buFont typeface="Arial" panose="020B0604020202020204" pitchFamily="34" charset="0"/>
                        <a:buChar char="•"/>
                      </a:pPr>
                      <a:r>
                        <a:rPr lang="en-ZA" b="0" baseline="0" dirty="0" smtClean="0"/>
                        <a:t>Some are not being read correctly</a:t>
                      </a:r>
                    </a:p>
                    <a:p>
                      <a:pPr marL="285750" indent="-285750">
                        <a:buFont typeface="Arial" panose="020B0604020202020204" pitchFamily="34" charset="0"/>
                        <a:buChar char="•"/>
                      </a:pPr>
                      <a:r>
                        <a:rPr lang="en-ZA" b="0" baseline="0" dirty="0" smtClean="0"/>
                        <a:t>Some are broken</a:t>
                      </a:r>
                    </a:p>
                    <a:p>
                      <a:pPr marL="0" indent="0">
                        <a:buFont typeface="Arial" panose="020B0604020202020204" pitchFamily="34" charset="0"/>
                        <a:buNone/>
                      </a:pPr>
                      <a:endParaRPr lang="en-ZA" b="1" dirty="0"/>
                    </a:p>
                  </a:txBody>
                  <a:tcPr/>
                </a:tc>
                <a:tc>
                  <a:txBody>
                    <a:bodyPr/>
                    <a:lstStyle/>
                    <a:p>
                      <a:r>
                        <a:rPr lang="en-ZA" b="1" dirty="0" smtClean="0"/>
                        <a:t>Ideal Case Scenario (green – compliant)</a:t>
                      </a:r>
                    </a:p>
                    <a:p>
                      <a:endParaRPr lang="en-ZA" b="0" dirty="0" smtClean="0"/>
                    </a:p>
                    <a:p>
                      <a:pPr marL="285750" indent="-285750">
                        <a:buFont typeface="Arial" panose="020B0604020202020204" pitchFamily="34" charset="0"/>
                        <a:buChar char="•"/>
                      </a:pPr>
                      <a:r>
                        <a:rPr lang="en-ZA" b="0" dirty="0" smtClean="0"/>
                        <a:t>All pharmacy</a:t>
                      </a:r>
                      <a:r>
                        <a:rPr lang="en-ZA" b="0" baseline="0" dirty="0" smtClean="0"/>
                        <a:t> stores must have functional minimum/maximum thermometers. </a:t>
                      </a:r>
                    </a:p>
                    <a:p>
                      <a:pPr marL="285750" indent="-285750">
                        <a:buFont typeface="Arial" panose="020B0604020202020204" pitchFamily="34" charset="0"/>
                        <a:buChar char="•"/>
                      </a:pPr>
                      <a:r>
                        <a:rPr lang="en-ZA" b="0" baseline="0" dirty="0" smtClean="0"/>
                        <a:t>Facility Manager must ensure that the correct thermometers are available and in good condition.</a:t>
                      </a:r>
                    </a:p>
                    <a:p>
                      <a:pPr marL="285750" indent="-285750">
                        <a:buFont typeface="Arial" panose="020B0604020202020204" pitchFamily="34" charset="0"/>
                        <a:buChar char="•"/>
                      </a:pPr>
                      <a:r>
                        <a:rPr lang="en-ZA" b="0" baseline="0" dirty="0" smtClean="0"/>
                        <a:t>Sub-District managers to ensure that funding is available for essential equipment.</a:t>
                      </a:r>
                    </a:p>
                    <a:p>
                      <a:pPr marL="0" indent="0">
                        <a:buFont typeface="Arial" panose="020B0604020202020204" pitchFamily="34" charset="0"/>
                        <a:buNone/>
                      </a:pPr>
                      <a:endParaRPr lang="en-ZA" b="0" baseline="0" dirty="0" smtClean="0"/>
                    </a:p>
                  </a:txBody>
                  <a:tcPr/>
                </a:tc>
              </a:tr>
            </a:tbl>
          </a:graphicData>
        </a:graphic>
      </p:graphicFrame>
      <p:sp>
        <p:nvSpPr>
          <p:cNvPr id="4" name="Rectangle 3"/>
          <p:cNvSpPr/>
          <p:nvPr/>
        </p:nvSpPr>
        <p:spPr>
          <a:xfrm>
            <a:off x="251520" y="188640"/>
            <a:ext cx="6696744" cy="400110"/>
          </a:xfrm>
          <a:prstGeom prst="rect">
            <a:avLst/>
          </a:prstGeom>
        </p:spPr>
        <p:txBody>
          <a:bodyPr wrap="square">
            <a:spAutoFit/>
          </a:bodyPr>
          <a:lstStyle/>
          <a:p>
            <a:r>
              <a:rPr lang="en-US" sz="2000" b="1" dirty="0">
                <a:solidFill>
                  <a:schemeClr val="bg1"/>
                </a:solidFill>
                <a:latin typeface="Arial" pitchFamily="34" charset="0"/>
                <a:cs typeface="Arial" pitchFamily="34" charset="0"/>
              </a:rPr>
              <a:t>SUB-COMPONENT 12    - MEDICINES AND SUPPLIES</a:t>
            </a:r>
          </a:p>
        </p:txBody>
      </p:sp>
    </p:spTree>
    <p:extLst>
      <p:ext uri="{BB962C8B-B14F-4D97-AF65-F5344CB8AC3E}">
        <p14:creationId xmlns:p14="http://schemas.microsoft.com/office/powerpoint/2010/main" val="777986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88640"/>
            <a:ext cx="6696744" cy="400110"/>
          </a:xfrm>
          <a:prstGeom prst="rect">
            <a:avLst/>
          </a:prstGeom>
        </p:spPr>
        <p:txBody>
          <a:bodyPr wrap="square">
            <a:spAutoFit/>
          </a:bodyPr>
          <a:lstStyle/>
          <a:p>
            <a:r>
              <a:rPr lang="en-US" sz="2000" b="1" dirty="0">
                <a:solidFill>
                  <a:schemeClr val="bg1"/>
                </a:solidFill>
                <a:latin typeface="Arial" pitchFamily="34" charset="0"/>
                <a:cs typeface="Arial" pitchFamily="34" charset="0"/>
              </a:rPr>
              <a:t>SUB-COMPONENT 12    - MEDICINES AND SUPPLIES</a:t>
            </a:r>
          </a:p>
        </p:txBody>
      </p:sp>
      <p:graphicFrame>
        <p:nvGraphicFramePr>
          <p:cNvPr id="2" name="Table 1"/>
          <p:cNvGraphicFramePr>
            <a:graphicFrameLocks noGrp="1"/>
          </p:cNvGraphicFramePr>
          <p:nvPr>
            <p:extLst>
              <p:ext uri="{D42A27DB-BD31-4B8C-83A1-F6EECF244321}">
                <p14:modId xmlns:p14="http://schemas.microsoft.com/office/powerpoint/2010/main" val="941673149"/>
              </p:ext>
            </p:extLst>
          </p:nvPr>
        </p:nvGraphicFramePr>
        <p:xfrm>
          <a:off x="264399" y="1124744"/>
          <a:ext cx="8568952" cy="5212080"/>
        </p:xfrm>
        <a:graphic>
          <a:graphicData uri="http://schemas.openxmlformats.org/drawingml/2006/table">
            <a:tbl>
              <a:tblPr firstRow="1" bandRow="1">
                <a:tableStyleId>{5C22544A-7EE6-4342-B048-85BDC9FD1C3A}</a:tableStyleId>
              </a:tblPr>
              <a:tblGrid>
                <a:gridCol w="4176464"/>
                <a:gridCol w="4392488"/>
              </a:tblGrid>
              <a:tr h="792088">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Element 78 : The temperature of the rooms where medication is kept is recorded twice daily</a:t>
                      </a:r>
                    </a:p>
                    <a:p>
                      <a:pPr marL="0" marR="0" indent="0" algn="l" defTabSz="914400" rtl="0" eaLnBrk="1" fontAlgn="auto" latinLnBrk="0" hangingPunct="1">
                        <a:lnSpc>
                          <a:spcPct val="100000"/>
                        </a:lnSpc>
                        <a:spcBef>
                          <a:spcPts val="0"/>
                        </a:spcBef>
                        <a:spcAft>
                          <a:spcPts val="0"/>
                        </a:spcAft>
                        <a:buClrTx/>
                        <a:buSzTx/>
                        <a:buFontTx/>
                        <a:buNone/>
                        <a:tabLst/>
                        <a:defRPr/>
                      </a:pPr>
                      <a:r>
                        <a:rPr lang="en-ZA" sz="2000" dirty="0" smtClean="0"/>
                        <a:t>                                                                   VITAL</a:t>
                      </a:r>
                      <a:endParaRPr lang="en-ZA" sz="2000" dirty="0"/>
                    </a:p>
                  </a:txBody>
                  <a:tcPr/>
                </a:tc>
                <a:tc hMerge="1">
                  <a:txBody>
                    <a:bodyPr/>
                    <a:lstStyle/>
                    <a:p>
                      <a:endParaRPr lang="en-ZA"/>
                    </a:p>
                  </a:txBody>
                  <a:tcPr/>
                </a:tc>
              </a:tr>
              <a:tr h="3368693">
                <a:tc>
                  <a:txBody>
                    <a:bodyPr/>
                    <a:lstStyle/>
                    <a:p>
                      <a:r>
                        <a:rPr lang="en-ZA" b="1" dirty="0" smtClean="0"/>
                        <a:t>Current</a:t>
                      </a:r>
                      <a:r>
                        <a:rPr lang="en-ZA" b="1" baseline="0" dirty="0" smtClean="0"/>
                        <a:t> Case Scenario (generalised)</a:t>
                      </a:r>
                    </a:p>
                    <a:p>
                      <a:endParaRPr lang="en-ZA" b="1" baseline="0" dirty="0" smtClean="0"/>
                    </a:p>
                    <a:p>
                      <a:pPr marL="285750" indent="-285750">
                        <a:buFont typeface="Arial" panose="020B0604020202020204" pitchFamily="34" charset="0"/>
                        <a:buChar char="•"/>
                      </a:pPr>
                      <a:r>
                        <a:rPr lang="en-ZA" b="0" baseline="0" dirty="0" smtClean="0"/>
                        <a:t>Generally we find that the room temperature in the bulk pharmacy store is recorded twice a day  (green) and this is marked compliant.</a:t>
                      </a:r>
                    </a:p>
                    <a:p>
                      <a:pPr marL="0" indent="0">
                        <a:buFont typeface="Arial" panose="020B0604020202020204" pitchFamily="34" charset="0"/>
                        <a:buNone/>
                      </a:pPr>
                      <a:endParaRPr lang="en-ZA" b="0" baseline="0"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ZA" b="1" dirty="0" smtClean="0"/>
                        <a:t>Ideal Case Scenario (green – compliant)</a:t>
                      </a:r>
                    </a:p>
                    <a:p>
                      <a:endParaRPr lang="en-ZA" b="0" dirty="0" smtClean="0"/>
                    </a:p>
                    <a:p>
                      <a:pPr marL="285750" indent="-285750">
                        <a:buFont typeface="Arial" panose="020B0604020202020204" pitchFamily="34" charset="0"/>
                        <a:buChar char="•"/>
                      </a:pPr>
                      <a:r>
                        <a:rPr lang="en-ZA" b="0" dirty="0" smtClean="0"/>
                        <a:t>Facility Manager is to allocate a responsible</a:t>
                      </a:r>
                      <a:r>
                        <a:rPr lang="en-ZA" b="0" baseline="0" dirty="0" smtClean="0"/>
                        <a:t> person to record the temperature twice a day .</a:t>
                      </a:r>
                    </a:p>
                    <a:p>
                      <a:pPr marL="285750" indent="-285750">
                        <a:buFont typeface="Arial" panose="020B0604020202020204" pitchFamily="34" charset="0"/>
                        <a:buChar char="•"/>
                      </a:pPr>
                      <a:r>
                        <a:rPr lang="en-ZA" b="0" baseline="0" dirty="0" smtClean="0"/>
                        <a:t>Temperature recording charts must be available</a:t>
                      </a:r>
                    </a:p>
                    <a:p>
                      <a:pPr marL="285750" indent="-285750">
                        <a:buFont typeface="Arial" panose="020B0604020202020204" pitchFamily="34" charset="0"/>
                        <a:buChar char="•"/>
                      </a:pPr>
                      <a:r>
                        <a:rPr lang="en-ZA" b="0" dirty="0" smtClean="0"/>
                        <a:t>Facility Manager must ensure that the delegated person is trained and recording the temperatures correctly, and not just filling the gaps in weekly .</a:t>
                      </a:r>
                      <a:endParaRPr lang="en-ZA" b="0" baseline="0" dirty="0" smtClean="0"/>
                    </a:p>
                    <a:p>
                      <a:pPr marL="285750" indent="-285750">
                        <a:buFont typeface="Arial" panose="020B0604020202020204" pitchFamily="34" charset="0"/>
                        <a:buChar char="•"/>
                      </a:pPr>
                      <a:r>
                        <a:rPr lang="en-ZA" b="0" baseline="0" dirty="0" smtClean="0"/>
                        <a:t>Refer Annexure 31 (</a:t>
                      </a:r>
                      <a:r>
                        <a:rPr lang="en-ZA" b="0" baseline="0" dirty="0" err="1" smtClean="0"/>
                        <a:t>pg</a:t>
                      </a:r>
                      <a:r>
                        <a:rPr lang="en-ZA" b="0" baseline="0" dirty="0" smtClean="0"/>
                        <a:t> 186 of Ideal Clinic Manual  - Signature needed for both </a:t>
                      </a:r>
                      <a:r>
                        <a:rPr lang="en-ZA" b="0" baseline="0" dirty="0" err="1" smtClean="0"/>
                        <a:t>a.m</a:t>
                      </a:r>
                      <a:r>
                        <a:rPr lang="en-ZA" b="0" baseline="0" dirty="0" smtClean="0"/>
                        <a:t> and </a:t>
                      </a:r>
                      <a:r>
                        <a:rPr lang="en-ZA" b="0" baseline="0" dirty="0" err="1" smtClean="0"/>
                        <a:t>p.m</a:t>
                      </a:r>
                      <a:r>
                        <a:rPr lang="en-ZA" b="0" baseline="0" dirty="0" smtClean="0"/>
                        <a:t> recordings</a:t>
                      </a:r>
                    </a:p>
                    <a:p>
                      <a:pPr marL="0" indent="0">
                        <a:buFont typeface="Arial" panose="020B0604020202020204" pitchFamily="34" charset="0"/>
                        <a:buNone/>
                      </a:pPr>
                      <a:r>
                        <a:rPr lang="en-ZA" b="0" baseline="0" dirty="0" smtClean="0"/>
                        <a:t> </a:t>
                      </a:r>
                      <a:endParaRPr lang="en-ZA" b="0" dirty="0" smtClean="0"/>
                    </a:p>
                  </a:txBody>
                  <a:tcPr/>
                </a:tc>
              </a:tr>
            </a:tbl>
          </a:graphicData>
        </a:graphic>
      </p:graphicFrame>
    </p:spTree>
    <p:extLst>
      <p:ext uri="{BB962C8B-B14F-4D97-AF65-F5344CB8AC3E}">
        <p14:creationId xmlns:p14="http://schemas.microsoft.com/office/powerpoint/2010/main" val="30634659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88640"/>
            <a:ext cx="6696744" cy="400110"/>
          </a:xfrm>
          <a:prstGeom prst="rect">
            <a:avLst/>
          </a:prstGeom>
        </p:spPr>
        <p:txBody>
          <a:bodyPr wrap="square">
            <a:spAutoFit/>
          </a:bodyPr>
          <a:lstStyle/>
          <a:p>
            <a:r>
              <a:rPr lang="en-US" sz="2000" b="1" dirty="0">
                <a:solidFill>
                  <a:schemeClr val="bg1"/>
                </a:solidFill>
                <a:latin typeface="Arial" pitchFamily="34" charset="0"/>
                <a:cs typeface="Arial" pitchFamily="34" charset="0"/>
              </a:rPr>
              <a:t>SUB-COMPONENT 12    - MEDICINES AND SUPPLIES</a:t>
            </a:r>
          </a:p>
        </p:txBody>
      </p:sp>
      <p:graphicFrame>
        <p:nvGraphicFramePr>
          <p:cNvPr id="2" name="Table 1"/>
          <p:cNvGraphicFramePr>
            <a:graphicFrameLocks noGrp="1"/>
          </p:cNvGraphicFramePr>
          <p:nvPr>
            <p:extLst>
              <p:ext uri="{D42A27DB-BD31-4B8C-83A1-F6EECF244321}">
                <p14:modId xmlns:p14="http://schemas.microsoft.com/office/powerpoint/2010/main" val="3243073516"/>
              </p:ext>
            </p:extLst>
          </p:nvPr>
        </p:nvGraphicFramePr>
        <p:xfrm>
          <a:off x="264399" y="1124744"/>
          <a:ext cx="8568952" cy="4374533"/>
        </p:xfrm>
        <a:graphic>
          <a:graphicData uri="http://schemas.openxmlformats.org/drawingml/2006/table">
            <a:tbl>
              <a:tblPr firstRow="1" bandRow="1">
                <a:tableStyleId>{5C22544A-7EE6-4342-B048-85BDC9FD1C3A}</a:tableStyleId>
              </a:tblPr>
              <a:tblGrid>
                <a:gridCol w="4176464"/>
                <a:gridCol w="4392488"/>
              </a:tblGrid>
              <a:tr h="792088">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Element 79 :    </a:t>
                      </a:r>
                      <a:r>
                        <a:rPr lang="en-ZA" sz="2000" dirty="0" smtClean="0"/>
                        <a:t>The temperature of the rooms where medication is kept is constantly within the safety range</a:t>
                      </a:r>
                    </a:p>
                    <a:p>
                      <a:pPr marL="0" marR="0" indent="0" algn="l" defTabSz="914400" rtl="0" eaLnBrk="1" fontAlgn="auto" latinLnBrk="0" hangingPunct="1">
                        <a:lnSpc>
                          <a:spcPct val="100000"/>
                        </a:lnSpc>
                        <a:spcBef>
                          <a:spcPts val="0"/>
                        </a:spcBef>
                        <a:spcAft>
                          <a:spcPts val="0"/>
                        </a:spcAft>
                        <a:buClrTx/>
                        <a:buSzTx/>
                        <a:buFontTx/>
                        <a:buNone/>
                        <a:tabLst/>
                        <a:defRPr/>
                      </a:pPr>
                      <a:r>
                        <a:rPr lang="en-ZA" sz="2000" dirty="0" smtClean="0"/>
                        <a:t>                                                                VITAL      </a:t>
                      </a:r>
                      <a:endParaRPr lang="en-ZA" sz="2000" dirty="0"/>
                    </a:p>
                  </a:txBody>
                  <a:tcPr/>
                </a:tc>
                <a:tc hMerge="1">
                  <a:txBody>
                    <a:bodyPr/>
                    <a:lstStyle/>
                    <a:p>
                      <a:endParaRPr lang="en-ZA"/>
                    </a:p>
                  </a:txBody>
                  <a:tcPr/>
                </a:tc>
              </a:tr>
              <a:tr h="3368693">
                <a:tc>
                  <a:txBody>
                    <a:bodyPr/>
                    <a:lstStyle/>
                    <a:p>
                      <a:r>
                        <a:rPr lang="en-ZA" b="1" dirty="0" smtClean="0"/>
                        <a:t>Current</a:t>
                      </a:r>
                      <a:r>
                        <a:rPr lang="en-ZA" b="1" baseline="0" dirty="0" smtClean="0"/>
                        <a:t> Case Scenario (generalised)</a:t>
                      </a:r>
                    </a:p>
                    <a:p>
                      <a:endParaRPr lang="en-ZA" b="0" baseline="0" dirty="0" smtClean="0"/>
                    </a:p>
                    <a:p>
                      <a:pPr marL="285750" indent="-285750">
                        <a:buFont typeface="Arial" panose="020B0604020202020204" pitchFamily="34" charset="0"/>
                        <a:buChar char="•"/>
                      </a:pPr>
                      <a:r>
                        <a:rPr lang="en-ZA" b="0" baseline="0" dirty="0" smtClean="0"/>
                        <a:t>The medicine store rooms have air conditioners which are mostly  functional  and within the safety range.</a:t>
                      </a:r>
                    </a:p>
                  </a:txBody>
                  <a:tcPr/>
                </a:tc>
                <a:tc>
                  <a:txBody>
                    <a:bodyPr/>
                    <a:lstStyle/>
                    <a:p>
                      <a:r>
                        <a:rPr lang="en-ZA" b="1" dirty="0" smtClean="0"/>
                        <a:t>Ideal Case Scenario (green – compliant)</a:t>
                      </a:r>
                    </a:p>
                    <a:p>
                      <a:endParaRPr lang="en-ZA" b="0" dirty="0" smtClean="0"/>
                    </a:p>
                    <a:p>
                      <a:pPr marL="285750" indent="-285750">
                        <a:buFont typeface="Arial" panose="020B0604020202020204" pitchFamily="34" charset="0"/>
                        <a:buChar char="•"/>
                      </a:pPr>
                      <a:r>
                        <a:rPr lang="en-ZA" b="0" dirty="0" smtClean="0"/>
                        <a:t>Allocated staff member to alert manager immediately if temperature out of range and activate contingency measures </a:t>
                      </a:r>
                    </a:p>
                    <a:p>
                      <a:pPr marL="285750" indent="-285750">
                        <a:buFont typeface="Arial" panose="020B0604020202020204" pitchFamily="34" charset="0"/>
                        <a:buChar char="•"/>
                      </a:pPr>
                      <a:r>
                        <a:rPr lang="en-ZA" b="0" dirty="0" smtClean="0"/>
                        <a:t>Facility</a:t>
                      </a:r>
                      <a:r>
                        <a:rPr lang="en-ZA" b="0" baseline="0" dirty="0" smtClean="0"/>
                        <a:t> Managers must ensure that they have a functional air-conditioner in their pharmacy stores</a:t>
                      </a:r>
                    </a:p>
                    <a:p>
                      <a:pPr marL="285750" indent="-285750">
                        <a:buFont typeface="Arial" panose="020B0604020202020204" pitchFamily="34" charset="0"/>
                        <a:buChar char="•"/>
                      </a:pPr>
                      <a:r>
                        <a:rPr lang="en-ZA" b="0" baseline="0" dirty="0" smtClean="0"/>
                        <a:t>Medication must be stored below 25 degrees at all times</a:t>
                      </a:r>
                    </a:p>
                    <a:p>
                      <a:pPr marL="285750" indent="-285750">
                        <a:buFont typeface="Arial" panose="020B0604020202020204" pitchFamily="34" charset="0"/>
                        <a:buChar char="•"/>
                      </a:pPr>
                      <a:endParaRPr lang="en-ZA" b="0" dirty="0" smtClean="0"/>
                    </a:p>
                  </a:txBody>
                  <a:tcPr/>
                </a:tc>
              </a:tr>
            </a:tbl>
          </a:graphicData>
        </a:graphic>
      </p:graphicFrame>
    </p:spTree>
    <p:extLst>
      <p:ext uri="{BB962C8B-B14F-4D97-AF65-F5344CB8AC3E}">
        <p14:creationId xmlns:p14="http://schemas.microsoft.com/office/powerpoint/2010/main" val="40175965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88640"/>
            <a:ext cx="6696744" cy="400110"/>
          </a:xfrm>
          <a:prstGeom prst="rect">
            <a:avLst/>
          </a:prstGeom>
        </p:spPr>
        <p:txBody>
          <a:bodyPr wrap="square">
            <a:spAutoFit/>
          </a:bodyPr>
          <a:lstStyle/>
          <a:p>
            <a:r>
              <a:rPr lang="en-US" sz="2000" b="1" dirty="0">
                <a:solidFill>
                  <a:schemeClr val="bg1"/>
                </a:solidFill>
                <a:latin typeface="Arial" pitchFamily="34" charset="0"/>
                <a:cs typeface="Arial" pitchFamily="34" charset="0"/>
              </a:rPr>
              <a:t>SUB-COMPONENT 12    - MEDICINES AND SUPPLIES</a:t>
            </a:r>
          </a:p>
        </p:txBody>
      </p:sp>
      <p:graphicFrame>
        <p:nvGraphicFramePr>
          <p:cNvPr id="2" name="Table 1"/>
          <p:cNvGraphicFramePr>
            <a:graphicFrameLocks noGrp="1"/>
          </p:cNvGraphicFramePr>
          <p:nvPr>
            <p:extLst>
              <p:ext uri="{D42A27DB-BD31-4B8C-83A1-F6EECF244321}">
                <p14:modId xmlns:p14="http://schemas.microsoft.com/office/powerpoint/2010/main" val="4107345737"/>
              </p:ext>
            </p:extLst>
          </p:nvPr>
        </p:nvGraphicFramePr>
        <p:xfrm>
          <a:off x="264399" y="1124744"/>
          <a:ext cx="8568952" cy="4389120"/>
        </p:xfrm>
        <a:graphic>
          <a:graphicData uri="http://schemas.openxmlformats.org/drawingml/2006/table">
            <a:tbl>
              <a:tblPr firstRow="1" bandRow="1">
                <a:tableStyleId>{5C22544A-7EE6-4342-B048-85BDC9FD1C3A}</a:tableStyleId>
              </a:tblPr>
              <a:tblGrid>
                <a:gridCol w="4176464"/>
                <a:gridCol w="4392488"/>
              </a:tblGrid>
              <a:tr h="720080">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Element 80</a:t>
                      </a:r>
                      <a:r>
                        <a:rPr lang="en-ZA" sz="2000" b="1" baseline="0" dirty="0" smtClean="0">
                          <a:solidFill>
                            <a:schemeClr val="bg1"/>
                          </a:solidFill>
                        </a:rPr>
                        <a:t> </a:t>
                      </a:r>
                      <a:r>
                        <a:rPr lang="en-ZA" sz="2000" b="1" dirty="0" smtClean="0">
                          <a:solidFill>
                            <a:schemeClr val="bg1"/>
                          </a:solidFill>
                        </a:rPr>
                        <a:t>: There is a contingency plan to manage inappropriate room temperatures</a:t>
                      </a:r>
                    </a:p>
                    <a:p>
                      <a:pPr marL="0" marR="0" indent="0" algn="l" defTabSz="914400" rtl="0" eaLnBrk="1" fontAlgn="auto" latinLnBrk="0" hangingPunct="1">
                        <a:lnSpc>
                          <a:spcPct val="100000"/>
                        </a:lnSpc>
                        <a:spcBef>
                          <a:spcPts val="0"/>
                        </a:spcBef>
                        <a:spcAft>
                          <a:spcPts val="0"/>
                        </a:spcAft>
                        <a:buClrTx/>
                        <a:buSzTx/>
                        <a:buFontTx/>
                        <a:buNone/>
                        <a:tabLst/>
                        <a:defRPr/>
                      </a:pPr>
                      <a:r>
                        <a:rPr lang="en-ZA" sz="2000" dirty="0" smtClean="0"/>
                        <a:t>                                                           IMPORTANT</a:t>
                      </a:r>
                      <a:endParaRPr lang="en-ZA" sz="2000" dirty="0"/>
                    </a:p>
                  </a:txBody>
                  <a:tcPr/>
                </a:tc>
                <a:tc hMerge="1">
                  <a:txBody>
                    <a:bodyPr/>
                    <a:lstStyle/>
                    <a:p>
                      <a:endParaRPr lang="en-ZA"/>
                    </a:p>
                  </a:txBody>
                  <a:tcPr/>
                </a:tc>
              </a:tr>
              <a:tr h="3368693">
                <a:tc>
                  <a:txBody>
                    <a:bodyPr/>
                    <a:lstStyle/>
                    <a:p>
                      <a:r>
                        <a:rPr lang="en-ZA" b="1" dirty="0" smtClean="0"/>
                        <a:t>Current</a:t>
                      </a:r>
                      <a:r>
                        <a:rPr lang="en-ZA" b="1" baseline="0" dirty="0" smtClean="0"/>
                        <a:t> Case Scenario (generalised)</a:t>
                      </a:r>
                    </a:p>
                    <a:p>
                      <a:endParaRPr lang="en-ZA" b="0" baseline="0" dirty="0" smtClean="0"/>
                    </a:p>
                    <a:p>
                      <a:pPr marL="285750" indent="-285750">
                        <a:buFont typeface="Arial" panose="020B0604020202020204" pitchFamily="34" charset="0"/>
                        <a:buChar char="•"/>
                      </a:pPr>
                      <a:r>
                        <a:rPr lang="en-ZA" b="0" baseline="0" dirty="0" smtClean="0"/>
                        <a:t>Some clinics are scoring red for this during the summer assessments as air conditioners break down and maintenance budget is spent.</a:t>
                      </a:r>
                    </a:p>
                    <a:p>
                      <a:pPr marL="285750" indent="-285750">
                        <a:buFont typeface="Arial" panose="020B0604020202020204" pitchFamily="34" charset="0"/>
                        <a:buChar char="•"/>
                      </a:pPr>
                      <a:r>
                        <a:rPr lang="en-ZA" b="0" baseline="0" dirty="0" smtClean="0"/>
                        <a:t>Only a few facilities have generators </a:t>
                      </a:r>
                    </a:p>
                  </a:txBody>
                  <a:tcPr/>
                </a:tc>
                <a:tc>
                  <a:txBody>
                    <a:bodyPr/>
                    <a:lstStyle/>
                    <a:p>
                      <a:r>
                        <a:rPr lang="en-ZA" b="1" dirty="0" smtClean="0"/>
                        <a:t>Ideal Case Scenario (green – compliant)</a:t>
                      </a:r>
                    </a:p>
                    <a:p>
                      <a:endParaRPr lang="en-ZA" b="0" dirty="0" smtClean="0"/>
                    </a:p>
                    <a:p>
                      <a:pPr marL="285750" indent="-285750">
                        <a:buFont typeface="Arial" panose="020B0604020202020204" pitchFamily="34" charset="0"/>
                        <a:buChar char="•"/>
                      </a:pPr>
                      <a:r>
                        <a:rPr lang="en-ZA" b="0" dirty="0" smtClean="0"/>
                        <a:t>Facility Manager is to ensure</a:t>
                      </a:r>
                      <a:r>
                        <a:rPr lang="en-ZA" b="0" baseline="0" dirty="0" smtClean="0"/>
                        <a:t> that she has a contingency plan to manage high temperatures</a:t>
                      </a:r>
                    </a:p>
                    <a:p>
                      <a:pPr marL="285750" indent="-285750">
                        <a:buFont typeface="Arial" panose="020B0604020202020204" pitchFamily="34" charset="0"/>
                        <a:buChar char="•"/>
                      </a:pPr>
                      <a:r>
                        <a:rPr lang="en-ZA" b="0" dirty="0" smtClean="0"/>
                        <a:t>Ensure that pharmacy store air-conditioner is fully functional and serviced regularly</a:t>
                      </a:r>
                    </a:p>
                    <a:p>
                      <a:pPr marL="285750" indent="-285750">
                        <a:buFont typeface="Arial" panose="020B0604020202020204" pitchFamily="34" charset="0"/>
                        <a:buChar char="•"/>
                      </a:pPr>
                      <a:r>
                        <a:rPr lang="en-ZA" b="0" baseline="0" dirty="0" smtClean="0"/>
                        <a:t>Obtain generators for clinics and ensure that the Pharmacy Store air-conditioner and fridge is attached to generator</a:t>
                      </a:r>
                    </a:p>
                    <a:p>
                      <a:pPr marL="0" indent="0">
                        <a:buFont typeface="Arial" panose="020B0604020202020204" pitchFamily="34" charset="0"/>
                        <a:buNone/>
                      </a:pPr>
                      <a:endParaRPr lang="en-ZA" b="0" dirty="0" smtClean="0"/>
                    </a:p>
                  </a:txBody>
                  <a:tcPr/>
                </a:tc>
              </a:tr>
            </a:tbl>
          </a:graphicData>
        </a:graphic>
      </p:graphicFrame>
    </p:spTree>
    <p:extLst>
      <p:ext uri="{BB962C8B-B14F-4D97-AF65-F5344CB8AC3E}">
        <p14:creationId xmlns:p14="http://schemas.microsoft.com/office/powerpoint/2010/main" val="29789203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88640"/>
            <a:ext cx="6696744" cy="400110"/>
          </a:xfrm>
          <a:prstGeom prst="rect">
            <a:avLst/>
          </a:prstGeom>
        </p:spPr>
        <p:txBody>
          <a:bodyPr wrap="square">
            <a:spAutoFit/>
          </a:bodyPr>
          <a:lstStyle/>
          <a:p>
            <a:r>
              <a:rPr lang="en-US" sz="2000" b="1" dirty="0">
                <a:solidFill>
                  <a:schemeClr val="bg1"/>
                </a:solidFill>
                <a:latin typeface="Arial" pitchFamily="34" charset="0"/>
                <a:cs typeface="Arial" pitchFamily="34" charset="0"/>
              </a:rPr>
              <a:t>SUB-COMPONENT 12    - MEDICINES AND SUPPLIES</a:t>
            </a:r>
          </a:p>
        </p:txBody>
      </p:sp>
      <p:graphicFrame>
        <p:nvGraphicFramePr>
          <p:cNvPr id="2" name="Table 1"/>
          <p:cNvGraphicFramePr>
            <a:graphicFrameLocks noGrp="1"/>
          </p:cNvGraphicFramePr>
          <p:nvPr>
            <p:extLst>
              <p:ext uri="{D42A27DB-BD31-4B8C-83A1-F6EECF244321}">
                <p14:modId xmlns:p14="http://schemas.microsoft.com/office/powerpoint/2010/main" val="4282680391"/>
              </p:ext>
            </p:extLst>
          </p:nvPr>
        </p:nvGraphicFramePr>
        <p:xfrm>
          <a:off x="264399" y="1124744"/>
          <a:ext cx="8568952" cy="4389120"/>
        </p:xfrm>
        <a:graphic>
          <a:graphicData uri="http://schemas.openxmlformats.org/drawingml/2006/table">
            <a:tbl>
              <a:tblPr firstRow="1" bandRow="1">
                <a:tableStyleId>{5C22544A-7EE6-4342-B048-85BDC9FD1C3A}</a:tableStyleId>
              </a:tblPr>
              <a:tblGrid>
                <a:gridCol w="4176464"/>
                <a:gridCol w="4392488"/>
              </a:tblGrid>
              <a:tr h="792088">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Element 81</a:t>
                      </a:r>
                      <a:r>
                        <a:rPr lang="en-ZA" sz="2000" b="1" baseline="0" dirty="0" smtClean="0">
                          <a:solidFill>
                            <a:schemeClr val="bg1"/>
                          </a:solidFill>
                        </a:rPr>
                        <a:t> </a:t>
                      </a:r>
                      <a:r>
                        <a:rPr lang="en-ZA" sz="2000" b="1" dirty="0" smtClean="0">
                          <a:solidFill>
                            <a:schemeClr val="bg1"/>
                          </a:solidFill>
                        </a:rPr>
                        <a:t>:     The temperature of the medicine refrigerator is recorded twice daily</a:t>
                      </a:r>
                    </a:p>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                                                                 VITAL                                                        </a:t>
                      </a:r>
                      <a:endParaRPr lang="en-ZA" sz="2000" dirty="0"/>
                    </a:p>
                  </a:txBody>
                  <a:tcPr/>
                </a:tc>
                <a:tc hMerge="1">
                  <a:txBody>
                    <a:bodyPr/>
                    <a:lstStyle/>
                    <a:p>
                      <a:endParaRPr lang="en-ZA"/>
                    </a:p>
                  </a:txBody>
                  <a:tcPr/>
                </a:tc>
              </a:tr>
              <a:tr h="3368693">
                <a:tc>
                  <a:txBody>
                    <a:bodyPr/>
                    <a:lstStyle/>
                    <a:p>
                      <a:r>
                        <a:rPr lang="en-ZA" b="1" dirty="0" smtClean="0"/>
                        <a:t>Current</a:t>
                      </a:r>
                      <a:r>
                        <a:rPr lang="en-ZA" b="1" baseline="0" dirty="0" smtClean="0"/>
                        <a:t> Case Scenario (generalised)</a:t>
                      </a:r>
                    </a:p>
                    <a:p>
                      <a:endParaRPr lang="en-ZA" b="0" baseline="0" dirty="0" smtClean="0"/>
                    </a:p>
                    <a:p>
                      <a:pPr marL="285750" indent="-285750">
                        <a:buFont typeface="Arial" panose="020B0604020202020204" pitchFamily="34" charset="0"/>
                        <a:buChar char="•"/>
                      </a:pPr>
                      <a:r>
                        <a:rPr lang="en-ZA" b="0" baseline="0" dirty="0" smtClean="0"/>
                        <a:t>We are compliant and achieving a green for this.</a:t>
                      </a:r>
                    </a:p>
                    <a:p>
                      <a:pPr marL="285750" indent="-285750">
                        <a:buFont typeface="Arial" panose="020B0604020202020204" pitchFamily="34" charset="0"/>
                        <a:buChar char="•"/>
                      </a:pPr>
                      <a:r>
                        <a:rPr lang="en-ZA" b="0" baseline="0" dirty="0" smtClean="0"/>
                        <a:t>Most of our fridges have fridge tags which give records for the last 30 days so that we can monitor if adverse temperatures were reached at any time.</a:t>
                      </a:r>
                    </a:p>
                    <a:p>
                      <a:pPr marL="285750" indent="-285750">
                        <a:buFont typeface="Arial" panose="020B0604020202020204" pitchFamily="34" charset="0"/>
                        <a:buChar char="•"/>
                      </a:pPr>
                      <a:r>
                        <a:rPr lang="en-ZA" b="0" baseline="0" dirty="0" smtClean="0"/>
                        <a:t>Regular training is conducted on cold chain management and staff take care of their stock.</a:t>
                      </a:r>
                    </a:p>
                  </a:txBody>
                  <a:tcPr/>
                </a:tc>
                <a:tc>
                  <a:txBody>
                    <a:bodyPr/>
                    <a:lstStyle/>
                    <a:p>
                      <a:r>
                        <a:rPr lang="en-ZA" b="1" dirty="0" smtClean="0"/>
                        <a:t>Ideal Case Scenario (green – compliant)</a:t>
                      </a:r>
                    </a:p>
                    <a:p>
                      <a:endParaRPr lang="en-ZA" b="0" dirty="0" smtClean="0"/>
                    </a:p>
                    <a:p>
                      <a:pPr marL="285750" indent="-285750">
                        <a:buFont typeface="Arial" panose="020B0604020202020204" pitchFamily="34" charset="0"/>
                        <a:buChar char="•"/>
                      </a:pPr>
                      <a:r>
                        <a:rPr lang="en-ZA" b="0" dirty="0" smtClean="0"/>
                        <a:t>Fridge thermometer is available and functional</a:t>
                      </a:r>
                      <a:r>
                        <a:rPr lang="en-ZA" b="0" baseline="0" dirty="0" smtClean="0"/>
                        <a:t> at all times </a:t>
                      </a:r>
                    </a:p>
                    <a:p>
                      <a:pPr marL="285750" indent="-285750">
                        <a:buFont typeface="Arial" panose="020B0604020202020204" pitchFamily="34" charset="0"/>
                        <a:buChar char="•"/>
                      </a:pPr>
                      <a:r>
                        <a:rPr lang="en-ZA" b="0" dirty="0" smtClean="0"/>
                        <a:t>Facility Manager to allocate</a:t>
                      </a:r>
                      <a:r>
                        <a:rPr lang="en-ZA" b="0" baseline="0" dirty="0" smtClean="0"/>
                        <a:t> a responsible person to record the refrigerator temperature twice a day</a:t>
                      </a:r>
                    </a:p>
                    <a:p>
                      <a:pPr marL="285750" indent="-285750">
                        <a:buFont typeface="Arial" panose="020B0604020202020204" pitchFamily="34" charset="0"/>
                        <a:buChar char="•"/>
                      </a:pPr>
                      <a:r>
                        <a:rPr lang="en-ZA" b="0" baseline="0" dirty="0" smtClean="0"/>
                        <a:t>All staff involved with cold chain management need training </a:t>
                      </a:r>
                    </a:p>
                    <a:p>
                      <a:pPr marL="285750" indent="-285750">
                        <a:buFont typeface="Arial" panose="020B0604020202020204" pitchFamily="34" charset="0"/>
                        <a:buChar char="•"/>
                      </a:pPr>
                      <a:r>
                        <a:rPr lang="en-ZA" b="0" baseline="0" dirty="0" smtClean="0"/>
                        <a:t>All pharmacists and cluster managers need to monitor cold chain management with each facility visit.</a:t>
                      </a:r>
                      <a:endParaRPr lang="en-ZA" b="0" dirty="0" smtClean="0"/>
                    </a:p>
                  </a:txBody>
                  <a:tcPr/>
                </a:tc>
              </a:tr>
            </a:tbl>
          </a:graphicData>
        </a:graphic>
      </p:graphicFrame>
    </p:spTree>
    <p:extLst>
      <p:ext uri="{BB962C8B-B14F-4D97-AF65-F5344CB8AC3E}">
        <p14:creationId xmlns:p14="http://schemas.microsoft.com/office/powerpoint/2010/main" val="36007041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88640"/>
            <a:ext cx="6696744" cy="400110"/>
          </a:xfrm>
          <a:prstGeom prst="rect">
            <a:avLst/>
          </a:prstGeom>
        </p:spPr>
        <p:txBody>
          <a:bodyPr wrap="square">
            <a:spAutoFit/>
          </a:bodyPr>
          <a:lstStyle/>
          <a:p>
            <a:r>
              <a:rPr lang="en-US" sz="2000" b="1" dirty="0">
                <a:solidFill>
                  <a:schemeClr val="bg1"/>
                </a:solidFill>
                <a:latin typeface="Arial" pitchFamily="34" charset="0"/>
                <a:cs typeface="Arial" pitchFamily="34" charset="0"/>
              </a:rPr>
              <a:t>SUB-COMPONENT 12    - MEDICINES AND SUPPLIES</a:t>
            </a:r>
          </a:p>
        </p:txBody>
      </p:sp>
      <p:graphicFrame>
        <p:nvGraphicFramePr>
          <p:cNvPr id="2" name="Table 1"/>
          <p:cNvGraphicFramePr>
            <a:graphicFrameLocks noGrp="1"/>
          </p:cNvGraphicFramePr>
          <p:nvPr>
            <p:extLst>
              <p:ext uri="{D42A27DB-BD31-4B8C-83A1-F6EECF244321}">
                <p14:modId xmlns:p14="http://schemas.microsoft.com/office/powerpoint/2010/main" val="2023757911"/>
              </p:ext>
            </p:extLst>
          </p:nvPr>
        </p:nvGraphicFramePr>
        <p:xfrm>
          <a:off x="264399" y="1124744"/>
          <a:ext cx="8568952" cy="4663440"/>
        </p:xfrm>
        <a:graphic>
          <a:graphicData uri="http://schemas.openxmlformats.org/drawingml/2006/table">
            <a:tbl>
              <a:tblPr firstRow="1" bandRow="1">
                <a:tableStyleId>{5C22544A-7EE6-4342-B048-85BDC9FD1C3A}</a:tableStyleId>
              </a:tblPr>
              <a:tblGrid>
                <a:gridCol w="4176464"/>
                <a:gridCol w="4392488"/>
              </a:tblGrid>
              <a:tr h="792088">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Element 82 :  The temperature of the medicine refrigerator is constantly within the safety range</a:t>
                      </a:r>
                    </a:p>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                                                               VITAL</a:t>
                      </a:r>
                      <a:endParaRPr lang="en-ZA" sz="2000" dirty="0"/>
                    </a:p>
                  </a:txBody>
                  <a:tcPr/>
                </a:tc>
                <a:tc hMerge="1">
                  <a:txBody>
                    <a:bodyPr/>
                    <a:lstStyle/>
                    <a:p>
                      <a:endParaRPr lang="en-ZA"/>
                    </a:p>
                  </a:txBody>
                  <a:tcPr/>
                </a:tc>
              </a:tr>
              <a:tr h="3368693">
                <a:tc>
                  <a:txBody>
                    <a:bodyPr/>
                    <a:lstStyle/>
                    <a:p>
                      <a:r>
                        <a:rPr lang="en-ZA" b="1" dirty="0" smtClean="0"/>
                        <a:t>Current</a:t>
                      </a:r>
                      <a:r>
                        <a:rPr lang="en-ZA" b="1" baseline="0" dirty="0" smtClean="0"/>
                        <a:t> Case Scenario (generalised)</a:t>
                      </a:r>
                    </a:p>
                    <a:p>
                      <a:endParaRPr lang="en-ZA" b="0" baseline="0" dirty="0" smtClean="0"/>
                    </a:p>
                    <a:p>
                      <a:pPr marL="285750" indent="-285750">
                        <a:buFont typeface="Arial" panose="020B0604020202020204" pitchFamily="34" charset="0"/>
                        <a:buChar char="•"/>
                      </a:pPr>
                      <a:r>
                        <a:rPr lang="en-ZA" b="0" baseline="0" dirty="0" smtClean="0"/>
                        <a:t>We score GREEN at all facilities.</a:t>
                      </a:r>
                    </a:p>
                    <a:p>
                      <a:pPr marL="285750" indent="-285750">
                        <a:buFont typeface="Arial" panose="020B0604020202020204" pitchFamily="34" charset="0"/>
                        <a:buChar char="•"/>
                      </a:pPr>
                      <a:r>
                        <a:rPr lang="en-ZA" b="0" baseline="0" dirty="0" smtClean="0"/>
                        <a:t>The fridge tags serve as a double check but it is still essential that temperatures are charted and signed off twice a day for all medicine refrigerators on premises</a:t>
                      </a:r>
                    </a:p>
                    <a:p>
                      <a:pPr marL="0" indent="0">
                        <a:buFont typeface="Arial" panose="020B0604020202020204" pitchFamily="34" charset="0"/>
                        <a:buNone/>
                      </a:pPr>
                      <a:endParaRPr lang="en-ZA" b="0" baseline="0" dirty="0" smtClean="0"/>
                    </a:p>
                    <a:p>
                      <a:pPr marL="0" indent="0">
                        <a:buFont typeface="Arial" panose="020B0604020202020204" pitchFamily="34" charset="0"/>
                        <a:buNone/>
                      </a:pPr>
                      <a:endParaRPr lang="en-ZA" b="0" baseline="0" dirty="0" smtClean="0"/>
                    </a:p>
                    <a:p>
                      <a:pPr marL="285750" indent="-285750">
                        <a:buFont typeface="Arial" panose="020B0604020202020204" pitchFamily="34" charset="0"/>
                        <a:buChar char="•"/>
                      </a:pPr>
                      <a:endParaRPr lang="en-ZA" b="0" baseline="0" dirty="0" smtClean="0"/>
                    </a:p>
                    <a:p>
                      <a:endParaRPr lang="en-ZA" b="0" baseline="0" dirty="0" smtClean="0"/>
                    </a:p>
                  </a:txBody>
                  <a:tcPr/>
                </a:tc>
                <a:tc>
                  <a:txBody>
                    <a:bodyPr/>
                    <a:lstStyle/>
                    <a:p>
                      <a:r>
                        <a:rPr lang="en-ZA" b="1" dirty="0" smtClean="0"/>
                        <a:t>Ideal Case Scenario (green – compliant)</a:t>
                      </a:r>
                    </a:p>
                    <a:p>
                      <a:endParaRPr lang="en-ZA" b="0" dirty="0" smtClean="0"/>
                    </a:p>
                    <a:p>
                      <a:pPr marL="285750" indent="-285750">
                        <a:buFont typeface="Arial" panose="020B0604020202020204" pitchFamily="34" charset="0"/>
                        <a:buChar char="•"/>
                      </a:pPr>
                      <a:r>
                        <a:rPr lang="en-ZA" b="0" dirty="0" smtClean="0"/>
                        <a:t>Facility Manager must have a contingency plan to manage cold chain in the event of long power failures or fridge failure.</a:t>
                      </a:r>
                    </a:p>
                    <a:p>
                      <a:pPr marL="285750" indent="-285750">
                        <a:buFont typeface="Arial" panose="020B0604020202020204" pitchFamily="34" charset="0"/>
                        <a:buChar char="•"/>
                      </a:pPr>
                      <a:r>
                        <a:rPr lang="en-ZA" b="0" baseline="0" dirty="0" smtClean="0"/>
                        <a:t>Monitoring of recorded temperatures charted will assist manager in adjusting settings on fridge which is needed with change of seasons</a:t>
                      </a:r>
                    </a:p>
                    <a:p>
                      <a:pPr marL="285750" indent="-285750">
                        <a:buFont typeface="Arial" panose="020B0604020202020204" pitchFamily="34" charset="0"/>
                        <a:buChar char="•"/>
                      </a:pPr>
                      <a:r>
                        <a:rPr lang="en-ZA" b="0" baseline="0" dirty="0" smtClean="0"/>
                        <a:t>Cool boxes with ice packs need to be available in the event that stock needs to be moved to another facility in the event of a breakdown.</a:t>
                      </a:r>
                      <a:endParaRPr lang="en-ZA" b="0" dirty="0" smtClean="0"/>
                    </a:p>
                  </a:txBody>
                  <a:tcPr/>
                </a:tc>
              </a:tr>
            </a:tbl>
          </a:graphicData>
        </a:graphic>
      </p:graphicFrame>
    </p:spTree>
    <p:extLst>
      <p:ext uri="{BB962C8B-B14F-4D97-AF65-F5344CB8AC3E}">
        <p14:creationId xmlns:p14="http://schemas.microsoft.com/office/powerpoint/2010/main" val="32693078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88640"/>
            <a:ext cx="6696744" cy="400110"/>
          </a:xfrm>
          <a:prstGeom prst="rect">
            <a:avLst/>
          </a:prstGeom>
        </p:spPr>
        <p:txBody>
          <a:bodyPr wrap="square">
            <a:spAutoFit/>
          </a:bodyPr>
          <a:lstStyle/>
          <a:p>
            <a:r>
              <a:rPr lang="en-US" sz="2000" b="1" dirty="0">
                <a:solidFill>
                  <a:schemeClr val="bg1"/>
                </a:solidFill>
                <a:latin typeface="Arial" pitchFamily="34" charset="0"/>
                <a:cs typeface="Arial" pitchFamily="34" charset="0"/>
              </a:rPr>
              <a:t>SUB-COMPONENT 12    - MEDICINES AND SUPPLIES</a:t>
            </a:r>
          </a:p>
        </p:txBody>
      </p:sp>
      <p:graphicFrame>
        <p:nvGraphicFramePr>
          <p:cNvPr id="2" name="Table 1"/>
          <p:cNvGraphicFramePr>
            <a:graphicFrameLocks noGrp="1"/>
          </p:cNvGraphicFramePr>
          <p:nvPr>
            <p:extLst>
              <p:ext uri="{D42A27DB-BD31-4B8C-83A1-F6EECF244321}">
                <p14:modId xmlns:p14="http://schemas.microsoft.com/office/powerpoint/2010/main" val="445974776"/>
              </p:ext>
            </p:extLst>
          </p:nvPr>
        </p:nvGraphicFramePr>
        <p:xfrm>
          <a:off x="264399" y="1124744"/>
          <a:ext cx="8568952" cy="4374533"/>
        </p:xfrm>
        <a:graphic>
          <a:graphicData uri="http://schemas.openxmlformats.org/drawingml/2006/table">
            <a:tbl>
              <a:tblPr firstRow="1" bandRow="1">
                <a:tableStyleId>{5C22544A-7EE6-4342-B048-85BDC9FD1C3A}</a:tableStyleId>
              </a:tblPr>
              <a:tblGrid>
                <a:gridCol w="4176464"/>
                <a:gridCol w="4392488"/>
              </a:tblGrid>
              <a:tr h="720080">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Element 83</a:t>
                      </a:r>
                      <a:r>
                        <a:rPr lang="en-ZA" sz="2000" b="1" baseline="0" dirty="0" smtClean="0">
                          <a:solidFill>
                            <a:schemeClr val="bg1"/>
                          </a:solidFill>
                        </a:rPr>
                        <a:t> </a:t>
                      </a:r>
                      <a:r>
                        <a:rPr lang="en-ZA" sz="2000" b="1" dirty="0" smtClean="0">
                          <a:solidFill>
                            <a:schemeClr val="bg1"/>
                          </a:solidFill>
                        </a:rPr>
                        <a:t>:  There is access to an automated supply chain system for medicines</a:t>
                      </a:r>
                    </a:p>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                                                           ESSENTIAL</a:t>
                      </a:r>
                      <a:endParaRPr lang="en-ZA" sz="2000" dirty="0"/>
                    </a:p>
                  </a:txBody>
                  <a:tcPr/>
                </a:tc>
                <a:tc hMerge="1">
                  <a:txBody>
                    <a:bodyPr/>
                    <a:lstStyle/>
                    <a:p>
                      <a:endParaRPr lang="en-ZA"/>
                    </a:p>
                  </a:txBody>
                  <a:tcPr/>
                </a:tc>
              </a:tr>
              <a:tr h="3368693">
                <a:tc>
                  <a:txBody>
                    <a:bodyPr/>
                    <a:lstStyle/>
                    <a:p>
                      <a:r>
                        <a:rPr lang="en-ZA" b="1" dirty="0" smtClean="0"/>
                        <a:t>Current</a:t>
                      </a:r>
                      <a:r>
                        <a:rPr lang="en-ZA" b="1" baseline="0" dirty="0" smtClean="0"/>
                        <a:t> Case Scenario (generalised)</a:t>
                      </a:r>
                    </a:p>
                    <a:p>
                      <a:endParaRPr lang="en-ZA" b="1" baseline="0" dirty="0" smtClean="0"/>
                    </a:p>
                    <a:p>
                      <a:pPr marL="285750" indent="-285750">
                        <a:buFont typeface="Arial" panose="020B0604020202020204" pitchFamily="34" charset="0"/>
                        <a:buChar char="•"/>
                      </a:pPr>
                      <a:r>
                        <a:rPr lang="en-ZA" b="0" baseline="0" dirty="0" smtClean="0"/>
                        <a:t>RED  -We do not have an automated supply chain management system at clinics.</a:t>
                      </a:r>
                    </a:p>
                    <a:p>
                      <a:endParaRPr lang="en-ZA" b="0" baseline="0" dirty="0" smtClean="0"/>
                    </a:p>
                  </a:txBody>
                  <a:tcPr/>
                </a:tc>
                <a:tc>
                  <a:txBody>
                    <a:bodyPr/>
                    <a:lstStyle/>
                    <a:p>
                      <a:r>
                        <a:rPr lang="en-ZA" b="1" dirty="0" smtClean="0"/>
                        <a:t>Ideal Case Scenario (green – compliant)</a:t>
                      </a:r>
                    </a:p>
                    <a:p>
                      <a:endParaRPr lang="en-ZA" b="0" dirty="0" smtClean="0"/>
                    </a:p>
                    <a:p>
                      <a:pPr marL="285750" indent="-285750">
                        <a:buFont typeface="Arial" panose="020B0604020202020204" pitchFamily="34" charset="0"/>
                        <a:buChar char="•"/>
                      </a:pPr>
                      <a:r>
                        <a:rPr lang="en-ZA" b="0" dirty="0" smtClean="0"/>
                        <a:t>We</a:t>
                      </a:r>
                      <a:r>
                        <a:rPr lang="en-ZA" b="0" baseline="0" dirty="0" smtClean="0"/>
                        <a:t> have been in discussion with MSH (SIAPS) regarding </a:t>
                      </a:r>
                      <a:r>
                        <a:rPr lang="en-ZA" b="1" baseline="0" dirty="0" smtClean="0"/>
                        <a:t>Rx </a:t>
                      </a:r>
                      <a:r>
                        <a:rPr lang="en-ZA" b="1" baseline="0" dirty="0" err="1" smtClean="0"/>
                        <a:t>Lite</a:t>
                      </a:r>
                      <a:r>
                        <a:rPr lang="en-ZA" b="0" baseline="0" dirty="0" smtClean="0"/>
                        <a:t>, but nothing has been finalised for the province at this stage.</a:t>
                      </a:r>
                    </a:p>
                    <a:p>
                      <a:pPr marL="285750" indent="-285750">
                        <a:buFont typeface="Arial" panose="020B0604020202020204" pitchFamily="34" charset="0"/>
                        <a:buChar char="•"/>
                      </a:pPr>
                      <a:r>
                        <a:rPr lang="en-ZA" b="0" baseline="0" dirty="0" smtClean="0"/>
                        <a:t>This will be addressed as a matter of urgency </a:t>
                      </a:r>
                    </a:p>
                    <a:p>
                      <a:pPr marL="285750" indent="-285750">
                        <a:buFont typeface="Arial" panose="020B0604020202020204" pitchFamily="34" charset="0"/>
                        <a:buChar char="•"/>
                      </a:pPr>
                      <a:r>
                        <a:rPr lang="en-ZA" b="0" baseline="0" dirty="0" smtClean="0"/>
                        <a:t>Possibly other provinces have already piloted the system.</a:t>
                      </a:r>
                      <a:endParaRPr lang="en-ZA" b="0" dirty="0" smtClean="0"/>
                    </a:p>
                  </a:txBody>
                  <a:tcPr/>
                </a:tc>
              </a:tr>
            </a:tbl>
          </a:graphicData>
        </a:graphic>
      </p:graphicFrame>
    </p:spTree>
    <p:extLst>
      <p:ext uri="{BB962C8B-B14F-4D97-AF65-F5344CB8AC3E}">
        <p14:creationId xmlns:p14="http://schemas.microsoft.com/office/powerpoint/2010/main" val="5082124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88640"/>
            <a:ext cx="6696744" cy="400110"/>
          </a:xfrm>
          <a:prstGeom prst="rect">
            <a:avLst/>
          </a:prstGeom>
        </p:spPr>
        <p:txBody>
          <a:bodyPr wrap="square">
            <a:spAutoFit/>
          </a:bodyPr>
          <a:lstStyle/>
          <a:p>
            <a:r>
              <a:rPr lang="en-US" sz="2000" b="1" dirty="0">
                <a:solidFill>
                  <a:schemeClr val="bg1"/>
                </a:solidFill>
                <a:latin typeface="Arial" pitchFamily="34" charset="0"/>
                <a:cs typeface="Arial" pitchFamily="34" charset="0"/>
              </a:rPr>
              <a:t>SUB-COMPONENT 12    - MEDICINES AND SUPPLIES</a:t>
            </a:r>
          </a:p>
        </p:txBody>
      </p:sp>
      <p:graphicFrame>
        <p:nvGraphicFramePr>
          <p:cNvPr id="2" name="Table 1"/>
          <p:cNvGraphicFramePr>
            <a:graphicFrameLocks noGrp="1"/>
          </p:cNvGraphicFramePr>
          <p:nvPr>
            <p:extLst>
              <p:ext uri="{D42A27DB-BD31-4B8C-83A1-F6EECF244321}">
                <p14:modId xmlns:p14="http://schemas.microsoft.com/office/powerpoint/2010/main" val="3412301186"/>
              </p:ext>
            </p:extLst>
          </p:nvPr>
        </p:nvGraphicFramePr>
        <p:xfrm>
          <a:off x="264399" y="1124744"/>
          <a:ext cx="8568952" cy="4937760"/>
        </p:xfrm>
        <a:graphic>
          <a:graphicData uri="http://schemas.openxmlformats.org/drawingml/2006/table">
            <a:tbl>
              <a:tblPr firstRow="1" bandRow="1">
                <a:tableStyleId>{5C22544A-7EE6-4342-B048-85BDC9FD1C3A}</a:tableStyleId>
              </a:tblPr>
              <a:tblGrid>
                <a:gridCol w="4176464"/>
                <a:gridCol w="4392488"/>
              </a:tblGrid>
              <a:tr h="720080">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Element 84 :  All medicines on the Essential Medicine List (EML) are consistently available</a:t>
                      </a:r>
                    </a:p>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                                                                 VITAL</a:t>
                      </a:r>
                      <a:endParaRPr lang="en-ZA" sz="2000" dirty="0"/>
                    </a:p>
                  </a:txBody>
                  <a:tcPr/>
                </a:tc>
                <a:tc hMerge="1">
                  <a:txBody>
                    <a:bodyPr/>
                    <a:lstStyle/>
                    <a:p>
                      <a:endParaRPr lang="en-ZA"/>
                    </a:p>
                  </a:txBody>
                  <a:tcPr/>
                </a:tc>
              </a:tr>
              <a:tr h="3368693">
                <a:tc>
                  <a:txBody>
                    <a:bodyPr/>
                    <a:lstStyle/>
                    <a:p>
                      <a:r>
                        <a:rPr lang="en-ZA" b="1" dirty="0" smtClean="0"/>
                        <a:t>Current</a:t>
                      </a:r>
                      <a:r>
                        <a:rPr lang="en-ZA" b="1" baseline="0" dirty="0" smtClean="0"/>
                        <a:t> Case Scenario (generalised)</a:t>
                      </a:r>
                    </a:p>
                    <a:p>
                      <a:endParaRPr lang="en-ZA" b="0" baseline="0" dirty="0" smtClean="0"/>
                    </a:p>
                    <a:p>
                      <a:pPr marL="285750" indent="-285750">
                        <a:buFont typeface="Arial" panose="020B0604020202020204" pitchFamily="34" charset="0"/>
                        <a:buChar char="•"/>
                      </a:pPr>
                      <a:r>
                        <a:rPr lang="en-ZA" b="0" baseline="0" dirty="0" smtClean="0"/>
                        <a:t>We have a lot of YELLOWS  at the moment due to the changes in contracts and suppliers awarded the contracts not able to meet demands.</a:t>
                      </a:r>
                    </a:p>
                    <a:p>
                      <a:pPr marL="285750" indent="-285750">
                        <a:buFont typeface="Arial" panose="020B0604020202020204" pitchFamily="34" charset="0"/>
                        <a:buChar char="•"/>
                      </a:pPr>
                      <a:r>
                        <a:rPr lang="en-ZA" b="0" baseline="0" dirty="0" smtClean="0"/>
                        <a:t>Many chronic patients have had to change treatment since awarding of new Tablet tender 2014 – training and communication ongoing.</a:t>
                      </a:r>
                    </a:p>
                    <a:p>
                      <a:pPr marL="285750" indent="-285750">
                        <a:buFont typeface="Arial" panose="020B0604020202020204" pitchFamily="34" charset="0"/>
                        <a:buChar char="•"/>
                      </a:pPr>
                      <a:r>
                        <a:rPr lang="en-ZA" b="0" baseline="0" dirty="0" smtClean="0"/>
                        <a:t>We have weekly stock out reports for most facilities and provincial teleconferences to manage situation.  </a:t>
                      </a:r>
                    </a:p>
                  </a:txBody>
                  <a:tcPr/>
                </a:tc>
                <a:tc>
                  <a:txBody>
                    <a:bodyPr/>
                    <a:lstStyle/>
                    <a:p>
                      <a:r>
                        <a:rPr lang="en-ZA" b="1" dirty="0" smtClean="0"/>
                        <a:t>Ideal Case Scenario (green – compliant)</a:t>
                      </a:r>
                    </a:p>
                    <a:p>
                      <a:endParaRPr lang="en-ZA" b="0" dirty="0" smtClean="0"/>
                    </a:p>
                    <a:p>
                      <a:pPr marL="285750" indent="-285750">
                        <a:buFont typeface="Arial" panose="020B0604020202020204" pitchFamily="34" charset="0"/>
                        <a:buChar char="•"/>
                      </a:pPr>
                      <a:r>
                        <a:rPr lang="en-ZA" b="0" dirty="0" smtClean="0"/>
                        <a:t>All medicines on the PHC EML must be available at all facilities</a:t>
                      </a:r>
                    </a:p>
                    <a:p>
                      <a:pPr marL="285750" indent="-285750">
                        <a:buFont typeface="Arial" panose="020B0604020202020204" pitchFamily="34" charset="0"/>
                        <a:buChar char="•"/>
                      </a:pPr>
                      <a:r>
                        <a:rPr lang="en-ZA" b="0" dirty="0" smtClean="0"/>
                        <a:t>Facility Manager to ensure that all staff are empowered to deal with the changes in products on EML.</a:t>
                      </a:r>
                    </a:p>
                    <a:p>
                      <a:pPr marL="285750" indent="-285750">
                        <a:buFont typeface="Arial" panose="020B0604020202020204" pitchFamily="34" charset="0"/>
                        <a:buChar char="•"/>
                      </a:pPr>
                      <a:r>
                        <a:rPr lang="en-ZA" b="0" dirty="0" smtClean="0"/>
                        <a:t>Stock-out</a:t>
                      </a:r>
                      <a:r>
                        <a:rPr lang="en-ZA" b="0" baseline="0" dirty="0" smtClean="0"/>
                        <a:t> reports must be an ongoing practise.</a:t>
                      </a:r>
                    </a:p>
                    <a:p>
                      <a:pPr marL="285750" indent="-285750">
                        <a:buFont typeface="Arial" panose="020B0604020202020204" pitchFamily="34" charset="0"/>
                        <a:buChar char="•"/>
                      </a:pPr>
                      <a:r>
                        <a:rPr lang="en-ZA" b="0" baseline="0" dirty="0" smtClean="0"/>
                        <a:t>Arrangements must be made to obtain stock from pharmacy  or nearby facility in case of stock-out.</a:t>
                      </a:r>
                      <a:endParaRPr lang="en-ZA" b="0" dirty="0" smtClean="0"/>
                    </a:p>
                    <a:p>
                      <a:pPr marL="0" indent="0">
                        <a:buFont typeface="Arial" panose="020B0604020202020204" pitchFamily="34" charset="0"/>
                        <a:buNone/>
                      </a:pPr>
                      <a:endParaRPr lang="en-ZA" b="0" dirty="0" smtClean="0"/>
                    </a:p>
                    <a:p>
                      <a:endParaRPr lang="en-ZA" b="0" dirty="0" smtClean="0"/>
                    </a:p>
                  </a:txBody>
                  <a:tcPr/>
                </a:tc>
              </a:tr>
            </a:tbl>
          </a:graphicData>
        </a:graphic>
      </p:graphicFrame>
    </p:spTree>
    <p:extLst>
      <p:ext uri="{BB962C8B-B14F-4D97-AF65-F5344CB8AC3E}">
        <p14:creationId xmlns:p14="http://schemas.microsoft.com/office/powerpoint/2010/main" val="1777485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88640"/>
            <a:ext cx="6696744" cy="400110"/>
          </a:xfrm>
          <a:prstGeom prst="rect">
            <a:avLst/>
          </a:prstGeom>
        </p:spPr>
        <p:txBody>
          <a:bodyPr wrap="square">
            <a:spAutoFit/>
          </a:bodyPr>
          <a:lstStyle/>
          <a:p>
            <a:r>
              <a:rPr lang="en-US" sz="2000" b="1" dirty="0">
                <a:solidFill>
                  <a:schemeClr val="bg1"/>
                </a:solidFill>
                <a:latin typeface="Arial" pitchFamily="34" charset="0"/>
                <a:cs typeface="Arial" pitchFamily="34" charset="0"/>
              </a:rPr>
              <a:t>SUB-COMPONENT 12    - MEDICINES AND SUPPLIES</a:t>
            </a:r>
          </a:p>
        </p:txBody>
      </p:sp>
      <p:graphicFrame>
        <p:nvGraphicFramePr>
          <p:cNvPr id="2" name="Table 1"/>
          <p:cNvGraphicFramePr>
            <a:graphicFrameLocks noGrp="1"/>
          </p:cNvGraphicFramePr>
          <p:nvPr>
            <p:extLst>
              <p:ext uri="{D42A27DB-BD31-4B8C-83A1-F6EECF244321}">
                <p14:modId xmlns:p14="http://schemas.microsoft.com/office/powerpoint/2010/main" val="1495230185"/>
              </p:ext>
            </p:extLst>
          </p:nvPr>
        </p:nvGraphicFramePr>
        <p:xfrm>
          <a:off x="251520" y="1124744"/>
          <a:ext cx="8568952" cy="4937760"/>
        </p:xfrm>
        <a:graphic>
          <a:graphicData uri="http://schemas.openxmlformats.org/drawingml/2006/table">
            <a:tbl>
              <a:tblPr firstRow="1" bandRow="1">
                <a:tableStyleId>{5C22544A-7EE6-4342-B048-85BDC9FD1C3A}</a:tableStyleId>
              </a:tblPr>
              <a:tblGrid>
                <a:gridCol w="4176464"/>
                <a:gridCol w="4392488"/>
              </a:tblGrid>
              <a:tr h="792088">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Element 85</a:t>
                      </a:r>
                      <a:r>
                        <a:rPr lang="en-ZA" sz="2000" b="1" baseline="0" dirty="0" smtClean="0">
                          <a:solidFill>
                            <a:schemeClr val="bg1"/>
                          </a:solidFill>
                        </a:rPr>
                        <a:t> </a:t>
                      </a:r>
                      <a:r>
                        <a:rPr lang="en-ZA" sz="2000" b="1" dirty="0" smtClean="0">
                          <a:solidFill>
                            <a:schemeClr val="bg1"/>
                          </a:solidFill>
                        </a:rPr>
                        <a:t>:  The facility has sufficient stock to dispense chronic medication for 2 months</a:t>
                      </a:r>
                    </a:p>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                                                               VITAL</a:t>
                      </a:r>
                      <a:endParaRPr lang="en-ZA" sz="2000" dirty="0"/>
                    </a:p>
                  </a:txBody>
                  <a:tcPr/>
                </a:tc>
                <a:tc hMerge="1">
                  <a:txBody>
                    <a:bodyPr/>
                    <a:lstStyle/>
                    <a:p>
                      <a:endParaRPr lang="en-ZA"/>
                    </a:p>
                  </a:txBody>
                  <a:tcPr/>
                </a:tc>
              </a:tr>
              <a:tr h="3368693">
                <a:tc>
                  <a:txBody>
                    <a:bodyPr/>
                    <a:lstStyle/>
                    <a:p>
                      <a:r>
                        <a:rPr lang="en-ZA" b="1" dirty="0" smtClean="0"/>
                        <a:t>Current</a:t>
                      </a:r>
                      <a:r>
                        <a:rPr lang="en-ZA" b="1" baseline="0" dirty="0" smtClean="0"/>
                        <a:t> Case Scenario (generalised)</a:t>
                      </a:r>
                    </a:p>
                    <a:p>
                      <a:endParaRPr lang="en-ZA" b="1" baseline="0" dirty="0" smtClean="0"/>
                    </a:p>
                    <a:p>
                      <a:pPr marL="285750" indent="-285750">
                        <a:buFont typeface="Arial" panose="020B0604020202020204" pitchFamily="34" charset="0"/>
                        <a:buChar char="•"/>
                      </a:pPr>
                      <a:r>
                        <a:rPr lang="en-ZA" b="0" baseline="0" dirty="0" smtClean="0"/>
                        <a:t>We have REDS, YELLOWS AND GREENS at the moment .</a:t>
                      </a:r>
                    </a:p>
                    <a:p>
                      <a:pPr marL="285750" indent="-285750">
                        <a:buFont typeface="Arial" panose="020B0604020202020204" pitchFamily="34" charset="0"/>
                        <a:buChar char="•"/>
                      </a:pPr>
                      <a:r>
                        <a:rPr lang="en-ZA" b="0" baseline="0" dirty="0" smtClean="0"/>
                        <a:t>Many clinics have inadequate storage space, but most have managed to issue chronic medication to patients for 2 months, esp. ART Treatment</a:t>
                      </a:r>
                    </a:p>
                    <a:p>
                      <a:pPr marL="285750" indent="-285750">
                        <a:buFont typeface="Arial" panose="020B0604020202020204" pitchFamily="34" charset="0"/>
                        <a:buChar char="•"/>
                      </a:pPr>
                      <a:r>
                        <a:rPr lang="en-ZA" b="0" baseline="0" dirty="0" smtClean="0"/>
                        <a:t>I believe the REDS are due to the depot not always able to supply in time, resulting in limited stock being shared among patients until stock is available (borrowing from other hospitals and even provinces where necessary)</a:t>
                      </a:r>
                    </a:p>
                  </a:txBody>
                  <a:tcPr/>
                </a:tc>
                <a:tc>
                  <a:txBody>
                    <a:bodyPr/>
                    <a:lstStyle/>
                    <a:p>
                      <a:r>
                        <a:rPr lang="en-ZA" b="1" dirty="0" smtClean="0"/>
                        <a:t>Ideal Case Scenario (green – compliant)</a:t>
                      </a:r>
                    </a:p>
                    <a:p>
                      <a:endParaRPr lang="en-ZA" b="1" dirty="0" smtClean="0"/>
                    </a:p>
                    <a:p>
                      <a:pPr marL="285750" indent="-285750">
                        <a:buFont typeface="Arial" panose="020B0604020202020204" pitchFamily="34" charset="0"/>
                        <a:buChar char="•"/>
                      </a:pPr>
                      <a:r>
                        <a:rPr lang="en-ZA" b="0" dirty="0" smtClean="0"/>
                        <a:t>Ideal situation will be to have</a:t>
                      </a:r>
                      <a:r>
                        <a:rPr lang="en-ZA" b="0" baseline="0" dirty="0" smtClean="0"/>
                        <a:t> </a:t>
                      </a:r>
                      <a:r>
                        <a:rPr lang="en-ZA" b="1" baseline="0" dirty="0" smtClean="0"/>
                        <a:t>adequate </a:t>
                      </a:r>
                      <a:r>
                        <a:rPr lang="en-ZA" b="1" dirty="0" smtClean="0"/>
                        <a:t> storage facilities</a:t>
                      </a:r>
                      <a:r>
                        <a:rPr lang="en-ZA" b="0" dirty="0" smtClean="0"/>
                        <a:t> in all clinic pharmacy stores, to overcome challenges</a:t>
                      </a:r>
                      <a:r>
                        <a:rPr lang="en-ZA" b="0" baseline="0" dirty="0" smtClean="0"/>
                        <a:t> when suppliers cannot supply (without overstocking)</a:t>
                      </a:r>
                      <a:r>
                        <a:rPr lang="en-ZA" b="0" dirty="0" smtClean="0"/>
                        <a:t>.</a:t>
                      </a:r>
                    </a:p>
                    <a:p>
                      <a:pPr marL="285750" indent="-285750">
                        <a:buFont typeface="Arial" panose="020B0604020202020204" pitchFamily="34" charset="0"/>
                        <a:buChar char="•"/>
                      </a:pPr>
                      <a:r>
                        <a:rPr lang="en-ZA" b="1" dirty="0" smtClean="0"/>
                        <a:t>Posts for Pharmacist’s Assistants</a:t>
                      </a:r>
                      <a:r>
                        <a:rPr lang="en-ZA" b="0" dirty="0" smtClean="0"/>
                        <a:t> need to be activated on the Clinic</a:t>
                      </a:r>
                      <a:r>
                        <a:rPr lang="en-ZA" b="0" baseline="0" dirty="0" smtClean="0"/>
                        <a:t> Structures so that a lot of the work involved with managing stock levels can be removed from the Professional Nurses at the facilities.</a:t>
                      </a:r>
                      <a:endParaRPr lang="en-ZA" b="0" dirty="0" smtClean="0"/>
                    </a:p>
                    <a:p>
                      <a:endParaRPr lang="en-ZA" b="0" dirty="0" smtClean="0"/>
                    </a:p>
                  </a:txBody>
                  <a:tcPr/>
                </a:tc>
              </a:tr>
            </a:tbl>
          </a:graphicData>
        </a:graphic>
      </p:graphicFrame>
    </p:spTree>
    <p:extLst>
      <p:ext uri="{BB962C8B-B14F-4D97-AF65-F5344CB8AC3E}">
        <p14:creationId xmlns:p14="http://schemas.microsoft.com/office/powerpoint/2010/main" val="39627845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88640"/>
            <a:ext cx="6696744" cy="400110"/>
          </a:xfrm>
          <a:prstGeom prst="rect">
            <a:avLst/>
          </a:prstGeom>
        </p:spPr>
        <p:txBody>
          <a:bodyPr wrap="square">
            <a:spAutoFit/>
          </a:bodyPr>
          <a:lstStyle/>
          <a:p>
            <a:r>
              <a:rPr lang="en-US" sz="2000" b="1" dirty="0">
                <a:solidFill>
                  <a:schemeClr val="bg1"/>
                </a:solidFill>
                <a:latin typeface="Arial" pitchFamily="34" charset="0"/>
                <a:cs typeface="Arial" pitchFamily="34" charset="0"/>
              </a:rPr>
              <a:t>SUB-COMPONENT 12    - MEDICINES AND SUPPLIES</a:t>
            </a:r>
          </a:p>
        </p:txBody>
      </p:sp>
      <p:graphicFrame>
        <p:nvGraphicFramePr>
          <p:cNvPr id="2" name="Table 1"/>
          <p:cNvGraphicFramePr>
            <a:graphicFrameLocks noGrp="1"/>
          </p:cNvGraphicFramePr>
          <p:nvPr>
            <p:extLst>
              <p:ext uri="{D42A27DB-BD31-4B8C-83A1-F6EECF244321}">
                <p14:modId xmlns:p14="http://schemas.microsoft.com/office/powerpoint/2010/main" val="1589842269"/>
              </p:ext>
            </p:extLst>
          </p:nvPr>
        </p:nvGraphicFramePr>
        <p:xfrm>
          <a:off x="264399" y="1124744"/>
          <a:ext cx="8568952" cy="4663440"/>
        </p:xfrm>
        <a:graphic>
          <a:graphicData uri="http://schemas.openxmlformats.org/drawingml/2006/table">
            <a:tbl>
              <a:tblPr firstRow="1" bandRow="1">
                <a:tableStyleId>{5C22544A-7EE6-4342-B048-85BDC9FD1C3A}</a:tableStyleId>
              </a:tblPr>
              <a:tblGrid>
                <a:gridCol w="4176464"/>
                <a:gridCol w="4392488"/>
              </a:tblGrid>
              <a:tr h="792088">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Element 86 :  Re-ordering stock levels (min/max) is determined for each item on the EML</a:t>
                      </a:r>
                    </a:p>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                                                                 VITAL</a:t>
                      </a:r>
                      <a:endParaRPr lang="en-ZA" sz="2000" dirty="0"/>
                    </a:p>
                  </a:txBody>
                  <a:tcPr/>
                </a:tc>
                <a:tc hMerge="1">
                  <a:txBody>
                    <a:bodyPr/>
                    <a:lstStyle/>
                    <a:p>
                      <a:endParaRPr lang="en-ZA"/>
                    </a:p>
                  </a:txBody>
                  <a:tcPr/>
                </a:tc>
              </a:tr>
              <a:tr h="3368693">
                <a:tc>
                  <a:txBody>
                    <a:bodyPr/>
                    <a:lstStyle/>
                    <a:p>
                      <a:r>
                        <a:rPr lang="en-ZA" b="1" dirty="0" smtClean="0"/>
                        <a:t>Current</a:t>
                      </a:r>
                      <a:r>
                        <a:rPr lang="en-ZA" b="1" baseline="0" dirty="0" smtClean="0"/>
                        <a:t> Case Scenario (generalised)</a:t>
                      </a:r>
                    </a:p>
                    <a:p>
                      <a:endParaRPr lang="en-ZA" b="1" baseline="0" dirty="0" smtClean="0"/>
                    </a:p>
                    <a:p>
                      <a:pPr marL="285750" indent="-285750">
                        <a:buFont typeface="Arial" panose="020B0604020202020204" pitchFamily="34" charset="0"/>
                        <a:buChar char="•"/>
                      </a:pPr>
                      <a:r>
                        <a:rPr lang="en-ZA" b="0" baseline="0" dirty="0" smtClean="0"/>
                        <a:t>We have REDS, YELLOWS AND GREENS</a:t>
                      </a:r>
                    </a:p>
                    <a:p>
                      <a:pPr marL="285750" indent="-285750">
                        <a:buFont typeface="Arial" panose="020B0604020202020204" pitchFamily="34" charset="0"/>
                        <a:buChar char="•"/>
                      </a:pPr>
                      <a:r>
                        <a:rPr lang="en-ZA" b="0" baseline="0" dirty="0" smtClean="0"/>
                        <a:t>In many clinics the Min/Max levels need to be reviewed using disease profile at facility and DHIS.</a:t>
                      </a:r>
                    </a:p>
                    <a:p>
                      <a:pPr marL="285750" indent="-285750">
                        <a:buFont typeface="Arial" panose="020B0604020202020204" pitchFamily="34" charset="0"/>
                        <a:buChar char="•"/>
                      </a:pPr>
                      <a:r>
                        <a:rPr lang="en-ZA" b="0" baseline="0" dirty="0" smtClean="0"/>
                        <a:t>We always trained using consumption but the staff stack so much stock in their consulting room cupboards, leaving the store relatively understocked.  They re-order which results in overstocking and expiry </a:t>
                      </a:r>
                      <a:r>
                        <a:rPr lang="en-ZA" b="0" baseline="0" dirty="0" err="1" smtClean="0"/>
                        <a:t>eg</a:t>
                      </a:r>
                      <a:r>
                        <a:rPr lang="en-ZA" b="0" baseline="0" dirty="0" smtClean="0"/>
                        <a:t> family planning stock </a:t>
                      </a:r>
                    </a:p>
                  </a:txBody>
                  <a:tcPr/>
                </a:tc>
                <a:tc>
                  <a:txBody>
                    <a:bodyPr/>
                    <a:lstStyle/>
                    <a:p>
                      <a:r>
                        <a:rPr lang="en-ZA" b="1" dirty="0" smtClean="0"/>
                        <a:t>Ideal Case Scenario (green – compliant)</a:t>
                      </a:r>
                    </a:p>
                    <a:p>
                      <a:endParaRPr lang="en-ZA" b="0" dirty="0" smtClean="0"/>
                    </a:p>
                    <a:p>
                      <a:pPr marL="285750" indent="-285750">
                        <a:buFont typeface="Arial" panose="020B0604020202020204" pitchFamily="34" charset="0"/>
                        <a:buChar char="•"/>
                      </a:pPr>
                      <a:r>
                        <a:rPr lang="en-ZA" b="0" dirty="0" smtClean="0"/>
                        <a:t>The ideal situation where re-ordering is</a:t>
                      </a:r>
                      <a:r>
                        <a:rPr lang="en-ZA" b="0" baseline="0" dirty="0" smtClean="0"/>
                        <a:t> done correctly will be when we see a vast reduction in expired stock being returned from facilities.</a:t>
                      </a:r>
                    </a:p>
                    <a:p>
                      <a:pPr marL="285750" indent="-285750">
                        <a:buFont typeface="Arial" panose="020B0604020202020204" pitchFamily="34" charset="0"/>
                        <a:buChar char="•"/>
                      </a:pPr>
                      <a:r>
                        <a:rPr lang="en-ZA" b="0" baseline="0" dirty="0" smtClean="0"/>
                        <a:t>Ongoing Medicine Supply Management Training to be conducted within Sub-districts</a:t>
                      </a:r>
                    </a:p>
                    <a:p>
                      <a:pPr marL="285750" indent="-285750">
                        <a:buFont typeface="Arial" panose="020B0604020202020204" pitchFamily="34" charset="0"/>
                        <a:buChar char="•"/>
                      </a:pPr>
                      <a:r>
                        <a:rPr lang="en-ZA" b="0" baseline="0" dirty="0" smtClean="0"/>
                        <a:t>We need to appoint pharmacist assistants at facilities to manage this effectively.  (a pharmacist visiting the clinic once a month cannot manage this effectively)</a:t>
                      </a:r>
                      <a:endParaRPr lang="en-ZA" b="0" dirty="0" smtClean="0"/>
                    </a:p>
                  </a:txBody>
                  <a:tcPr/>
                </a:tc>
              </a:tr>
            </a:tbl>
          </a:graphicData>
        </a:graphic>
      </p:graphicFrame>
    </p:spTree>
    <p:extLst>
      <p:ext uri="{BB962C8B-B14F-4D97-AF65-F5344CB8AC3E}">
        <p14:creationId xmlns:p14="http://schemas.microsoft.com/office/powerpoint/2010/main" val="5797203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88640"/>
            <a:ext cx="6696744" cy="400110"/>
          </a:xfrm>
          <a:prstGeom prst="rect">
            <a:avLst/>
          </a:prstGeom>
        </p:spPr>
        <p:txBody>
          <a:bodyPr wrap="square">
            <a:spAutoFit/>
          </a:bodyPr>
          <a:lstStyle/>
          <a:p>
            <a:r>
              <a:rPr lang="en-US" sz="2000" b="1" dirty="0">
                <a:solidFill>
                  <a:schemeClr val="bg1"/>
                </a:solidFill>
                <a:latin typeface="Arial" pitchFamily="34" charset="0"/>
                <a:cs typeface="Arial" pitchFamily="34" charset="0"/>
              </a:rPr>
              <a:t>SUB-COMPONENT 12    - MEDICINES AND SUPPLIES</a:t>
            </a:r>
          </a:p>
        </p:txBody>
      </p:sp>
      <p:graphicFrame>
        <p:nvGraphicFramePr>
          <p:cNvPr id="2" name="Table 1"/>
          <p:cNvGraphicFramePr>
            <a:graphicFrameLocks noGrp="1"/>
          </p:cNvGraphicFramePr>
          <p:nvPr>
            <p:extLst>
              <p:ext uri="{D42A27DB-BD31-4B8C-83A1-F6EECF244321}">
                <p14:modId xmlns:p14="http://schemas.microsoft.com/office/powerpoint/2010/main" val="1949316418"/>
              </p:ext>
            </p:extLst>
          </p:nvPr>
        </p:nvGraphicFramePr>
        <p:xfrm>
          <a:off x="264399" y="1124744"/>
          <a:ext cx="8568952" cy="4374533"/>
        </p:xfrm>
        <a:graphic>
          <a:graphicData uri="http://schemas.openxmlformats.org/drawingml/2006/table">
            <a:tbl>
              <a:tblPr firstRow="1" bandRow="1">
                <a:tableStyleId>{5C22544A-7EE6-4342-B048-85BDC9FD1C3A}</a:tableStyleId>
              </a:tblPr>
              <a:tblGrid>
                <a:gridCol w="4176464"/>
                <a:gridCol w="4392488"/>
              </a:tblGrid>
              <a:tr h="792088">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Element 87</a:t>
                      </a:r>
                      <a:r>
                        <a:rPr lang="en-ZA" sz="2000" b="1" baseline="0" dirty="0" smtClean="0">
                          <a:solidFill>
                            <a:schemeClr val="bg1"/>
                          </a:solidFill>
                        </a:rPr>
                        <a:t> </a:t>
                      </a:r>
                      <a:r>
                        <a:rPr lang="en-ZA" sz="2000" b="1" dirty="0" smtClean="0">
                          <a:solidFill>
                            <a:schemeClr val="bg1"/>
                          </a:solidFill>
                        </a:rPr>
                        <a:t>:  Medicines that expire within three months are returned to the depot</a:t>
                      </a:r>
                    </a:p>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                                                              ESSENTIAL</a:t>
                      </a:r>
                      <a:endParaRPr lang="en-ZA" sz="2000" dirty="0"/>
                    </a:p>
                  </a:txBody>
                  <a:tcPr/>
                </a:tc>
                <a:tc hMerge="1">
                  <a:txBody>
                    <a:bodyPr/>
                    <a:lstStyle/>
                    <a:p>
                      <a:endParaRPr lang="en-ZA"/>
                    </a:p>
                  </a:txBody>
                  <a:tcPr/>
                </a:tc>
              </a:tr>
              <a:tr h="3368693">
                <a:tc>
                  <a:txBody>
                    <a:bodyPr/>
                    <a:lstStyle/>
                    <a:p>
                      <a:r>
                        <a:rPr lang="en-ZA" b="1" dirty="0" smtClean="0"/>
                        <a:t>Current</a:t>
                      </a:r>
                      <a:r>
                        <a:rPr lang="en-ZA" b="1" baseline="0" dirty="0" smtClean="0"/>
                        <a:t> Case Scenario (generalised)</a:t>
                      </a:r>
                    </a:p>
                    <a:p>
                      <a:endParaRPr lang="en-ZA" b="0" baseline="0" dirty="0" smtClean="0"/>
                    </a:p>
                    <a:p>
                      <a:pPr marL="285750" indent="-285750">
                        <a:buFont typeface="Arial" panose="020B0604020202020204" pitchFamily="34" charset="0"/>
                        <a:buChar char="•"/>
                      </a:pPr>
                      <a:r>
                        <a:rPr lang="en-ZA" b="0" baseline="0" dirty="0" smtClean="0"/>
                        <a:t>We have mostly yellows and greens and staff return the stock that they believe is overstocked at facility.</a:t>
                      </a:r>
                    </a:p>
                    <a:p>
                      <a:pPr marL="285750" indent="-285750">
                        <a:buFont typeface="Arial" panose="020B0604020202020204" pitchFamily="34" charset="0"/>
                        <a:buChar char="•"/>
                      </a:pPr>
                      <a:r>
                        <a:rPr lang="en-ZA" b="0" baseline="0" dirty="0" smtClean="0"/>
                        <a:t>We have received a lot of short-dated stock from companies through our depot but this is being addressed.</a:t>
                      </a:r>
                    </a:p>
                    <a:p>
                      <a:pPr marL="0" indent="0">
                        <a:buFont typeface="Arial" panose="020B0604020202020204" pitchFamily="34" charset="0"/>
                        <a:buNone/>
                      </a:pPr>
                      <a:endParaRPr lang="en-ZA" b="0" baseline="0" dirty="0" smtClean="0"/>
                    </a:p>
                    <a:p>
                      <a:endParaRPr lang="en-ZA" b="0" baseline="0" dirty="0" smtClean="0"/>
                    </a:p>
                  </a:txBody>
                  <a:tcPr/>
                </a:tc>
                <a:tc>
                  <a:txBody>
                    <a:bodyPr/>
                    <a:lstStyle/>
                    <a:p>
                      <a:r>
                        <a:rPr lang="en-ZA" b="1" dirty="0" smtClean="0"/>
                        <a:t>Ideal Case Scenario (green – compliant)</a:t>
                      </a:r>
                    </a:p>
                    <a:p>
                      <a:endParaRPr lang="en-ZA" b="0" dirty="0" smtClean="0"/>
                    </a:p>
                    <a:p>
                      <a:pPr marL="285750" indent="-285750">
                        <a:buFont typeface="Arial" panose="020B0604020202020204" pitchFamily="34" charset="0"/>
                        <a:buChar char="•"/>
                      </a:pPr>
                      <a:r>
                        <a:rPr lang="en-ZA" b="0" dirty="0" smtClean="0"/>
                        <a:t>Ensure that FEFO is practised at all times in facilities.</a:t>
                      </a:r>
                    </a:p>
                    <a:p>
                      <a:pPr marL="285750" indent="-285750">
                        <a:buFont typeface="Arial" panose="020B0604020202020204" pitchFamily="34" charset="0"/>
                        <a:buChar char="•"/>
                      </a:pPr>
                      <a:r>
                        <a:rPr lang="en-ZA" b="0" dirty="0" smtClean="0"/>
                        <a:t>Clinics should be issued</a:t>
                      </a:r>
                      <a:r>
                        <a:rPr lang="en-ZA" b="0" baseline="0" dirty="0" smtClean="0"/>
                        <a:t> stock with good expiry dates at all times </a:t>
                      </a:r>
                    </a:p>
                    <a:p>
                      <a:pPr marL="285750" indent="-285750">
                        <a:buFont typeface="Arial" panose="020B0604020202020204" pitchFamily="34" charset="0"/>
                        <a:buChar char="•"/>
                      </a:pPr>
                      <a:r>
                        <a:rPr lang="en-ZA" b="0" baseline="0" dirty="0" smtClean="0"/>
                        <a:t>Facility Manager to return stock soon to expire if it is noted that it will expire at facility.</a:t>
                      </a:r>
                    </a:p>
                    <a:p>
                      <a:pPr marL="285750" indent="-285750">
                        <a:buFont typeface="Arial" panose="020B0604020202020204" pitchFamily="34" charset="0"/>
                        <a:buChar char="•"/>
                      </a:pPr>
                      <a:endParaRPr lang="en-ZA" b="0" dirty="0" smtClean="0"/>
                    </a:p>
                    <a:p>
                      <a:pPr marL="285750" indent="-285750">
                        <a:buFont typeface="Arial" panose="020B0604020202020204" pitchFamily="34" charset="0"/>
                        <a:buChar char="•"/>
                      </a:pPr>
                      <a:endParaRPr lang="en-ZA" b="0" dirty="0" smtClean="0"/>
                    </a:p>
                  </a:txBody>
                  <a:tcPr/>
                </a:tc>
              </a:tr>
            </a:tbl>
          </a:graphicData>
        </a:graphic>
      </p:graphicFrame>
    </p:spTree>
    <p:extLst>
      <p:ext uri="{BB962C8B-B14F-4D97-AF65-F5344CB8AC3E}">
        <p14:creationId xmlns:p14="http://schemas.microsoft.com/office/powerpoint/2010/main" val="25410659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88640"/>
            <a:ext cx="6696744" cy="400110"/>
          </a:xfrm>
          <a:prstGeom prst="rect">
            <a:avLst/>
          </a:prstGeom>
        </p:spPr>
        <p:txBody>
          <a:bodyPr wrap="square">
            <a:spAutoFit/>
          </a:bodyPr>
          <a:lstStyle/>
          <a:p>
            <a:r>
              <a:rPr lang="en-US" sz="2000" b="1" dirty="0">
                <a:solidFill>
                  <a:schemeClr val="bg1"/>
                </a:solidFill>
                <a:latin typeface="Arial" pitchFamily="34" charset="0"/>
                <a:cs typeface="Arial" pitchFamily="34" charset="0"/>
              </a:rPr>
              <a:t>SUB-COMPONENT 12    - MEDICINES AND SUPPLIES</a:t>
            </a:r>
          </a:p>
        </p:txBody>
      </p:sp>
      <p:graphicFrame>
        <p:nvGraphicFramePr>
          <p:cNvPr id="2" name="Table 1"/>
          <p:cNvGraphicFramePr>
            <a:graphicFrameLocks noGrp="1"/>
          </p:cNvGraphicFramePr>
          <p:nvPr>
            <p:extLst>
              <p:ext uri="{D42A27DB-BD31-4B8C-83A1-F6EECF244321}">
                <p14:modId xmlns:p14="http://schemas.microsoft.com/office/powerpoint/2010/main" val="3343516649"/>
              </p:ext>
            </p:extLst>
          </p:nvPr>
        </p:nvGraphicFramePr>
        <p:xfrm>
          <a:off x="264399" y="1124744"/>
          <a:ext cx="8568952" cy="4663440"/>
        </p:xfrm>
        <a:graphic>
          <a:graphicData uri="http://schemas.openxmlformats.org/drawingml/2006/table">
            <a:tbl>
              <a:tblPr firstRow="1" bandRow="1">
                <a:tableStyleId>{5C22544A-7EE6-4342-B048-85BDC9FD1C3A}</a:tableStyleId>
              </a:tblPr>
              <a:tblGrid>
                <a:gridCol w="4176464"/>
                <a:gridCol w="4392488"/>
              </a:tblGrid>
              <a:tr h="792088">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Element 88</a:t>
                      </a:r>
                      <a:r>
                        <a:rPr lang="en-ZA" sz="2000" b="1" baseline="0" dirty="0" smtClean="0">
                          <a:solidFill>
                            <a:schemeClr val="bg1"/>
                          </a:solidFill>
                        </a:rPr>
                        <a:t> </a:t>
                      </a:r>
                      <a:r>
                        <a:rPr lang="en-ZA" sz="2000" b="1" dirty="0" smtClean="0">
                          <a:solidFill>
                            <a:schemeClr val="bg1"/>
                          </a:solidFill>
                        </a:rPr>
                        <a:t>:   A list of required basic surgical supplies (consumables) indicating the re-ordering stock levels (min/max) is available</a:t>
                      </a:r>
                    </a:p>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                                                               ESSENTIAL</a:t>
                      </a:r>
                      <a:endParaRPr lang="en-ZA" sz="2000" dirty="0"/>
                    </a:p>
                  </a:txBody>
                  <a:tcPr/>
                </a:tc>
                <a:tc hMerge="1">
                  <a:txBody>
                    <a:bodyPr/>
                    <a:lstStyle/>
                    <a:p>
                      <a:endParaRPr lang="en-ZA"/>
                    </a:p>
                  </a:txBody>
                  <a:tcPr/>
                </a:tc>
              </a:tr>
              <a:tr h="3368693">
                <a:tc>
                  <a:txBody>
                    <a:bodyPr/>
                    <a:lstStyle/>
                    <a:p>
                      <a:r>
                        <a:rPr lang="en-ZA" b="1" dirty="0" smtClean="0"/>
                        <a:t>Current</a:t>
                      </a:r>
                      <a:r>
                        <a:rPr lang="en-ZA" b="1" baseline="0" dirty="0" smtClean="0"/>
                        <a:t> Case Scenario (generalised)</a:t>
                      </a:r>
                    </a:p>
                    <a:p>
                      <a:endParaRPr lang="en-ZA" b="0" baseline="0" dirty="0" smtClean="0"/>
                    </a:p>
                    <a:p>
                      <a:pPr marL="285750" indent="-285750">
                        <a:buFont typeface="Arial" panose="020B0604020202020204" pitchFamily="34" charset="0"/>
                        <a:buChar char="•"/>
                      </a:pPr>
                      <a:r>
                        <a:rPr lang="en-ZA" b="0" baseline="0" dirty="0" smtClean="0"/>
                        <a:t>This is generally in place but due to lack of Tenders for many of the </a:t>
                      </a:r>
                      <a:r>
                        <a:rPr lang="en-ZA" b="0" baseline="0" dirty="0" err="1" smtClean="0"/>
                        <a:t>surgicals</a:t>
                      </a:r>
                      <a:r>
                        <a:rPr lang="en-ZA" b="0" baseline="0" dirty="0" smtClean="0"/>
                        <a:t> at the moment we do struggle with supplies.</a:t>
                      </a:r>
                    </a:p>
                    <a:p>
                      <a:pPr marL="285750" indent="-285750">
                        <a:buFont typeface="Arial" panose="020B0604020202020204" pitchFamily="34" charset="0"/>
                        <a:buChar char="•"/>
                      </a:pPr>
                      <a:r>
                        <a:rPr lang="en-ZA" b="0" baseline="0" dirty="0" smtClean="0"/>
                        <a:t>Provincial Depot has to buy many items out on quotation, and this results in delays with supply of </a:t>
                      </a:r>
                      <a:r>
                        <a:rPr lang="en-ZA" b="0" baseline="0" dirty="0" err="1" smtClean="0"/>
                        <a:t>surgicals</a:t>
                      </a:r>
                      <a:r>
                        <a:rPr lang="en-ZA" b="0" baseline="0" dirty="0" smtClean="0"/>
                        <a:t> at facilities</a:t>
                      </a:r>
                    </a:p>
                    <a:p>
                      <a:pPr marL="285750" indent="-285750">
                        <a:buFont typeface="Arial" panose="020B0604020202020204" pitchFamily="34" charset="0"/>
                        <a:buChar char="•"/>
                      </a:pPr>
                      <a:r>
                        <a:rPr lang="en-ZA" b="0" baseline="0" dirty="0" smtClean="0"/>
                        <a:t>Min/Max levels available for all </a:t>
                      </a:r>
                      <a:r>
                        <a:rPr lang="en-ZA" b="0" baseline="0" dirty="0" err="1" smtClean="0"/>
                        <a:t>surgicals</a:t>
                      </a:r>
                      <a:r>
                        <a:rPr lang="en-ZA" b="0" baseline="0" dirty="0" smtClean="0"/>
                        <a:t> at facilities is available</a:t>
                      </a:r>
                      <a:endParaRPr lang="en-ZA" b="1" baseline="0" dirty="0" smtClean="0"/>
                    </a:p>
                    <a:p>
                      <a:endParaRPr lang="en-ZA" b="0" baseline="0" dirty="0" smtClean="0"/>
                    </a:p>
                  </a:txBody>
                  <a:tcPr/>
                </a:tc>
                <a:tc>
                  <a:txBody>
                    <a:bodyPr/>
                    <a:lstStyle/>
                    <a:p>
                      <a:r>
                        <a:rPr lang="en-ZA" b="1" dirty="0" smtClean="0"/>
                        <a:t>Ideal Case Scenario (green – compliant)</a:t>
                      </a:r>
                    </a:p>
                    <a:p>
                      <a:endParaRPr lang="en-ZA" b="0" dirty="0" smtClean="0"/>
                    </a:p>
                    <a:p>
                      <a:pPr marL="285750" indent="-285750">
                        <a:buFont typeface="Arial" panose="020B0604020202020204" pitchFamily="34" charset="0"/>
                        <a:buChar char="•"/>
                      </a:pPr>
                      <a:r>
                        <a:rPr lang="en-ZA" b="0" dirty="0" smtClean="0"/>
                        <a:t>Facility Manager is to ensure that re-ordering levels (and Min/Max) is in place for all items and that adequate stock is available</a:t>
                      </a:r>
                      <a:r>
                        <a:rPr lang="en-ZA" b="0" baseline="0" dirty="0" smtClean="0"/>
                        <a:t> </a:t>
                      </a:r>
                      <a:endParaRPr lang="en-ZA" b="0" dirty="0" smtClean="0"/>
                    </a:p>
                    <a:p>
                      <a:pPr marL="285750" indent="-285750">
                        <a:buFont typeface="Arial" panose="020B0604020202020204" pitchFamily="34" charset="0"/>
                        <a:buChar char="•"/>
                      </a:pPr>
                      <a:r>
                        <a:rPr lang="en-ZA" b="0" dirty="0" smtClean="0"/>
                        <a:t>National Tenders to be available for all basic surgical supplies that are used at Clinic Level.  </a:t>
                      </a:r>
                    </a:p>
                    <a:p>
                      <a:pPr marL="285750" indent="-285750">
                        <a:buFont typeface="Arial" panose="020B0604020202020204" pitchFamily="34" charset="0"/>
                        <a:buChar char="•"/>
                      </a:pPr>
                      <a:r>
                        <a:rPr lang="en-ZA" b="0" dirty="0" smtClean="0"/>
                        <a:t>This will improve availability of </a:t>
                      </a:r>
                      <a:r>
                        <a:rPr lang="en-ZA" b="0" dirty="0" err="1" smtClean="0"/>
                        <a:t>surgicals</a:t>
                      </a:r>
                      <a:r>
                        <a:rPr lang="en-ZA" b="0" baseline="0" dirty="0" smtClean="0"/>
                        <a:t> at clinics</a:t>
                      </a:r>
                      <a:endParaRPr lang="en-ZA" b="0" dirty="0" smtClean="0"/>
                    </a:p>
                    <a:p>
                      <a:pPr marL="0" indent="0">
                        <a:buFont typeface="Arial" panose="020B0604020202020204" pitchFamily="34" charset="0"/>
                        <a:buNone/>
                      </a:pPr>
                      <a:endParaRPr lang="en-ZA" b="0" dirty="0" smtClean="0"/>
                    </a:p>
                  </a:txBody>
                  <a:tcPr/>
                </a:tc>
              </a:tr>
            </a:tbl>
          </a:graphicData>
        </a:graphic>
      </p:graphicFrame>
    </p:spTree>
    <p:extLst>
      <p:ext uri="{BB962C8B-B14F-4D97-AF65-F5344CB8AC3E}">
        <p14:creationId xmlns:p14="http://schemas.microsoft.com/office/powerpoint/2010/main" val="28584345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88640"/>
            <a:ext cx="6696744" cy="400110"/>
          </a:xfrm>
          <a:prstGeom prst="rect">
            <a:avLst/>
          </a:prstGeom>
        </p:spPr>
        <p:txBody>
          <a:bodyPr wrap="square">
            <a:spAutoFit/>
          </a:bodyPr>
          <a:lstStyle/>
          <a:p>
            <a:r>
              <a:rPr lang="en-US" sz="2000" b="1" dirty="0">
                <a:solidFill>
                  <a:schemeClr val="bg1"/>
                </a:solidFill>
                <a:latin typeface="Arial" pitchFamily="34" charset="0"/>
                <a:cs typeface="Arial" pitchFamily="34" charset="0"/>
              </a:rPr>
              <a:t>SUB-COMPONENT </a:t>
            </a:r>
            <a:r>
              <a:rPr lang="en-US" sz="2000" b="1" dirty="0" smtClean="0">
                <a:solidFill>
                  <a:schemeClr val="bg1"/>
                </a:solidFill>
                <a:latin typeface="Arial" pitchFamily="34" charset="0"/>
                <a:cs typeface="Arial" pitchFamily="34" charset="0"/>
              </a:rPr>
              <a:t>13    </a:t>
            </a:r>
            <a:r>
              <a:rPr lang="en-US" sz="2000" b="1" dirty="0">
                <a:solidFill>
                  <a:schemeClr val="bg1"/>
                </a:solidFill>
                <a:latin typeface="Arial" pitchFamily="34" charset="0"/>
                <a:cs typeface="Arial" pitchFamily="34" charset="0"/>
              </a:rPr>
              <a:t>- </a:t>
            </a:r>
            <a:r>
              <a:rPr lang="en-US" sz="2000" b="1" dirty="0" smtClean="0">
                <a:solidFill>
                  <a:schemeClr val="bg1"/>
                </a:solidFill>
                <a:latin typeface="Arial" pitchFamily="34" charset="0"/>
                <a:cs typeface="Arial" pitchFamily="34" charset="0"/>
              </a:rPr>
              <a:t>LABORATORY SERVICES</a:t>
            </a:r>
            <a:endParaRPr lang="en-US" sz="2000" b="1" dirty="0">
              <a:solidFill>
                <a:schemeClr val="bg1"/>
              </a:solidFill>
              <a:latin typeface="Arial" pitchFamily="34" charset="0"/>
              <a:cs typeface="Arial"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2030256236"/>
              </p:ext>
            </p:extLst>
          </p:nvPr>
        </p:nvGraphicFramePr>
        <p:xfrm>
          <a:off x="264399" y="1124744"/>
          <a:ext cx="8568952" cy="4160781"/>
        </p:xfrm>
        <a:graphic>
          <a:graphicData uri="http://schemas.openxmlformats.org/drawingml/2006/table">
            <a:tbl>
              <a:tblPr firstRow="1" bandRow="1">
                <a:tableStyleId>{5C22544A-7EE6-4342-B048-85BDC9FD1C3A}</a:tableStyleId>
              </a:tblPr>
              <a:tblGrid>
                <a:gridCol w="4176464"/>
                <a:gridCol w="4392488"/>
              </a:tblGrid>
              <a:tr h="792088">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Element 89:  The PHC Laboratory Handbook is available</a:t>
                      </a:r>
                    </a:p>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                                                              ESSENTIAL</a:t>
                      </a:r>
                      <a:endParaRPr lang="en-ZA" sz="2000" dirty="0"/>
                    </a:p>
                  </a:txBody>
                  <a:tcPr/>
                </a:tc>
                <a:tc hMerge="1">
                  <a:txBody>
                    <a:bodyPr/>
                    <a:lstStyle/>
                    <a:p>
                      <a:endParaRPr lang="en-ZA"/>
                    </a:p>
                  </a:txBody>
                  <a:tcPr/>
                </a:tc>
              </a:tr>
              <a:tr h="3368693">
                <a:tc>
                  <a:txBody>
                    <a:bodyPr/>
                    <a:lstStyle/>
                    <a:p>
                      <a:r>
                        <a:rPr lang="en-ZA" b="1" dirty="0" smtClean="0"/>
                        <a:t>Current</a:t>
                      </a:r>
                      <a:r>
                        <a:rPr lang="en-ZA" b="1" baseline="0" dirty="0" smtClean="0"/>
                        <a:t> Case Scenario (generalised)</a:t>
                      </a:r>
                    </a:p>
                    <a:p>
                      <a:endParaRPr lang="en-ZA" b="1" baseline="0" dirty="0" smtClean="0"/>
                    </a:p>
                    <a:p>
                      <a:pPr marL="285750" indent="-285750">
                        <a:buFont typeface="Arial" panose="020B0604020202020204" pitchFamily="34" charset="0"/>
                        <a:buChar char="•"/>
                      </a:pPr>
                      <a:r>
                        <a:rPr lang="en-ZA" b="0" baseline="0" dirty="0" smtClean="0"/>
                        <a:t>According to the information available on performance it is noted that the handbook is not available at all clinics</a:t>
                      </a:r>
                    </a:p>
                    <a:p>
                      <a:endParaRPr lang="en-ZA" b="0" baseline="0" dirty="0" smtClean="0"/>
                    </a:p>
                  </a:txBody>
                  <a:tcPr/>
                </a:tc>
                <a:tc>
                  <a:txBody>
                    <a:bodyPr/>
                    <a:lstStyle/>
                    <a:p>
                      <a:r>
                        <a:rPr lang="en-ZA" b="1" dirty="0" smtClean="0"/>
                        <a:t>Ideal Case Scenario (green – compliant)</a:t>
                      </a:r>
                    </a:p>
                    <a:p>
                      <a:endParaRPr lang="en-ZA" b="0" dirty="0" smtClean="0"/>
                    </a:p>
                    <a:p>
                      <a:pPr marL="285750" indent="-285750">
                        <a:buFont typeface="Arial" panose="020B0604020202020204" pitchFamily="34" charset="0"/>
                        <a:buChar char="•"/>
                      </a:pPr>
                      <a:r>
                        <a:rPr lang="en-ZA" b="0" dirty="0" smtClean="0"/>
                        <a:t>The PHC Laboratory Handbook</a:t>
                      </a:r>
                      <a:r>
                        <a:rPr lang="en-ZA" b="0" baseline="0" dirty="0" smtClean="0"/>
                        <a:t> is available from </a:t>
                      </a:r>
                      <a:r>
                        <a:rPr lang="en-ZA" b="0" baseline="0" dirty="0" err="1" smtClean="0"/>
                        <a:t>NDoH</a:t>
                      </a:r>
                      <a:r>
                        <a:rPr lang="en-ZA" b="0" baseline="0" dirty="0" smtClean="0"/>
                        <a:t> and at NHLS.</a:t>
                      </a:r>
                    </a:p>
                    <a:p>
                      <a:pPr marL="285750" indent="-285750">
                        <a:buFont typeface="Arial" panose="020B0604020202020204" pitchFamily="34" charset="0"/>
                        <a:buChar char="•"/>
                      </a:pPr>
                      <a:r>
                        <a:rPr lang="en-ZA" b="0" baseline="0" smtClean="0"/>
                        <a:t>Sub-District </a:t>
                      </a:r>
                      <a:r>
                        <a:rPr lang="en-ZA" b="0" baseline="0" dirty="0" smtClean="0"/>
                        <a:t>Managers </a:t>
                      </a:r>
                      <a:r>
                        <a:rPr lang="en-ZA" b="0" dirty="0" smtClean="0"/>
                        <a:t>to ensure that all clinics have the handbook available.</a:t>
                      </a:r>
                    </a:p>
                  </a:txBody>
                  <a:tcPr/>
                </a:tc>
              </a:tr>
            </a:tbl>
          </a:graphicData>
        </a:graphic>
      </p:graphicFrame>
    </p:spTree>
    <p:extLst>
      <p:ext uri="{BB962C8B-B14F-4D97-AF65-F5344CB8AC3E}">
        <p14:creationId xmlns:p14="http://schemas.microsoft.com/office/powerpoint/2010/main" val="19416575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88640"/>
            <a:ext cx="6696744" cy="400110"/>
          </a:xfrm>
          <a:prstGeom prst="rect">
            <a:avLst/>
          </a:prstGeom>
        </p:spPr>
        <p:txBody>
          <a:bodyPr wrap="square">
            <a:spAutoFit/>
          </a:bodyPr>
          <a:lstStyle/>
          <a:p>
            <a:r>
              <a:rPr lang="en-US" sz="2000" b="1" dirty="0">
                <a:solidFill>
                  <a:schemeClr val="bg1"/>
                </a:solidFill>
                <a:latin typeface="Arial" pitchFamily="34" charset="0"/>
                <a:cs typeface="Arial" pitchFamily="34" charset="0"/>
              </a:rPr>
              <a:t>SUB-COMPONENT </a:t>
            </a:r>
            <a:r>
              <a:rPr lang="en-US" sz="2000" b="1" dirty="0" smtClean="0">
                <a:solidFill>
                  <a:schemeClr val="bg1"/>
                </a:solidFill>
                <a:latin typeface="Arial" pitchFamily="34" charset="0"/>
                <a:cs typeface="Arial" pitchFamily="34" charset="0"/>
              </a:rPr>
              <a:t>13    </a:t>
            </a:r>
            <a:r>
              <a:rPr lang="en-US" sz="2000" b="1" dirty="0">
                <a:solidFill>
                  <a:schemeClr val="bg1"/>
                </a:solidFill>
                <a:latin typeface="Arial" pitchFamily="34" charset="0"/>
                <a:cs typeface="Arial" pitchFamily="34" charset="0"/>
              </a:rPr>
              <a:t>- </a:t>
            </a:r>
            <a:r>
              <a:rPr lang="en-US" sz="2000" b="1" dirty="0" smtClean="0">
                <a:solidFill>
                  <a:schemeClr val="bg1"/>
                </a:solidFill>
                <a:latin typeface="Arial" pitchFamily="34" charset="0"/>
                <a:cs typeface="Arial" pitchFamily="34" charset="0"/>
              </a:rPr>
              <a:t>LABORATORY SERVICES</a:t>
            </a:r>
            <a:endParaRPr lang="en-US" sz="2000" b="1" dirty="0">
              <a:solidFill>
                <a:schemeClr val="bg1"/>
              </a:solidFill>
              <a:latin typeface="Arial" pitchFamily="34" charset="0"/>
              <a:cs typeface="Arial"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2517121895"/>
              </p:ext>
            </p:extLst>
          </p:nvPr>
        </p:nvGraphicFramePr>
        <p:xfrm>
          <a:off x="264399" y="1124744"/>
          <a:ext cx="8568952" cy="4374533"/>
        </p:xfrm>
        <a:graphic>
          <a:graphicData uri="http://schemas.openxmlformats.org/drawingml/2006/table">
            <a:tbl>
              <a:tblPr firstRow="1" bandRow="1">
                <a:tableStyleId>{5C22544A-7EE6-4342-B048-85BDC9FD1C3A}</a:tableStyleId>
              </a:tblPr>
              <a:tblGrid>
                <a:gridCol w="4176464"/>
                <a:gridCol w="4392488"/>
              </a:tblGrid>
              <a:tr h="864096">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Element 90</a:t>
                      </a:r>
                      <a:r>
                        <a:rPr lang="en-ZA" sz="2000" b="1" baseline="0" dirty="0" smtClean="0">
                          <a:solidFill>
                            <a:schemeClr val="bg1"/>
                          </a:solidFill>
                        </a:rPr>
                        <a:t> </a:t>
                      </a:r>
                      <a:r>
                        <a:rPr lang="en-ZA" sz="2000" b="1" dirty="0" smtClean="0">
                          <a:solidFill>
                            <a:schemeClr val="bg1"/>
                          </a:solidFill>
                        </a:rPr>
                        <a:t>:  Specimens are handled according to the National Health Laboratory Services Handbook</a:t>
                      </a:r>
                    </a:p>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                                                             ESSENTIAL</a:t>
                      </a:r>
                      <a:endParaRPr lang="en-ZA" sz="2000" dirty="0"/>
                    </a:p>
                  </a:txBody>
                  <a:tcPr/>
                </a:tc>
                <a:tc hMerge="1">
                  <a:txBody>
                    <a:bodyPr/>
                    <a:lstStyle/>
                    <a:p>
                      <a:endParaRPr lang="en-ZA"/>
                    </a:p>
                  </a:txBody>
                  <a:tcPr/>
                </a:tc>
              </a:tr>
              <a:tr h="3368693">
                <a:tc>
                  <a:txBody>
                    <a:bodyPr/>
                    <a:lstStyle/>
                    <a:p>
                      <a:r>
                        <a:rPr lang="en-ZA" b="1" dirty="0" smtClean="0"/>
                        <a:t>Current</a:t>
                      </a:r>
                      <a:r>
                        <a:rPr lang="en-ZA" b="1" baseline="0" dirty="0" smtClean="0"/>
                        <a:t> Case Scenario (generalised)</a:t>
                      </a:r>
                    </a:p>
                    <a:p>
                      <a:endParaRPr lang="en-ZA" b="1" baseline="0" dirty="0" smtClean="0"/>
                    </a:p>
                    <a:p>
                      <a:pPr marL="285750" indent="-285750">
                        <a:buFont typeface="Arial" panose="020B0604020202020204" pitchFamily="34" charset="0"/>
                        <a:buChar char="•"/>
                      </a:pPr>
                      <a:r>
                        <a:rPr lang="en-ZA" b="0" baseline="0" dirty="0" smtClean="0"/>
                        <a:t>We are mostly GREEN for this element but are all staff in facilities adequately trained to handle specimens correctly?</a:t>
                      </a:r>
                    </a:p>
                    <a:p>
                      <a:pPr marL="285750" indent="-285750">
                        <a:buFont typeface="Arial" panose="020B0604020202020204" pitchFamily="34" charset="0"/>
                        <a:buChar char="•"/>
                      </a:pPr>
                      <a:endParaRPr lang="en-ZA" b="0" baseline="0" dirty="0" smtClean="0"/>
                    </a:p>
                    <a:p>
                      <a:endParaRPr lang="en-ZA" b="0" baseline="0" dirty="0" smtClean="0"/>
                    </a:p>
                  </a:txBody>
                  <a:tcPr/>
                </a:tc>
                <a:tc>
                  <a:txBody>
                    <a:bodyPr/>
                    <a:lstStyle/>
                    <a:p>
                      <a:r>
                        <a:rPr lang="en-ZA" b="1" dirty="0" smtClean="0"/>
                        <a:t>Ideal Case Scenario (green – compliant)</a:t>
                      </a:r>
                    </a:p>
                    <a:p>
                      <a:endParaRPr lang="en-ZA" b="0" dirty="0" smtClean="0"/>
                    </a:p>
                    <a:p>
                      <a:pPr marL="285750" indent="-285750">
                        <a:buFont typeface="Arial" panose="020B0604020202020204" pitchFamily="34" charset="0"/>
                        <a:buChar char="•"/>
                      </a:pPr>
                      <a:r>
                        <a:rPr lang="en-ZA" b="0" dirty="0" smtClean="0"/>
                        <a:t>Facility Manager is to ensure that all staff are handling</a:t>
                      </a:r>
                      <a:r>
                        <a:rPr lang="en-ZA" b="0" baseline="0" dirty="0" smtClean="0"/>
                        <a:t> specimens in accordance with the NHLS guidelines.</a:t>
                      </a:r>
                    </a:p>
                    <a:p>
                      <a:pPr marL="285750" indent="-285750">
                        <a:buFont typeface="Arial" panose="020B0604020202020204" pitchFamily="34" charset="0"/>
                        <a:buChar char="•"/>
                      </a:pPr>
                      <a:r>
                        <a:rPr lang="en-ZA" b="0" dirty="0" smtClean="0"/>
                        <a:t>Training to be strengthened at all facilities where</a:t>
                      </a:r>
                      <a:r>
                        <a:rPr lang="en-ZA" b="0" baseline="0" dirty="0" smtClean="0"/>
                        <a:t> shortcomings are noted.  </a:t>
                      </a:r>
                      <a:endParaRPr lang="en-ZA" b="0" dirty="0" smtClean="0"/>
                    </a:p>
                  </a:txBody>
                  <a:tcPr/>
                </a:tc>
              </a:tr>
            </a:tbl>
          </a:graphicData>
        </a:graphic>
      </p:graphicFrame>
    </p:spTree>
    <p:extLst>
      <p:ext uri="{BB962C8B-B14F-4D97-AF65-F5344CB8AC3E}">
        <p14:creationId xmlns:p14="http://schemas.microsoft.com/office/powerpoint/2010/main" val="38889901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88640"/>
            <a:ext cx="6696744" cy="400110"/>
          </a:xfrm>
          <a:prstGeom prst="rect">
            <a:avLst/>
          </a:prstGeom>
        </p:spPr>
        <p:txBody>
          <a:bodyPr wrap="square">
            <a:spAutoFit/>
          </a:bodyPr>
          <a:lstStyle/>
          <a:p>
            <a:r>
              <a:rPr lang="en-US" sz="2000" b="1" dirty="0">
                <a:solidFill>
                  <a:schemeClr val="bg1"/>
                </a:solidFill>
                <a:latin typeface="Arial" pitchFamily="34" charset="0"/>
                <a:cs typeface="Arial" pitchFamily="34" charset="0"/>
              </a:rPr>
              <a:t>SUB-COMPONENT </a:t>
            </a:r>
            <a:r>
              <a:rPr lang="en-US" sz="2000" b="1" dirty="0" smtClean="0">
                <a:solidFill>
                  <a:schemeClr val="bg1"/>
                </a:solidFill>
                <a:latin typeface="Arial" pitchFamily="34" charset="0"/>
                <a:cs typeface="Arial" pitchFamily="34" charset="0"/>
              </a:rPr>
              <a:t>13    </a:t>
            </a:r>
            <a:r>
              <a:rPr lang="en-US" sz="2000" b="1" dirty="0">
                <a:solidFill>
                  <a:schemeClr val="bg1"/>
                </a:solidFill>
                <a:latin typeface="Arial" pitchFamily="34" charset="0"/>
                <a:cs typeface="Arial" pitchFamily="34" charset="0"/>
              </a:rPr>
              <a:t>- </a:t>
            </a:r>
            <a:r>
              <a:rPr lang="en-US" sz="2000" b="1" dirty="0" smtClean="0">
                <a:solidFill>
                  <a:schemeClr val="bg1"/>
                </a:solidFill>
                <a:latin typeface="Arial" pitchFamily="34" charset="0"/>
                <a:cs typeface="Arial" pitchFamily="34" charset="0"/>
              </a:rPr>
              <a:t>LABORATORY SERVICES</a:t>
            </a:r>
            <a:endParaRPr lang="en-US" sz="2000" b="1" dirty="0">
              <a:solidFill>
                <a:schemeClr val="bg1"/>
              </a:solidFill>
              <a:latin typeface="Arial" pitchFamily="34" charset="0"/>
              <a:cs typeface="Arial"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680395048"/>
              </p:ext>
            </p:extLst>
          </p:nvPr>
        </p:nvGraphicFramePr>
        <p:xfrm>
          <a:off x="264399" y="1124744"/>
          <a:ext cx="8568952" cy="4389120"/>
        </p:xfrm>
        <a:graphic>
          <a:graphicData uri="http://schemas.openxmlformats.org/drawingml/2006/table">
            <a:tbl>
              <a:tblPr firstRow="1" bandRow="1">
                <a:tableStyleId>{5C22544A-7EE6-4342-B048-85BDC9FD1C3A}</a:tableStyleId>
              </a:tblPr>
              <a:tblGrid>
                <a:gridCol w="4176464"/>
                <a:gridCol w="4392488"/>
              </a:tblGrid>
              <a:tr h="792088">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Element 91</a:t>
                      </a:r>
                      <a:r>
                        <a:rPr lang="en-ZA" sz="2000" b="1" baseline="0" dirty="0" smtClean="0">
                          <a:solidFill>
                            <a:schemeClr val="bg1"/>
                          </a:solidFill>
                        </a:rPr>
                        <a:t> </a:t>
                      </a:r>
                      <a:r>
                        <a:rPr lang="en-ZA" sz="2000" b="1" dirty="0" smtClean="0">
                          <a:solidFill>
                            <a:schemeClr val="bg1"/>
                          </a:solidFill>
                        </a:rPr>
                        <a:t>:   Required functional diagnostic equipment and concurrent consumables are consistently available</a:t>
                      </a:r>
                    </a:p>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                                                                   VITAL</a:t>
                      </a:r>
                      <a:endParaRPr lang="en-ZA" sz="2000" dirty="0"/>
                    </a:p>
                  </a:txBody>
                  <a:tcPr/>
                </a:tc>
                <a:tc hMerge="1">
                  <a:txBody>
                    <a:bodyPr/>
                    <a:lstStyle/>
                    <a:p>
                      <a:endParaRPr lang="en-ZA"/>
                    </a:p>
                  </a:txBody>
                  <a:tcPr/>
                </a:tc>
              </a:tr>
              <a:tr h="3368693">
                <a:tc>
                  <a:txBody>
                    <a:bodyPr/>
                    <a:lstStyle/>
                    <a:p>
                      <a:r>
                        <a:rPr lang="en-ZA" b="1" dirty="0" smtClean="0"/>
                        <a:t>Current</a:t>
                      </a:r>
                      <a:r>
                        <a:rPr lang="en-ZA" b="1" baseline="0" dirty="0" smtClean="0"/>
                        <a:t> Case Scenario (generalised)</a:t>
                      </a:r>
                    </a:p>
                    <a:p>
                      <a:endParaRPr lang="en-ZA" b="1" baseline="0" dirty="0" smtClean="0"/>
                    </a:p>
                    <a:p>
                      <a:pPr marL="285750" indent="-285750">
                        <a:buFont typeface="Arial" panose="020B0604020202020204" pitchFamily="34" charset="0"/>
                        <a:buChar char="•"/>
                      </a:pPr>
                      <a:r>
                        <a:rPr lang="en-ZA" b="0" baseline="0" dirty="0" smtClean="0"/>
                        <a:t>Our indicators are mostly GREEN but is this reality?</a:t>
                      </a:r>
                    </a:p>
                    <a:p>
                      <a:pPr marL="285750" indent="-285750">
                        <a:buFont typeface="Arial" panose="020B0604020202020204" pitchFamily="34" charset="0"/>
                        <a:buChar char="•"/>
                      </a:pPr>
                      <a:r>
                        <a:rPr lang="en-ZA" b="0" baseline="0" dirty="0" smtClean="0"/>
                        <a:t>Supply Chain Management Systems are in place for consumables</a:t>
                      </a:r>
                    </a:p>
                    <a:p>
                      <a:pPr marL="285750" indent="-285750">
                        <a:buFont typeface="Arial" panose="020B0604020202020204" pitchFamily="34" charset="0"/>
                        <a:buChar char="•"/>
                      </a:pPr>
                      <a:r>
                        <a:rPr lang="en-ZA" b="0" baseline="0" dirty="0" smtClean="0"/>
                        <a:t>Diagnostic Equipment is in place but concerns are raised regarding functionality and delays in repairing items </a:t>
                      </a:r>
                    </a:p>
                    <a:p>
                      <a:endParaRPr lang="en-ZA" b="0" baseline="0" dirty="0" smtClean="0"/>
                    </a:p>
                    <a:p>
                      <a:endParaRPr lang="en-ZA" b="0" baseline="0" dirty="0" smtClean="0"/>
                    </a:p>
                  </a:txBody>
                  <a:tcPr/>
                </a:tc>
                <a:tc>
                  <a:txBody>
                    <a:bodyPr/>
                    <a:lstStyle/>
                    <a:p>
                      <a:r>
                        <a:rPr lang="en-ZA" b="1" dirty="0" smtClean="0"/>
                        <a:t>Ideal Case Scenario (green – compliant)</a:t>
                      </a:r>
                    </a:p>
                    <a:p>
                      <a:endParaRPr lang="en-ZA" b="0" dirty="0" smtClean="0"/>
                    </a:p>
                    <a:p>
                      <a:pPr marL="285750" indent="-285750">
                        <a:buFont typeface="Arial" panose="020B0604020202020204" pitchFamily="34" charset="0"/>
                        <a:buChar char="•"/>
                      </a:pPr>
                      <a:r>
                        <a:rPr lang="en-ZA" b="0" dirty="0" smtClean="0"/>
                        <a:t>Supply Chain</a:t>
                      </a:r>
                      <a:r>
                        <a:rPr lang="en-ZA" b="0" baseline="0" dirty="0" smtClean="0"/>
                        <a:t> Management Systems need to be strengthened in facilities experiencing stock outs of consumables.</a:t>
                      </a:r>
                    </a:p>
                    <a:p>
                      <a:pPr marL="285750" indent="-285750">
                        <a:buFont typeface="Arial" panose="020B0604020202020204" pitchFamily="34" charset="0"/>
                        <a:buChar char="•"/>
                      </a:pPr>
                      <a:r>
                        <a:rPr lang="en-ZA" b="0" baseline="0" dirty="0" smtClean="0"/>
                        <a:t>Min/Max stock levels for all consumables need to be established.</a:t>
                      </a:r>
                    </a:p>
                    <a:p>
                      <a:pPr marL="285750" indent="-285750">
                        <a:buFont typeface="Arial" panose="020B0604020202020204" pitchFamily="34" charset="0"/>
                        <a:buChar char="•"/>
                      </a:pPr>
                      <a:r>
                        <a:rPr lang="en-ZA" b="0" baseline="0" dirty="0" smtClean="0"/>
                        <a:t>Facility Manager needs to monitor equipment regularly to ensure that it is fully functional.</a:t>
                      </a:r>
                    </a:p>
                    <a:p>
                      <a:pPr marL="285750" indent="-285750">
                        <a:buFont typeface="Arial" panose="020B0604020202020204" pitchFamily="34" charset="0"/>
                        <a:buChar char="•"/>
                      </a:pPr>
                      <a:r>
                        <a:rPr lang="en-ZA" b="0" baseline="0" dirty="0" smtClean="0"/>
                        <a:t>Maintenance Plans and funding must be in place for all diagnostic equipment</a:t>
                      </a:r>
                      <a:endParaRPr lang="en-ZA" b="0" dirty="0" smtClean="0"/>
                    </a:p>
                  </a:txBody>
                  <a:tcPr/>
                </a:tc>
              </a:tr>
            </a:tbl>
          </a:graphicData>
        </a:graphic>
      </p:graphicFrame>
    </p:spTree>
    <p:extLst>
      <p:ext uri="{BB962C8B-B14F-4D97-AF65-F5344CB8AC3E}">
        <p14:creationId xmlns:p14="http://schemas.microsoft.com/office/powerpoint/2010/main" val="2244291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88640"/>
            <a:ext cx="6696744" cy="400110"/>
          </a:xfrm>
          <a:prstGeom prst="rect">
            <a:avLst/>
          </a:prstGeom>
        </p:spPr>
        <p:txBody>
          <a:bodyPr wrap="square">
            <a:spAutoFit/>
          </a:bodyPr>
          <a:lstStyle/>
          <a:p>
            <a:r>
              <a:rPr lang="en-US" sz="2000" b="1" dirty="0">
                <a:solidFill>
                  <a:schemeClr val="bg1"/>
                </a:solidFill>
                <a:latin typeface="Arial" pitchFamily="34" charset="0"/>
                <a:cs typeface="Arial" pitchFamily="34" charset="0"/>
              </a:rPr>
              <a:t>SUB-COMPONENT </a:t>
            </a:r>
            <a:r>
              <a:rPr lang="en-US" sz="2000" b="1" dirty="0" smtClean="0">
                <a:solidFill>
                  <a:schemeClr val="bg1"/>
                </a:solidFill>
                <a:latin typeface="Arial" pitchFamily="34" charset="0"/>
                <a:cs typeface="Arial" pitchFamily="34" charset="0"/>
              </a:rPr>
              <a:t>13    </a:t>
            </a:r>
            <a:r>
              <a:rPr lang="en-US" sz="2000" b="1" dirty="0">
                <a:solidFill>
                  <a:schemeClr val="bg1"/>
                </a:solidFill>
                <a:latin typeface="Arial" pitchFamily="34" charset="0"/>
                <a:cs typeface="Arial" pitchFamily="34" charset="0"/>
              </a:rPr>
              <a:t>- </a:t>
            </a:r>
            <a:r>
              <a:rPr lang="en-US" sz="2000" b="1" dirty="0" smtClean="0">
                <a:solidFill>
                  <a:schemeClr val="bg1"/>
                </a:solidFill>
                <a:latin typeface="Arial" pitchFamily="34" charset="0"/>
                <a:cs typeface="Arial" pitchFamily="34" charset="0"/>
              </a:rPr>
              <a:t>LABORATORY SERVICES</a:t>
            </a:r>
            <a:endParaRPr lang="en-US" sz="2000" b="1" dirty="0">
              <a:solidFill>
                <a:schemeClr val="bg1"/>
              </a:solidFill>
              <a:latin typeface="Arial" pitchFamily="34" charset="0"/>
              <a:cs typeface="Arial"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534804121"/>
              </p:ext>
            </p:extLst>
          </p:nvPr>
        </p:nvGraphicFramePr>
        <p:xfrm>
          <a:off x="264399" y="1124744"/>
          <a:ext cx="8568952" cy="4937760"/>
        </p:xfrm>
        <a:graphic>
          <a:graphicData uri="http://schemas.openxmlformats.org/drawingml/2006/table">
            <a:tbl>
              <a:tblPr firstRow="1" bandRow="1">
                <a:tableStyleId>{5C22544A-7EE6-4342-B048-85BDC9FD1C3A}</a:tableStyleId>
              </a:tblPr>
              <a:tblGrid>
                <a:gridCol w="4176464"/>
                <a:gridCol w="4392488"/>
              </a:tblGrid>
              <a:tr h="720080">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Element 92</a:t>
                      </a:r>
                      <a:r>
                        <a:rPr lang="en-ZA" sz="2000" b="1" baseline="0" dirty="0" smtClean="0">
                          <a:solidFill>
                            <a:schemeClr val="bg1"/>
                          </a:solidFill>
                        </a:rPr>
                        <a:t> </a:t>
                      </a:r>
                      <a:r>
                        <a:rPr lang="en-ZA" sz="2000" b="1" dirty="0" smtClean="0">
                          <a:solidFill>
                            <a:schemeClr val="bg1"/>
                          </a:solidFill>
                        </a:rPr>
                        <a:t>:  The PHC laboratory results are received from the lab within 72 hours</a:t>
                      </a:r>
                    </a:p>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                                                                 ESSENTIAL</a:t>
                      </a:r>
                      <a:endParaRPr lang="en-ZA" sz="2000" dirty="0"/>
                    </a:p>
                  </a:txBody>
                  <a:tcPr/>
                </a:tc>
                <a:tc hMerge="1">
                  <a:txBody>
                    <a:bodyPr/>
                    <a:lstStyle/>
                    <a:p>
                      <a:endParaRPr lang="en-ZA"/>
                    </a:p>
                  </a:txBody>
                  <a:tcPr/>
                </a:tc>
              </a:tr>
              <a:tr h="3368693">
                <a:tc>
                  <a:txBody>
                    <a:bodyPr/>
                    <a:lstStyle/>
                    <a:p>
                      <a:r>
                        <a:rPr lang="en-ZA" b="1" dirty="0" smtClean="0"/>
                        <a:t>Current</a:t>
                      </a:r>
                      <a:r>
                        <a:rPr lang="en-ZA" b="1" baseline="0" dirty="0" smtClean="0"/>
                        <a:t> Case Scenario (generalised)</a:t>
                      </a:r>
                    </a:p>
                    <a:p>
                      <a:endParaRPr lang="en-ZA" b="0" baseline="0" dirty="0" smtClean="0"/>
                    </a:p>
                    <a:p>
                      <a:pPr marL="285750" indent="-285750">
                        <a:buFont typeface="Arial" panose="020B0604020202020204" pitchFamily="34" charset="0"/>
                        <a:buChar char="•"/>
                      </a:pPr>
                      <a:r>
                        <a:rPr lang="en-ZA" b="0" baseline="0" dirty="0" smtClean="0"/>
                        <a:t>Mostly GREEN but some YELLOW</a:t>
                      </a:r>
                    </a:p>
                    <a:p>
                      <a:pPr marL="285750" indent="-285750">
                        <a:buFont typeface="Arial" panose="020B0604020202020204" pitchFamily="34" charset="0"/>
                        <a:buChar char="•"/>
                      </a:pPr>
                      <a:r>
                        <a:rPr lang="en-ZA" b="0" baseline="0" dirty="0" smtClean="0"/>
                        <a:t>We need to define how we count the hours as we do not get delivery over weekends</a:t>
                      </a:r>
                    </a:p>
                  </a:txBody>
                  <a:tcPr/>
                </a:tc>
                <a:tc>
                  <a:txBody>
                    <a:bodyPr/>
                    <a:lstStyle/>
                    <a:p>
                      <a:r>
                        <a:rPr lang="en-ZA" b="1" dirty="0" smtClean="0"/>
                        <a:t>Ideal Case Scenario (green – compliant)</a:t>
                      </a:r>
                    </a:p>
                    <a:p>
                      <a:endParaRPr lang="en-ZA" b="0" dirty="0" smtClean="0"/>
                    </a:p>
                    <a:p>
                      <a:pPr marL="285750" indent="-285750">
                        <a:buFont typeface="Arial" panose="020B0604020202020204" pitchFamily="34" charset="0"/>
                        <a:buChar char="•"/>
                      </a:pPr>
                      <a:r>
                        <a:rPr lang="en-ZA" b="0" dirty="0" smtClean="0"/>
                        <a:t>Facility Manager to monitor time lapse between collection of bloods,</a:t>
                      </a:r>
                      <a:r>
                        <a:rPr lang="en-ZA" b="0" baseline="0" dirty="0" smtClean="0"/>
                        <a:t> </a:t>
                      </a:r>
                      <a:r>
                        <a:rPr lang="en-ZA" b="0" baseline="0" dirty="0" err="1" smtClean="0"/>
                        <a:t>etc</a:t>
                      </a:r>
                      <a:r>
                        <a:rPr lang="en-ZA" b="0" baseline="0" dirty="0" smtClean="0"/>
                        <a:t> and delivery of results.</a:t>
                      </a:r>
                    </a:p>
                    <a:p>
                      <a:pPr marL="285750" indent="-285750">
                        <a:buFont typeface="Arial" panose="020B0604020202020204" pitchFamily="34" charset="0"/>
                        <a:buChar char="•"/>
                      </a:pPr>
                      <a:r>
                        <a:rPr lang="en-ZA" b="0" baseline="0" dirty="0" smtClean="0"/>
                        <a:t>Facility Manager to meet with NHLS Branch Manager and staff to discuss challenges with delays in delivery of results.</a:t>
                      </a:r>
                    </a:p>
                    <a:p>
                      <a:pPr marL="285750" indent="-285750">
                        <a:buFont typeface="Arial" panose="020B0604020202020204" pitchFamily="34" charset="0"/>
                        <a:buChar char="•"/>
                      </a:pPr>
                      <a:r>
                        <a:rPr lang="en-ZA" b="0" baseline="0" dirty="0" smtClean="0"/>
                        <a:t>Facilities should all have access to 3G and e-mail and arrangements should be in place to receive results electronically.</a:t>
                      </a:r>
                    </a:p>
                    <a:p>
                      <a:pPr marL="285750" indent="-285750">
                        <a:buFont typeface="Arial" panose="020B0604020202020204" pitchFamily="34" charset="0"/>
                        <a:buChar char="•"/>
                      </a:pPr>
                      <a:endParaRPr lang="en-ZA" b="0" baseline="0" dirty="0" smtClean="0"/>
                    </a:p>
                    <a:p>
                      <a:pPr marL="0" indent="0">
                        <a:buFont typeface="Arial" panose="020B0604020202020204" pitchFamily="34" charset="0"/>
                        <a:buNone/>
                      </a:pPr>
                      <a:endParaRPr lang="en-ZA" b="0" dirty="0" smtClean="0"/>
                    </a:p>
                  </a:txBody>
                  <a:tcPr/>
                </a:tc>
              </a:tr>
            </a:tbl>
          </a:graphicData>
        </a:graphic>
      </p:graphicFrame>
    </p:spTree>
    <p:extLst>
      <p:ext uri="{BB962C8B-B14F-4D97-AF65-F5344CB8AC3E}">
        <p14:creationId xmlns:p14="http://schemas.microsoft.com/office/powerpoint/2010/main" val="22010243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88640"/>
            <a:ext cx="6696744" cy="400110"/>
          </a:xfrm>
          <a:prstGeom prst="rect">
            <a:avLst/>
          </a:prstGeom>
        </p:spPr>
        <p:txBody>
          <a:bodyPr wrap="square">
            <a:spAutoFit/>
          </a:bodyPr>
          <a:lstStyle/>
          <a:p>
            <a:r>
              <a:rPr lang="en-US" sz="2000" b="1" dirty="0">
                <a:solidFill>
                  <a:schemeClr val="bg1"/>
                </a:solidFill>
                <a:latin typeface="Arial" pitchFamily="34" charset="0"/>
                <a:cs typeface="Arial" pitchFamily="34" charset="0"/>
              </a:rPr>
              <a:t>SUB-COMPONENT </a:t>
            </a:r>
            <a:r>
              <a:rPr lang="en-US" sz="2000" b="1" dirty="0" smtClean="0">
                <a:solidFill>
                  <a:schemeClr val="bg1"/>
                </a:solidFill>
                <a:latin typeface="Arial" pitchFamily="34" charset="0"/>
                <a:cs typeface="Arial" pitchFamily="34" charset="0"/>
              </a:rPr>
              <a:t>13    </a:t>
            </a:r>
            <a:r>
              <a:rPr lang="en-US" sz="2000" b="1" dirty="0">
                <a:solidFill>
                  <a:schemeClr val="bg1"/>
                </a:solidFill>
                <a:latin typeface="Arial" pitchFamily="34" charset="0"/>
                <a:cs typeface="Arial" pitchFamily="34" charset="0"/>
              </a:rPr>
              <a:t>- </a:t>
            </a:r>
            <a:r>
              <a:rPr lang="en-US" sz="2000" b="1" dirty="0" smtClean="0">
                <a:solidFill>
                  <a:schemeClr val="bg1"/>
                </a:solidFill>
                <a:latin typeface="Arial" pitchFamily="34" charset="0"/>
                <a:cs typeface="Arial" pitchFamily="34" charset="0"/>
              </a:rPr>
              <a:t>LABORATORY SERVICES</a:t>
            </a:r>
            <a:endParaRPr lang="en-US" sz="2000" b="1" dirty="0">
              <a:solidFill>
                <a:schemeClr val="bg1"/>
              </a:solidFill>
              <a:latin typeface="Arial" pitchFamily="34" charset="0"/>
              <a:cs typeface="Arial"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3516771368"/>
              </p:ext>
            </p:extLst>
          </p:nvPr>
        </p:nvGraphicFramePr>
        <p:xfrm>
          <a:off x="264399" y="1124744"/>
          <a:ext cx="8568952" cy="4374533"/>
        </p:xfrm>
        <a:graphic>
          <a:graphicData uri="http://schemas.openxmlformats.org/drawingml/2006/table">
            <a:tbl>
              <a:tblPr firstRow="1" bandRow="1">
                <a:tableStyleId>{5C22544A-7EE6-4342-B048-85BDC9FD1C3A}</a:tableStyleId>
              </a:tblPr>
              <a:tblGrid>
                <a:gridCol w="4176464"/>
                <a:gridCol w="4392488"/>
              </a:tblGrid>
              <a:tr h="864096">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Element 93</a:t>
                      </a:r>
                      <a:r>
                        <a:rPr lang="en-ZA" sz="2000" b="1" baseline="0" dirty="0" smtClean="0">
                          <a:solidFill>
                            <a:schemeClr val="bg1"/>
                          </a:solidFill>
                        </a:rPr>
                        <a:t> </a:t>
                      </a:r>
                      <a:r>
                        <a:rPr lang="en-ZA" sz="2000" b="1" dirty="0" smtClean="0">
                          <a:solidFill>
                            <a:schemeClr val="bg1"/>
                          </a:solidFill>
                        </a:rPr>
                        <a:t>:  Laboratory results are filed in the client's record within 24 hours after receiving them from the lab</a:t>
                      </a:r>
                    </a:p>
                    <a:p>
                      <a:pPr marL="0" marR="0" indent="0" algn="l" defTabSz="914400" rtl="0" eaLnBrk="1" fontAlgn="auto" latinLnBrk="0" hangingPunct="1">
                        <a:lnSpc>
                          <a:spcPct val="100000"/>
                        </a:lnSpc>
                        <a:spcBef>
                          <a:spcPts val="0"/>
                        </a:spcBef>
                        <a:spcAft>
                          <a:spcPts val="0"/>
                        </a:spcAft>
                        <a:buClrTx/>
                        <a:buSzTx/>
                        <a:buFontTx/>
                        <a:buNone/>
                        <a:tabLst/>
                        <a:defRPr/>
                      </a:pPr>
                      <a:r>
                        <a:rPr lang="en-ZA" sz="2000" b="1" dirty="0" smtClean="0">
                          <a:solidFill>
                            <a:schemeClr val="bg1"/>
                          </a:solidFill>
                        </a:rPr>
                        <a:t>                                                        ESSENTIAL</a:t>
                      </a:r>
                      <a:endParaRPr lang="en-ZA" sz="2000" dirty="0"/>
                    </a:p>
                  </a:txBody>
                  <a:tcPr/>
                </a:tc>
                <a:tc hMerge="1">
                  <a:txBody>
                    <a:bodyPr/>
                    <a:lstStyle/>
                    <a:p>
                      <a:endParaRPr lang="en-ZA"/>
                    </a:p>
                  </a:txBody>
                  <a:tcPr/>
                </a:tc>
              </a:tr>
              <a:tr h="3368693">
                <a:tc>
                  <a:txBody>
                    <a:bodyPr/>
                    <a:lstStyle/>
                    <a:p>
                      <a:r>
                        <a:rPr lang="en-ZA" b="1" dirty="0" smtClean="0"/>
                        <a:t>Current</a:t>
                      </a:r>
                      <a:r>
                        <a:rPr lang="en-ZA" b="1" baseline="0" dirty="0" smtClean="0"/>
                        <a:t> Case Scenario (generalised)</a:t>
                      </a:r>
                    </a:p>
                    <a:p>
                      <a:endParaRPr lang="en-ZA" b="1" baseline="0" dirty="0" smtClean="0"/>
                    </a:p>
                    <a:p>
                      <a:pPr marL="285750" indent="-285750">
                        <a:buFont typeface="Arial" panose="020B0604020202020204" pitchFamily="34" charset="0"/>
                        <a:buChar char="•"/>
                      </a:pPr>
                      <a:r>
                        <a:rPr lang="en-ZA" b="0" baseline="0" dirty="0" smtClean="0"/>
                        <a:t>This is not happening at all facilities</a:t>
                      </a:r>
                    </a:p>
                    <a:p>
                      <a:pPr marL="285750" indent="-285750">
                        <a:buFont typeface="Arial" panose="020B0604020202020204" pitchFamily="34" charset="0"/>
                        <a:buChar char="•"/>
                      </a:pPr>
                      <a:r>
                        <a:rPr lang="en-ZA" b="0" baseline="0" dirty="0" smtClean="0"/>
                        <a:t>Generally recorded as YELLOW.</a:t>
                      </a:r>
                    </a:p>
                    <a:p>
                      <a:pPr marL="285750" indent="-285750">
                        <a:buFont typeface="Arial" panose="020B0604020202020204" pitchFamily="34" charset="0"/>
                        <a:buChar char="•"/>
                      </a:pPr>
                      <a:r>
                        <a:rPr lang="en-ZA" b="0" baseline="0" dirty="0" smtClean="0"/>
                        <a:t>When you go to some facilities you find a whole packet of results  Staff  say that the results will be easily retrievable when the patient comes to the clinic.</a:t>
                      </a:r>
                    </a:p>
                    <a:p>
                      <a:pPr marL="285750" indent="-285750">
                        <a:buFont typeface="Arial" panose="020B0604020202020204" pitchFamily="34" charset="0"/>
                        <a:buChar char="•"/>
                      </a:pPr>
                      <a:r>
                        <a:rPr lang="en-ZA" b="0" dirty="0" smtClean="0"/>
                        <a:t>Volunteers are filing the results at some facilities</a:t>
                      </a:r>
                      <a:endParaRPr lang="en-ZA" b="0" baseline="0" dirty="0" smtClean="0"/>
                    </a:p>
                    <a:p>
                      <a:pPr marL="285750" indent="-285750">
                        <a:buFont typeface="Arial" panose="020B0604020202020204" pitchFamily="34" charset="0"/>
                        <a:buChar char="•"/>
                      </a:pPr>
                      <a:endParaRPr lang="en-ZA" b="0" baseline="0" dirty="0" smtClean="0"/>
                    </a:p>
                  </a:txBody>
                  <a:tcPr/>
                </a:tc>
                <a:tc>
                  <a:txBody>
                    <a:bodyPr/>
                    <a:lstStyle/>
                    <a:p>
                      <a:r>
                        <a:rPr lang="en-ZA" b="1" dirty="0" smtClean="0"/>
                        <a:t>Ideal Case Scenario (green – compliant)</a:t>
                      </a:r>
                    </a:p>
                    <a:p>
                      <a:endParaRPr lang="en-ZA" b="0" dirty="0" smtClean="0"/>
                    </a:p>
                    <a:p>
                      <a:pPr marL="285750" indent="-285750">
                        <a:buFont typeface="Arial" panose="020B0604020202020204" pitchFamily="34" charset="0"/>
                        <a:buChar char="•"/>
                      </a:pPr>
                      <a:r>
                        <a:rPr lang="en-ZA" b="0" dirty="0" smtClean="0"/>
                        <a:t>Facility manager needs to allocate a responsible person to file all results in patients files within 24 hours.</a:t>
                      </a:r>
                    </a:p>
                    <a:p>
                      <a:pPr marL="285750" indent="-285750">
                        <a:buFont typeface="Arial" panose="020B0604020202020204" pitchFamily="34" charset="0"/>
                        <a:buChar char="•"/>
                      </a:pPr>
                      <a:r>
                        <a:rPr lang="en-ZA" b="0" dirty="0" smtClean="0"/>
                        <a:t>Facility Manager</a:t>
                      </a:r>
                      <a:r>
                        <a:rPr lang="en-ZA" b="0" baseline="0" dirty="0" smtClean="0"/>
                        <a:t> needs to </a:t>
                      </a:r>
                      <a:r>
                        <a:rPr lang="en-ZA" b="0" dirty="0" smtClean="0"/>
                        <a:t>monitor the practice to ensure that filing is kept </a:t>
                      </a:r>
                      <a:r>
                        <a:rPr lang="en-ZA" b="0" dirty="0" err="1" smtClean="0"/>
                        <a:t>upto</a:t>
                      </a:r>
                      <a:r>
                        <a:rPr lang="en-ZA" b="0" dirty="0" smtClean="0"/>
                        <a:t> date</a:t>
                      </a:r>
                    </a:p>
                  </a:txBody>
                  <a:tcPr/>
                </a:tc>
              </a:tr>
            </a:tbl>
          </a:graphicData>
        </a:graphic>
      </p:graphicFrame>
    </p:spTree>
    <p:extLst>
      <p:ext uri="{BB962C8B-B14F-4D97-AF65-F5344CB8AC3E}">
        <p14:creationId xmlns:p14="http://schemas.microsoft.com/office/powerpoint/2010/main" val="17413224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510</TotalTime>
  <Words>2200</Words>
  <Application>Microsoft Office PowerPoint</Application>
  <PresentationFormat>On-screen Show (4:3)</PresentationFormat>
  <Paragraphs>230</Paragraphs>
  <Slides>19</Slides>
  <Notes>1</Notes>
  <HiddenSlides>0</HiddenSlides>
  <MMClips>0</MMClips>
  <ScaleCrop>false</ScaleCrop>
  <HeadingPairs>
    <vt:vector size="4" baseType="variant">
      <vt:variant>
        <vt:lpstr>Theme</vt:lpstr>
      </vt:variant>
      <vt:variant>
        <vt:i4>2</vt:i4>
      </vt:variant>
      <vt:variant>
        <vt:lpstr>Slide Titles</vt:lpstr>
      </vt:variant>
      <vt:variant>
        <vt:i4>19</vt:i4>
      </vt:variant>
    </vt:vector>
  </HeadingPairs>
  <TitlesOfParts>
    <vt:vector size="21" baseType="lpstr">
      <vt:lpstr>Office Theme</vt: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Schmim</dc:creator>
  <cp:lastModifiedBy>Linda.Oelofse</cp:lastModifiedBy>
  <cp:revision>94</cp:revision>
  <dcterms:created xsi:type="dcterms:W3CDTF">2013-10-17T06:13:57Z</dcterms:created>
  <dcterms:modified xsi:type="dcterms:W3CDTF">2015-09-17T07:42:51Z</dcterms:modified>
</cp:coreProperties>
</file>