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14"/>
  </p:notesMasterIdLst>
  <p:handoutMasterIdLst>
    <p:handoutMasterId r:id="rId15"/>
  </p:handoutMasterIdLst>
  <p:sldIdLst>
    <p:sldId id="256" r:id="rId3"/>
    <p:sldId id="323" r:id="rId4"/>
    <p:sldId id="287" r:id="rId5"/>
    <p:sldId id="288" r:id="rId6"/>
    <p:sldId id="289" r:id="rId7"/>
    <p:sldId id="303" r:id="rId8"/>
    <p:sldId id="304" r:id="rId9"/>
    <p:sldId id="305" r:id="rId10"/>
    <p:sldId id="319" r:id="rId11"/>
    <p:sldId id="320" r:id="rId12"/>
    <p:sldId id="321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326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400" b="1" dirty="0" smtClean="0">
              <a:solidFill>
                <a:schemeClr val="tx1"/>
              </a:solidFill>
            </a:rPr>
            <a:t>4. Human Resources for Health</a:t>
          </a:r>
          <a:endParaRPr lang="en-US" sz="24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14. Staff allocation and use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655403" custScaleY="248242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990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B497DC7A-5A2D-4250-8451-1E94C66215F3}" type="presOf" srcId="{5E60677B-3B77-4BC2-A9F0-8E5072DA91A4}" destId="{99CC8980-6858-4861-A559-F3B7E3604852}" srcOrd="0" destOrd="0" presId="urn:microsoft.com/office/officeart/2005/8/layout/lProcess3"/>
    <dgm:cxn modelId="{730E68EF-5A41-43B6-ACDB-55EA43CB11CC}" type="presOf" srcId="{A384D922-AE2C-4B8E-8046-E157AA4BC298}" destId="{B9B38585-DE91-474D-953F-80449B129CB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933A0E6F-0ABA-4BF6-8D50-04EF11D4467F}" type="presOf" srcId="{60D356CE-05B4-42ED-B723-5884B7CEEE61}" destId="{794F8FE4-3A42-49C2-ACCA-4D9EA6C965F5}" srcOrd="0" destOrd="0" presId="urn:microsoft.com/office/officeart/2005/8/layout/lProcess3"/>
    <dgm:cxn modelId="{A4EE5D1F-8B2D-495E-8282-AE32409036D5}" type="presParOf" srcId="{99CC8980-6858-4861-A559-F3B7E3604852}" destId="{2124D0F4-DA39-44CD-8B4E-B0D0FBC3F6F4}" srcOrd="0" destOrd="0" presId="urn:microsoft.com/office/officeart/2005/8/layout/lProcess3"/>
    <dgm:cxn modelId="{9ED57A04-2E48-4A32-A79E-399DFAC857BA}" type="presParOf" srcId="{2124D0F4-DA39-44CD-8B4E-B0D0FBC3F6F4}" destId="{794F8FE4-3A42-49C2-ACCA-4D9EA6C965F5}" srcOrd="0" destOrd="0" presId="urn:microsoft.com/office/officeart/2005/8/layout/lProcess3"/>
    <dgm:cxn modelId="{4C231068-5418-4567-B15E-A49EA9F47A39}" type="presParOf" srcId="{2124D0F4-DA39-44CD-8B4E-B0D0FBC3F6F4}" destId="{CCF53727-C6FD-4269-902A-A0DC0209F80D}" srcOrd="1" destOrd="0" presId="urn:microsoft.com/office/officeart/2005/8/layout/lProcess3"/>
    <dgm:cxn modelId="{AB01F3D4-5932-4FE4-B0AB-2466B082FBDB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400" b="1" dirty="0" smtClean="0">
              <a:solidFill>
                <a:schemeClr val="tx1"/>
              </a:solidFill>
            </a:rPr>
            <a:t>4. Human Resources for Health</a:t>
          </a:r>
          <a:endParaRPr lang="en-US" sz="24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15. Professional standards and PMDS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655403" custScaleY="248242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990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C3A2F3F6-90F1-457B-BF22-E94472D62219}" type="presOf" srcId="{A384D922-AE2C-4B8E-8046-E157AA4BC298}" destId="{B9B38585-DE91-474D-953F-80449B129CB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15FA85E1-AB24-43C9-BBC6-8D473D5C19DF}" type="presOf" srcId="{60D356CE-05B4-42ED-B723-5884B7CEEE61}" destId="{794F8FE4-3A42-49C2-ACCA-4D9EA6C965F5}" srcOrd="0" destOrd="0" presId="urn:microsoft.com/office/officeart/2005/8/layout/lProcess3"/>
    <dgm:cxn modelId="{589A1977-0567-463C-8C84-D2DECE5A513A}" type="presOf" srcId="{5E60677B-3B77-4BC2-A9F0-8E5072DA91A4}" destId="{99CC8980-6858-4861-A559-F3B7E3604852}" srcOrd="0" destOrd="0" presId="urn:microsoft.com/office/officeart/2005/8/layout/lProcess3"/>
    <dgm:cxn modelId="{FC48607B-54C7-4C2A-BBA2-68271CE063B8}" type="presParOf" srcId="{99CC8980-6858-4861-A559-F3B7E3604852}" destId="{2124D0F4-DA39-44CD-8B4E-B0D0FBC3F6F4}" srcOrd="0" destOrd="0" presId="urn:microsoft.com/office/officeart/2005/8/layout/lProcess3"/>
    <dgm:cxn modelId="{6157465B-CF6C-42BA-A549-B1625C4ACBA7}" type="presParOf" srcId="{2124D0F4-DA39-44CD-8B4E-B0D0FBC3F6F4}" destId="{794F8FE4-3A42-49C2-ACCA-4D9EA6C965F5}" srcOrd="0" destOrd="0" presId="urn:microsoft.com/office/officeart/2005/8/layout/lProcess3"/>
    <dgm:cxn modelId="{E8D0DBBB-9C2C-416E-8387-2B345FC82D70}" type="presParOf" srcId="{2124D0F4-DA39-44CD-8B4E-B0D0FBC3F6F4}" destId="{CCF53727-C6FD-4269-902A-A0DC0209F80D}" srcOrd="1" destOrd="0" presId="urn:microsoft.com/office/officeart/2005/8/layout/lProcess3"/>
    <dgm:cxn modelId="{2CE697A1-6D84-4435-ACDB-CE5670838D2F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400" b="1" dirty="0" smtClean="0">
              <a:solidFill>
                <a:schemeClr val="tx1"/>
              </a:solidFill>
            </a:rPr>
            <a:t>4. Human Resources for Health</a:t>
          </a:r>
          <a:endParaRPr lang="en-US" sz="24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16. Availability of Medical, Mental health, and Allied practitioner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446527" custScaleY="248242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990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4B5A448D-CCCC-46D9-941B-1B086F015EAF}" type="presOf" srcId="{60D356CE-05B4-42ED-B723-5884B7CEEE61}" destId="{794F8FE4-3A42-49C2-ACCA-4D9EA6C965F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71ED8754-962E-4F58-945E-F879558159F8}" type="presOf" srcId="{A384D922-AE2C-4B8E-8046-E157AA4BC298}" destId="{B9B38585-DE91-474D-953F-80449B129CB5}" srcOrd="0" destOrd="0" presId="urn:microsoft.com/office/officeart/2005/8/layout/lProcess3"/>
    <dgm:cxn modelId="{E094A12A-2CC2-452E-9EB2-C5D7B777EEBE}" type="presOf" srcId="{5E60677B-3B77-4BC2-A9F0-8E5072DA91A4}" destId="{99CC8980-6858-4861-A559-F3B7E3604852}" srcOrd="0" destOrd="0" presId="urn:microsoft.com/office/officeart/2005/8/layout/lProcess3"/>
    <dgm:cxn modelId="{25B95540-AB71-4C96-9A44-C66AA1055377}" type="presParOf" srcId="{99CC8980-6858-4861-A559-F3B7E3604852}" destId="{2124D0F4-DA39-44CD-8B4E-B0D0FBC3F6F4}" srcOrd="0" destOrd="0" presId="urn:microsoft.com/office/officeart/2005/8/layout/lProcess3"/>
    <dgm:cxn modelId="{DD63F7FE-222B-45AD-84DA-81A628465AFD}" type="presParOf" srcId="{2124D0F4-DA39-44CD-8B4E-B0D0FBC3F6F4}" destId="{794F8FE4-3A42-49C2-ACCA-4D9EA6C965F5}" srcOrd="0" destOrd="0" presId="urn:microsoft.com/office/officeart/2005/8/layout/lProcess3"/>
    <dgm:cxn modelId="{F2D8AB28-13F4-4A03-B849-C8A3B2B7768D}" type="presParOf" srcId="{2124D0F4-DA39-44CD-8B4E-B0D0FBC3F6F4}" destId="{CCF53727-C6FD-4269-902A-A0DC0209F80D}" srcOrd="1" destOrd="0" presId="urn:microsoft.com/office/officeart/2005/8/layout/lProcess3"/>
    <dgm:cxn modelId="{5D90A399-0B7B-475B-9456-8CC5C3BC55D0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 sz="2800" b="1" dirty="0" smtClean="0">
              <a:solidFill>
                <a:schemeClr val="tx1"/>
              </a:solidFill>
            </a:rPr>
            <a:t>7. Health Information Management</a:t>
          </a:r>
          <a:endParaRPr lang="en-US" sz="28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25. DHIS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664442" custScaleY="235321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235077" custScaleY="2071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A1DD95E0-4B1E-4994-AB45-1A52767E51C9}" type="presOf" srcId="{A384D922-AE2C-4B8E-8046-E157AA4BC298}" destId="{B9B38585-DE91-474D-953F-80449B129CB5}" srcOrd="0" destOrd="0" presId="urn:microsoft.com/office/officeart/2005/8/layout/lProcess3"/>
    <dgm:cxn modelId="{854124C6-A7A7-4124-938E-1D6478A3A2AB}" type="presOf" srcId="{60D356CE-05B4-42ED-B723-5884B7CEEE61}" destId="{794F8FE4-3A42-49C2-ACCA-4D9EA6C965F5}" srcOrd="0" destOrd="0" presId="urn:microsoft.com/office/officeart/2005/8/layout/lProcess3"/>
    <dgm:cxn modelId="{665228BC-17FD-462E-9DB2-D63BD8968A50}" type="presOf" srcId="{5E60677B-3B77-4BC2-A9F0-8E5072DA91A4}" destId="{99CC8980-6858-4861-A559-F3B7E3604852}" srcOrd="0" destOrd="0" presId="urn:microsoft.com/office/officeart/2005/8/layout/lProcess3"/>
    <dgm:cxn modelId="{BB5D4620-69F9-444B-B811-BA633A96631C}" type="presParOf" srcId="{99CC8980-6858-4861-A559-F3B7E3604852}" destId="{2124D0F4-DA39-44CD-8B4E-B0D0FBC3F6F4}" srcOrd="0" destOrd="0" presId="urn:microsoft.com/office/officeart/2005/8/layout/lProcess3"/>
    <dgm:cxn modelId="{58D07647-BCDA-4C0E-AA5F-32C899899D59}" type="presParOf" srcId="{2124D0F4-DA39-44CD-8B4E-B0D0FBC3F6F4}" destId="{794F8FE4-3A42-49C2-ACCA-4D9EA6C965F5}" srcOrd="0" destOrd="0" presId="urn:microsoft.com/office/officeart/2005/8/layout/lProcess3"/>
    <dgm:cxn modelId="{8346EB36-7363-490B-9281-EC341A0F61F0}" type="presParOf" srcId="{2124D0F4-DA39-44CD-8B4E-B0D0FBC3F6F4}" destId="{CCF53727-C6FD-4269-902A-A0DC0209F80D}" srcOrd="1" destOrd="0" presId="urn:microsoft.com/office/officeart/2005/8/layout/lProcess3"/>
    <dgm:cxn modelId="{7C616542-19D4-4BCF-8378-5FE0823FD084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 sz="3200" b="1" dirty="0" smtClean="0">
              <a:solidFill>
                <a:schemeClr val="tx1"/>
              </a:solidFill>
            </a:rPr>
            <a:t>8. Communication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26. Internal communication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358021" custScaleY="119195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385603" custScaleY="1842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39FA3E50-4FD0-46DB-8D40-CC9BDD94377F}" type="presOf" srcId="{60D356CE-05B4-42ED-B723-5884B7CEEE61}" destId="{794F8FE4-3A42-49C2-ACCA-4D9EA6C965F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30D65C82-65D5-49CB-8BE9-0974F0A3205D}" type="presOf" srcId="{5E60677B-3B77-4BC2-A9F0-8E5072DA91A4}" destId="{99CC8980-6858-4861-A559-F3B7E3604852}" srcOrd="0" destOrd="0" presId="urn:microsoft.com/office/officeart/2005/8/layout/lProcess3"/>
    <dgm:cxn modelId="{B0E0FF1C-A3EA-4195-B103-E6F5384B832B}" type="presOf" srcId="{A384D922-AE2C-4B8E-8046-E157AA4BC298}" destId="{B9B38585-DE91-474D-953F-80449B129CB5}" srcOrd="0" destOrd="0" presId="urn:microsoft.com/office/officeart/2005/8/layout/lProcess3"/>
    <dgm:cxn modelId="{EF3E2A73-5AFE-4433-A2D7-2A3C07201E67}" type="presParOf" srcId="{99CC8980-6858-4861-A559-F3B7E3604852}" destId="{2124D0F4-DA39-44CD-8B4E-B0D0FBC3F6F4}" srcOrd="0" destOrd="0" presId="urn:microsoft.com/office/officeart/2005/8/layout/lProcess3"/>
    <dgm:cxn modelId="{24548BC2-24A0-471E-AC39-410FB21DA872}" type="presParOf" srcId="{2124D0F4-DA39-44CD-8B4E-B0D0FBC3F6F4}" destId="{794F8FE4-3A42-49C2-ACCA-4D9EA6C965F5}" srcOrd="0" destOrd="0" presId="urn:microsoft.com/office/officeart/2005/8/layout/lProcess3"/>
    <dgm:cxn modelId="{C65632B2-5F05-48D1-B773-9E392477664D}" type="presParOf" srcId="{2124D0F4-DA39-44CD-8B4E-B0D0FBC3F6F4}" destId="{CCF53727-C6FD-4269-902A-A0DC0209F80D}" srcOrd="1" destOrd="0" presId="urn:microsoft.com/office/officeart/2005/8/layout/lProcess3"/>
    <dgm:cxn modelId="{B7E8FB9E-73D0-4538-B98E-5CBB7E37E48A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 sz="3200" b="1" dirty="0" smtClean="0">
              <a:solidFill>
                <a:schemeClr val="tx1"/>
              </a:solidFill>
            </a:rPr>
            <a:t>8. Communication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27. Community engagement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344803" custScaleY="119195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385603" custScaleY="1785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C4D16C-5522-4ED5-95B7-B0F1F90B0281}" type="presOf" srcId="{A384D922-AE2C-4B8E-8046-E157AA4BC298}" destId="{B9B38585-DE91-474D-953F-80449B129CB5}" srcOrd="0" destOrd="0" presId="urn:microsoft.com/office/officeart/2005/8/layout/lProcess3"/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8587BAB7-A369-4FE0-8AE1-284CC9A6B645}" type="presOf" srcId="{5E60677B-3B77-4BC2-A9F0-8E5072DA91A4}" destId="{99CC8980-6858-4861-A559-F3B7E3604852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A499F36C-15F9-4295-AD15-5C1446A6BF0B}" type="presOf" srcId="{60D356CE-05B4-42ED-B723-5884B7CEEE61}" destId="{794F8FE4-3A42-49C2-ACCA-4D9EA6C965F5}" srcOrd="0" destOrd="0" presId="urn:microsoft.com/office/officeart/2005/8/layout/lProcess3"/>
    <dgm:cxn modelId="{4C570496-89A7-4CA7-9F6B-F473B4E4E570}" type="presParOf" srcId="{99CC8980-6858-4861-A559-F3B7E3604852}" destId="{2124D0F4-DA39-44CD-8B4E-B0D0FBC3F6F4}" srcOrd="0" destOrd="0" presId="urn:microsoft.com/office/officeart/2005/8/layout/lProcess3"/>
    <dgm:cxn modelId="{CF310F8A-83D6-411D-B240-B83286061569}" type="presParOf" srcId="{2124D0F4-DA39-44CD-8B4E-B0D0FBC3F6F4}" destId="{794F8FE4-3A42-49C2-ACCA-4D9EA6C965F5}" srcOrd="0" destOrd="0" presId="urn:microsoft.com/office/officeart/2005/8/layout/lProcess3"/>
    <dgm:cxn modelId="{77D928A6-AF12-4D87-B3DB-73B8B9D4BB63}" type="presParOf" srcId="{2124D0F4-DA39-44CD-8B4E-B0D0FBC3F6F4}" destId="{CCF53727-C6FD-4269-902A-A0DC0209F80D}" srcOrd="1" destOrd="0" presId="urn:microsoft.com/office/officeart/2005/8/layout/lProcess3"/>
    <dgm:cxn modelId="{9522A0F2-EA7F-4A83-8D0A-796619608E4B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2073" y="111285"/>
          <a:ext cx="4234348" cy="641524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4. Human Resources for Health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2073" y="111285"/>
        <a:ext cx="4234348" cy="641524"/>
      </dsp:txXfrm>
    </dsp:sp>
    <dsp:sp modelId="{B9B38585-DE91-474D-953F-80449B129CB5}">
      <dsp:nvSpPr>
        <dsp:cNvPr id="0" name=""/>
        <dsp:cNvSpPr/>
      </dsp:nvSpPr>
      <dsp:spPr>
        <a:xfrm>
          <a:off x="4152433" y="111285"/>
          <a:ext cx="2902277" cy="641525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14. Staff allocation and use</a:t>
          </a:r>
          <a:endParaRPr lang="en-US" sz="2000" kern="1200" dirty="0"/>
        </a:p>
      </dsp:txBody>
      <dsp:txXfrm>
        <a:off x="4152433" y="111285"/>
        <a:ext cx="2902277" cy="64152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2073" y="147289"/>
          <a:ext cx="4234348" cy="641524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4. Human Resources for Health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2073" y="147289"/>
        <a:ext cx="4234348" cy="641524"/>
      </dsp:txXfrm>
    </dsp:sp>
    <dsp:sp modelId="{B9B38585-DE91-474D-953F-80449B129CB5}">
      <dsp:nvSpPr>
        <dsp:cNvPr id="0" name=""/>
        <dsp:cNvSpPr/>
      </dsp:nvSpPr>
      <dsp:spPr>
        <a:xfrm>
          <a:off x="4152433" y="147289"/>
          <a:ext cx="2902277" cy="641525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15. Professional standards and PMDS</a:t>
          </a:r>
          <a:endParaRPr lang="en-US" sz="2000" kern="1200" dirty="0"/>
        </a:p>
      </dsp:txBody>
      <dsp:txXfrm>
        <a:off x="4152433" y="147289"/>
        <a:ext cx="2902277" cy="64152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39" y="67112"/>
          <a:ext cx="3605966" cy="801879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4. Human Resources for Health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39" y="67112"/>
        <a:ext cx="3605966" cy="801879"/>
      </dsp:txXfrm>
    </dsp:sp>
    <dsp:sp modelId="{B9B38585-DE91-474D-953F-80449B129CB5}">
      <dsp:nvSpPr>
        <dsp:cNvPr id="0" name=""/>
        <dsp:cNvSpPr/>
      </dsp:nvSpPr>
      <dsp:spPr>
        <a:xfrm>
          <a:off x="3501023" y="67111"/>
          <a:ext cx="3627728" cy="801880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16. Availability of Medical, Mental health, and Allied practitioner</a:t>
          </a:r>
          <a:endParaRPr lang="en-US" sz="2000" kern="1200" dirty="0"/>
        </a:p>
      </dsp:txBody>
      <dsp:txXfrm>
        <a:off x="3501023" y="67111"/>
        <a:ext cx="3627728" cy="80188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2525" y="72008"/>
          <a:ext cx="5591258" cy="792087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7. Health Information Management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2525" y="72008"/>
        <a:ext cx="5591258" cy="792087"/>
      </dsp:txXfrm>
    </dsp:sp>
    <dsp:sp modelId="{B9B38585-DE91-474D-953F-80449B129CB5}">
      <dsp:nvSpPr>
        <dsp:cNvPr id="0" name=""/>
        <dsp:cNvSpPr/>
      </dsp:nvSpPr>
      <dsp:spPr>
        <a:xfrm>
          <a:off x="5484389" y="178694"/>
          <a:ext cx="1641877" cy="578715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25. DHIS</a:t>
          </a:r>
          <a:endParaRPr lang="en-US" sz="2000" kern="1200" dirty="0"/>
        </a:p>
      </dsp:txBody>
      <dsp:txXfrm>
        <a:off x="5484389" y="178694"/>
        <a:ext cx="1641877" cy="578715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5005" y="215465"/>
          <a:ext cx="3793416" cy="505172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8. Communication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5005" y="215465"/>
        <a:ext cx="3793416" cy="505172"/>
      </dsp:txXfrm>
    </dsp:sp>
    <dsp:sp modelId="{B9B38585-DE91-474D-953F-80449B129CB5}">
      <dsp:nvSpPr>
        <dsp:cNvPr id="0" name=""/>
        <dsp:cNvSpPr/>
      </dsp:nvSpPr>
      <dsp:spPr>
        <a:xfrm>
          <a:off x="3660679" y="144016"/>
          <a:ext cx="3391099" cy="648071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26. Internal communication</a:t>
          </a:r>
          <a:endParaRPr lang="en-US" sz="2000" kern="1200" dirty="0"/>
        </a:p>
      </dsp:txBody>
      <dsp:txXfrm>
        <a:off x="3660679" y="144016"/>
        <a:ext cx="3391099" cy="648071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2053" y="207494"/>
          <a:ext cx="3768657" cy="521115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8. Communication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2053" y="207494"/>
        <a:ext cx="3768657" cy="521115"/>
      </dsp:txXfrm>
    </dsp:sp>
    <dsp:sp modelId="{B9B38585-DE91-474D-953F-80449B129CB5}">
      <dsp:nvSpPr>
        <dsp:cNvPr id="0" name=""/>
        <dsp:cNvSpPr/>
      </dsp:nvSpPr>
      <dsp:spPr>
        <a:xfrm>
          <a:off x="3628622" y="144014"/>
          <a:ext cx="3498115" cy="648075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27. Community engagement</a:t>
          </a:r>
          <a:endParaRPr lang="en-US" sz="2000" kern="1200" dirty="0"/>
        </a:p>
      </dsp:txBody>
      <dsp:txXfrm>
        <a:off x="3628622" y="144014"/>
        <a:ext cx="3498115" cy="6480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E96-510A-4CE8-A11B-31CBD2FA4C0D}" type="datetimeFigureOut">
              <a:rPr lang="en-US" smtClean="0"/>
              <a:pPr/>
              <a:t>9/14/2015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A12ED-F32A-47F0-AB5B-DA049A49CEC4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0656-425C-4BD6-8B59-937B71857D80}" type="datetimeFigureOut">
              <a:rPr lang="en-US" smtClean="0"/>
              <a:pPr/>
              <a:t>9/14/2015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EA3F3-7F60-4372-AD96-0BFBCD79137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  <a:prstGeom prst="rect">
            <a:avLst/>
          </a:prstGeo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3886F06-CE14-4C3D-97DE-EBBBE5A3F782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F99921EA-6B68-428A-A192-7F70A082A5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4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6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83768" y="1340768"/>
            <a:ext cx="579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Ideal clinic Dashboard Version 15</a:t>
            </a:r>
            <a:endParaRPr lang="en-US" sz="24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4600" y="3276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Presenter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MNR: KGWITI MAHLAKO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4600" y="4800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Date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15 SEPTEMBER 2015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9552" y="188640"/>
            <a:ext cx="7315200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IDEAL CLINIC PROGRAMME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305800" cy="648072"/>
          </a:xfrm>
        </p:spPr>
        <p:txBody>
          <a:bodyPr>
            <a:noAutofit/>
          </a:bodyPr>
          <a:lstStyle/>
          <a:p>
            <a:r>
              <a:rPr lang="en-ZA" sz="2800" dirty="0" smtClean="0">
                <a:solidFill>
                  <a:schemeClr val="bg1"/>
                </a:solidFill>
              </a:rPr>
              <a:t>Performance per component nationally</a:t>
            </a:r>
            <a:endParaRPr lang="en-ZA" sz="2800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921EA-6B68-428A-A192-7F70A082A5EF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3077" name="Picture 5" descr="C:\Users\Mahlak\Downloads\chart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96752"/>
            <a:ext cx="8640960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07504" y="1193309"/>
          <a:ext cx="8964488" cy="554805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07762"/>
                <a:gridCol w="6593038"/>
                <a:gridCol w="504056"/>
                <a:gridCol w="576064"/>
                <a:gridCol w="683568"/>
              </a:tblGrid>
              <a:tr h="399814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996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94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Staffing needs have been determined in line with WISN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289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95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Staffing is in line with WISN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186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96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 dedicated facility manager must be appointed for a facility with a workload of more than 150 clients per day and who will perform at least 80% of management work per week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996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97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Daily work allocation documentation is signed by all staff members.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81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98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Leave policy is available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81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99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 annual leave schedule is available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091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100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Basic Staff records are available (vacation/sick/accouchement/ family responsibility leave/study leave/suspension)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251520" y="188640"/>
          <a:ext cx="7056784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07504" y="1424307"/>
          <a:ext cx="8640960" cy="524505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20080"/>
                <a:gridCol w="6264696"/>
                <a:gridCol w="432048"/>
                <a:gridCol w="576064"/>
                <a:gridCol w="648072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101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individualised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Performance Management Development System for all staff members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102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Continued staff development needs have been determined for the current financial year and submitted to the district manager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103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Training records reflect that planned training according to the district training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programme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was conducted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104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disciplinary procedure is available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0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105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grievance procedure is available 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0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106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Staff satisfaction survey is conducted once per year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0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107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results of the staff satisfaction survey is used to improve the work environment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0" y="116632"/>
          <a:ext cx="7056784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9512" y="1268759"/>
          <a:ext cx="8712968" cy="558923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90710"/>
                <a:gridCol w="6202452"/>
                <a:gridCol w="664548"/>
                <a:gridCol w="738387"/>
                <a:gridCol w="516871"/>
              </a:tblGrid>
              <a:tr h="449215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366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108</a:t>
                      </a:r>
                    </a:p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Clients have access to a medical practitioner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380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109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Clients have access to oral health service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346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110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Clients have access to occupational therapy services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380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111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Clients have access to physiotherapy services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21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112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Clients have access to dietetic services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21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113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Clients have access to social work services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21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114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Clients have access to radiography services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21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115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Clients have access to ophthalmic service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21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116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Clients have access to mental health services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21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117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Clients have access to speech and hearing services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179512" y="116632"/>
          <a:ext cx="7128792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23528" y="1124744"/>
          <a:ext cx="8481456" cy="462371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48072"/>
                <a:gridCol w="6048672"/>
                <a:gridCol w="432048"/>
                <a:gridCol w="704592"/>
                <a:gridCol w="648072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687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177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Facility performance in response to burden of disease of the catchment population, is displayed and is known to all clinical staff members.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513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178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Current disease trends inform prioritization of health care plans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179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District Health Information Management System policy available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587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180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Relevant DHIS registers are available and are kept up to date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376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181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functional  computerized patient information system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179512" y="116632"/>
          <a:ext cx="7128792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23528" y="1556792"/>
          <a:ext cx="8481456" cy="322478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92088"/>
                <a:gridCol w="5760640"/>
                <a:gridCol w="416560"/>
                <a:gridCol w="864096"/>
                <a:gridCol w="648072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182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are district quarterly facility performance reviews meetings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183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at least a monthly staff meeting within the facility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184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Staff members demonstrate that incoming policies and notices have been read and are understood by appending their signatures on such policies and notifications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179512" y="116632"/>
          <a:ext cx="7056784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51520" y="2276872"/>
          <a:ext cx="8481456" cy="236573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92088"/>
                <a:gridCol w="5760640"/>
                <a:gridCol w="416560"/>
                <a:gridCol w="864096"/>
                <a:gridCol w="648072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185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functional clinic committee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186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Contact details of clinic committee members are visibly displayed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187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annual open days facilitated by the clinic committee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0" y="116632"/>
          <a:ext cx="7128792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hlak\Pictures\V__1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8128000" cy="4572000"/>
          </a:xfrm>
          <a:prstGeom prst="rect">
            <a:avLst/>
          </a:prstGeom>
          <a:noFill/>
        </p:spPr>
      </p:pic>
      <p:sp>
        <p:nvSpPr>
          <p:cNvPr id="9" name="Chevron 8"/>
          <p:cNvSpPr/>
          <p:nvPr/>
        </p:nvSpPr>
        <p:spPr>
          <a:xfrm>
            <a:off x="323528" y="0"/>
            <a:ext cx="6840760" cy="648072"/>
          </a:xfrm>
          <a:prstGeom prst="chevron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en-ZA" b="1" dirty="0" smtClean="0">
                <a:solidFill>
                  <a:schemeClr val="tx1"/>
                </a:solidFill>
              </a:rPr>
              <a:t>Media briefing , 13 August 2015 ( Health Operation </a:t>
            </a:r>
            <a:r>
              <a:rPr lang="en-ZA" b="1" dirty="0" err="1" smtClean="0">
                <a:solidFill>
                  <a:schemeClr val="tx1"/>
                </a:solidFill>
              </a:rPr>
              <a:t>Phakisa</a:t>
            </a:r>
            <a:r>
              <a:rPr lang="en-ZA" b="1" dirty="0" smtClean="0">
                <a:solidFill>
                  <a:schemeClr val="tx1"/>
                </a:solidFill>
              </a:rPr>
              <a:t> Progress report to the citizens of South Africa) </a:t>
            </a:r>
            <a:endParaRPr lang="en-Z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hlak\Pictures\V__D0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1143000"/>
            <a:ext cx="8128000" cy="4572000"/>
          </a:xfrm>
          <a:prstGeom prst="rect">
            <a:avLst/>
          </a:prstGeom>
          <a:noFill/>
        </p:spPr>
      </p:pic>
      <p:sp>
        <p:nvSpPr>
          <p:cNvPr id="4" name="Chevron 3"/>
          <p:cNvSpPr/>
          <p:nvPr/>
        </p:nvSpPr>
        <p:spPr>
          <a:xfrm>
            <a:off x="323528" y="116632"/>
            <a:ext cx="6840760" cy="720080"/>
          </a:xfrm>
          <a:prstGeom prst="chevron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en-ZA" b="1" dirty="0" smtClean="0">
                <a:solidFill>
                  <a:schemeClr val="tx1"/>
                </a:solidFill>
              </a:rPr>
              <a:t>Media briefing , 13 August 2015 ( Health Operation </a:t>
            </a:r>
            <a:r>
              <a:rPr lang="en-ZA" b="1" dirty="0" err="1" smtClean="0">
                <a:solidFill>
                  <a:schemeClr val="tx1"/>
                </a:solidFill>
              </a:rPr>
              <a:t>Phakisa</a:t>
            </a:r>
            <a:r>
              <a:rPr lang="en-ZA" b="1" dirty="0" smtClean="0">
                <a:solidFill>
                  <a:schemeClr val="tx1"/>
                </a:solidFill>
              </a:rPr>
              <a:t> Progress report to the citizens of South Africa) </a:t>
            </a:r>
            <a:endParaRPr lang="en-Z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483768" y="1988840"/>
            <a:ext cx="3584481" cy="538851"/>
            <a:chOff x="1027" y="198626"/>
            <a:chExt cx="3584481" cy="538851"/>
          </a:xfrm>
        </p:grpSpPr>
        <p:sp>
          <p:nvSpPr>
            <p:cNvPr id="3" name="Chevron 2"/>
            <p:cNvSpPr/>
            <p:nvPr/>
          </p:nvSpPr>
          <p:spPr>
            <a:xfrm>
              <a:off x="1027" y="198626"/>
              <a:ext cx="3584481" cy="538851"/>
            </a:xfrm>
            <a:prstGeom prst="chevron">
              <a:avLst/>
            </a:prstGeom>
            <a:solidFill>
              <a:srgbClr val="FFFF99"/>
            </a:solidFill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Chevron 4"/>
            <p:cNvSpPr/>
            <p:nvPr/>
          </p:nvSpPr>
          <p:spPr>
            <a:xfrm>
              <a:off x="270453" y="198626"/>
              <a:ext cx="3045630" cy="53885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640" tIns="20320" rIns="0" bIns="203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dirty="0" smtClean="0">
                  <a:solidFill>
                    <a:schemeClr val="tx1"/>
                  </a:solidFill>
                </a:rPr>
                <a:t>Thank YOU</a:t>
              </a:r>
              <a:endParaRPr lang="en-US" sz="3200" b="1" kern="1200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647</Words>
  <Application>Microsoft Office PowerPoint</Application>
  <PresentationFormat>On-screen Show (4:3)</PresentationFormat>
  <Paragraphs>220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Office Theme</vt:lpstr>
      <vt:lpstr>Custom Design</vt:lpstr>
      <vt:lpstr>Slide 1</vt:lpstr>
      <vt:lpstr>Performance per component nationally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Mahlak</cp:lastModifiedBy>
  <cp:revision>106</cp:revision>
  <dcterms:created xsi:type="dcterms:W3CDTF">2013-10-17T06:13:57Z</dcterms:created>
  <dcterms:modified xsi:type="dcterms:W3CDTF">2015-09-14T15:05:26Z</dcterms:modified>
</cp:coreProperties>
</file>