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ags/tag2.xml" ContentType="application/vnd.openxmlformats-officedocument.presentationml.tags+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11">
  <p:sldMasterIdLst>
    <p:sldMasterId id="2147483648" r:id="rId1"/>
  </p:sldMasterIdLst>
  <p:notesMasterIdLst>
    <p:notesMasterId r:id="rId12"/>
  </p:notesMasterIdLst>
  <p:sldIdLst>
    <p:sldId id="256" r:id="rId2"/>
    <p:sldId id="265" r:id="rId3"/>
    <p:sldId id="257" r:id="rId4"/>
    <p:sldId id="258" r:id="rId5"/>
    <p:sldId id="259" r:id="rId6"/>
    <p:sldId id="260" r:id="rId7"/>
    <p:sldId id="262" r:id="rId8"/>
    <p:sldId id="263" r:id="rId9"/>
    <p:sldId id="261" r:id="rId10"/>
    <p:sldId id="264"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210" y="55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859E0C-0096-443D-AC03-89B18B2E8C70}" type="datetimeFigureOut">
              <a:rPr lang="en-US" smtClean="0"/>
              <a:pPr/>
              <a:t>9/15/2015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851610-68E3-4F3E-8D6A-EBF8D170910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B851610-68E3-4F3E-8D6A-EBF8D170910E}"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Grp="1" noChangeArrowheads="1"/>
          </p:cNvSpPr>
          <p:nvPr>
            <p:ph type="sldNum" sz="quarter" idx="5"/>
          </p:nvPr>
        </p:nvSpPr>
        <p:spPr>
          <a:xfrm>
            <a:off x="6305097" y="8782119"/>
            <a:ext cx="83112" cy="181639"/>
          </a:xfrm>
          <a:ln/>
        </p:spPr>
        <p:txBody>
          <a:bodyPr/>
          <a:lstStyle/>
          <a:p>
            <a:fld id="{0F9B34E0-1995-4258-932F-B9083E64799A}" type="slidenum">
              <a:rPr lang="en-ZA" smtClean="0">
                <a:solidFill>
                  <a:prstClr val="black"/>
                </a:solidFill>
              </a:rPr>
              <a:pPr/>
              <a:t>2</a:t>
            </a:fld>
            <a:endParaRPr lang="en-ZA">
              <a:solidFill>
                <a:prstClr val="black"/>
              </a:solidFill>
            </a:endParaRPr>
          </a:p>
        </p:txBody>
      </p:sp>
      <p:sp>
        <p:nvSpPr>
          <p:cNvPr id="211970" name="Rectangle 2"/>
          <p:cNvSpPr>
            <a:spLocks noGrp="1" noRot="1" noChangeAspect="1" noChangeArrowheads="1" noTextEdit="1"/>
          </p:cNvSpPr>
          <p:nvPr>
            <p:ph type="sldImg"/>
          </p:nvPr>
        </p:nvSpPr>
        <p:spPr>
          <a:ln/>
        </p:spPr>
      </p:sp>
      <p:sp>
        <p:nvSpPr>
          <p:cNvPr id="211971" name="Rectangle 3"/>
          <p:cNvSpPr>
            <a:spLocks noGrp="1" noChangeArrowheads="1"/>
          </p:cNvSpPr>
          <p:nvPr>
            <p:ph type="body" idx="1"/>
          </p:nvPr>
        </p:nvSpPr>
        <p:spPr>
          <a:xfrm>
            <a:off x="554877" y="4914433"/>
            <a:ext cx="5844887" cy="242185"/>
          </a:xfrm>
        </p:spPr>
        <p:txBody>
          <a:bodyPr/>
          <a:lstStyle/>
          <a:p>
            <a:r>
              <a:rPr lang="en-ZA" dirty="0" smtClean="0"/>
              <a:t>This you totally know</a:t>
            </a:r>
            <a:r>
              <a:rPr lang="en-ZA" baseline="0" dirty="0" smtClean="0"/>
              <a:t> ;)</a:t>
            </a:r>
            <a:endParaRPr lang="en-Z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DB2C0C6-25A4-48D4-BA19-3AADE807B2AB}" type="datetimeFigureOut">
              <a:rPr lang="en-US" smtClean="0"/>
              <a:pPr/>
              <a:t>9/15/2015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1923F-1E6A-49D6-A88D-0174045315B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B2C0C6-25A4-48D4-BA19-3AADE807B2AB}" type="datetimeFigureOut">
              <a:rPr lang="en-US" smtClean="0"/>
              <a:pPr/>
              <a:t>9/15/2015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1923F-1E6A-49D6-A88D-0174045315B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DB2C0C6-25A4-48D4-BA19-3AADE807B2AB}" type="datetimeFigureOut">
              <a:rPr lang="en-US" smtClean="0"/>
              <a:pPr/>
              <a:t>9/15/2015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1923F-1E6A-49D6-A88D-0174045315B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DB2C0C6-25A4-48D4-BA19-3AADE807B2AB}" type="datetimeFigureOut">
              <a:rPr lang="en-US" smtClean="0"/>
              <a:pPr/>
              <a:t>9/15/2015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61923F-1E6A-49D6-A88D-0174045315B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DB2C0C6-25A4-48D4-BA19-3AADE807B2AB}" type="datetimeFigureOut">
              <a:rPr lang="en-US" smtClean="0"/>
              <a:pPr/>
              <a:t>9/15/2015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461923F-1E6A-49D6-A88D-0174045315B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DB2C0C6-25A4-48D4-BA19-3AADE807B2AB}" type="datetimeFigureOut">
              <a:rPr lang="en-US" smtClean="0"/>
              <a:pPr/>
              <a:t>9/15/2015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461923F-1E6A-49D6-A88D-0174045315B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B2C0C6-25A4-48D4-BA19-3AADE807B2AB}" type="datetimeFigureOut">
              <a:rPr lang="en-US" smtClean="0"/>
              <a:pPr/>
              <a:t>9/15/2015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461923F-1E6A-49D6-A88D-0174045315B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B2C0C6-25A4-48D4-BA19-3AADE807B2AB}" type="datetimeFigureOut">
              <a:rPr lang="en-US" smtClean="0"/>
              <a:pPr/>
              <a:t>9/15/2015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61923F-1E6A-49D6-A88D-0174045315B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B2C0C6-25A4-48D4-BA19-3AADE807B2AB}" type="datetimeFigureOut">
              <a:rPr lang="en-US" smtClean="0"/>
              <a:pPr/>
              <a:t>9/15/2015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61923F-1E6A-49D6-A88D-0174045315B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B2C0C6-25A4-48D4-BA19-3AADE807B2AB}" type="datetimeFigureOut">
              <a:rPr lang="en-US" smtClean="0"/>
              <a:pPr/>
              <a:t>9/15/2015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1923F-1E6A-49D6-A88D-0174045315B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B2C0C6-25A4-48D4-BA19-3AADE807B2AB}" type="datetimeFigureOut">
              <a:rPr lang="en-US" smtClean="0"/>
              <a:pPr/>
              <a:t>9/15/2015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1923F-1E6A-49D6-A88D-0174045315B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B2C0C6-25A4-48D4-BA19-3AADE807B2AB}" type="datetimeFigureOut">
              <a:rPr lang="en-US" smtClean="0"/>
              <a:pPr/>
              <a:t>9/15/2015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61923F-1E6A-49D6-A88D-0174045315B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notesSlide" Target="../notesSlides/notesSlide2.xml"/><Relationship Id="rId4"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655765"/>
          </a:xfrm>
        </p:spPr>
        <p:txBody>
          <a:bodyPr>
            <a:normAutofit fontScale="90000"/>
          </a:bodyPr>
          <a:lstStyle/>
          <a:p>
            <a:r>
              <a:rPr lang="en-ZA" dirty="0" smtClean="0"/>
              <a:t>COMPONENT 4: Human Resources for Health (HRH)</a:t>
            </a:r>
            <a:br>
              <a:rPr lang="en-ZA" dirty="0" smtClean="0"/>
            </a:br>
            <a:r>
              <a:rPr lang="en-ZA" dirty="0" smtClean="0"/>
              <a:t>TG                </a:t>
            </a:r>
            <a:endParaRPr lang="en-US" dirty="0"/>
          </a:p>
        </p:txBody>
      </p:sp>
      <p:sp>
        <p:nvSpPr>
          <p:cNvPr id="3" name="Subtitle 2"/>
          <p:cNvSpPr>
            <a:spLocks noGrp="1"/>
          </p:cNvSpPr>
          <p:nvPr>
            <p:ph type="subTitle" idx="1"/>
          </p:nvPr>
        </p:nvSpPr>
        <p:spPr>
          <a:xfrm>
            <a:off x="1371600" y="3886200"/>
            <a:ext cx="6400800" cy="1543064"/>
          </a:xfrm>
        </p:spPr>
        <p:txBody>
          <a:bodyPr/>
          <a:lstStyle/>
          <a:p>
            <a:endParaRPr lang="en-US" dirty="0" smtClean="0"/>
          </a:p>
          <a:p>
            <a:r>
              <a:rPr lang="en-US" dirty="0" smtClean="0"/>
              <a:t>September 15, 2015</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946" name="Rectangle 2" hidden="1"/>
          <p:cNvGraphicFramePr>
            <a:graphicFrameLocks/>
          </p:cNvGraphicFramePr>
          <p:nvPr>
            <p:custDataLst>
              <p:tags r:id="rId3"/>
            </p:custDataLst>
            <p:extLst>
              <p:ext uri="{D42A27DB-BD31-4B8C-83A1-F6EECF244321}">
                <p14:modId xmlns="" xmlns:p14="http://schemas.microsoft.com/office/powerpoint/2010/main" val="830083747"/>
              </p:ext>
            </p:extLst>
          </p:nvPr>
        </p:nvGraphicFramePr>
        <p:xfrm>
          <a:off x="0" y="0"/>
          <a:ext cx="161984" cy="161974"/>
        </p:xfrm>
        <a:graphic>
          <a:graphicData uri="http://schemas.openxmlformats.org/presentationml/2006/ole">
            <p:oleObj spid="_x0000_s1026" name="think-cell Slide" r:id="rId6" imgW="0" imgH="0" progId="">
              <p:embed/>
            </p:oleObj>
          </a:graphicData>
        </a:graphic>
      </p:graphicFrame>
      <p:sp>
        <p:nvSpPr>
          <p:cNvPr id="210947" name="Rectangle 3"/>
          <p:cNvSpPr>
            <a:spLocks noChangeArrowheads="1"/>
          </p:cNvSpPr>
          <p:nvPr/>
        </p:nvSpPr>
        <p:spPr bwMode="auto">
          <a:xfrm>
            <a:off x="1" y="1"/>
            <a:ext cx="9140760" cy="6858000"/>
          </a:xfrm>
          <a:prstGeom prst="rect">
            <a:avLst/>
          </a:prstGeom>
          <a:noFill/>
          <a:ln w="3175">
            <a:solidFill>
              <a:srgbClr val="000000"/>
            </a:solidFill>
            <a:miter lim="800000"/>
            <a:headEnd/>
            <a:tailEnd/>
          </a:ln>
          <a:effectLst/>
        </p:spPr>
        <p:txBody>
          <a:bodyPr wrap="none" lIns="93296" tIns="46648" rIns="93296" bIns="46648" anchor="ctr"/>
          <a:lstStyle/>
          <a:p>
            <a:endParaRPr lang="en-ZA" b="1">
              <a:solidFill>
                <a:srgbClr val="000000"/>
              </a:solidFill>
            </a:endParaRPr>
          </a:p>
        </p:txBody>
      </p:sp>
      <p:sp>
        <p:nvSpPr>
          <p:cNvPr id="210948" name="Rectangle 4"/>
          <p:cNvSpPr>
            <a:spLocks noChangeArrowheads="1"/>
          </p:cNvSpPr>
          <p:nvPr/>
        </p:nvSpPr>
        <p:spPr bwMode="auto">
          <a:xfrm>
            <a:off x="3512733" y="1164942"/>
            <a:ext cx="5306274" cy="954107"/>
          </a:xfrm>
          <a:prstGeom prst="rect">
            <a:avLst/>
          </a:prstGeom>
          <a:noFill/>
          <a:ln w="9525" algn="ctr">
            <a:noFill/>
            <a:miter lim="800000"/>
            <a:headEnd/>
            <a:tailEnd/>
          </a:ln>
          <a:effectLst/>
        </p:spPr>
        <p:txBody>
          <a:bodyPr lIns="0" tIns="0" rIns="0" bIns="0">
            <a:spAutoFit/>
          </a:bodyPr>
          <a:lstStyle/>
          <a:p>
            <a:pPr algn="r" defTabSz="913526" rtl="1">
              <a:buClr>
                <a:srgbClr val="FFFFFF"/>
              </a:buClr>
            </a:pPr>
            <a:r>
              <a:rPr lang="en-ZA" sz="3100" b="1" dirty="0">
                <a:solidFill>
                  <a:srgbClr val="8C8C8C"/>
                </a:solidFill>
                <a:cs typeface="Arial" charset="0"/>
              </a:rPr>
              <a:t>47% of clinics had no visits from doctors</a:t>
            </a:r>
          </a:p>
        </p:txBody>
      </p:sp>
      <p:grpSp>
        <p:nvGrpSpPr>
          <p:cNvPr id="2" name="Group 8"/>
          <p:cNvGrpSpPr/>
          <p:nvPr/>
        </p:nvGrpSpPr>
        <p:grpSpPr>
          <a:xfrm>
            <a:off x="436655" y="172150"/>
            <a:ext cx="7156706" cy="1726627"/>
            <a:chOff x="427936" y="812234"/>
            <a:chExt cx="7013821" cy="1692255"/>
          </a:xfrm>
        </p:grpSpPr>
        <p:sp>
          <p:nvSpPr>
            <p:cNvPr id="210989" name="Rectangle 45"/>
            <p:cNvSpPr>
              <a:spLocks noChangeArrowheads="1"/>
            </p:cNvSpPr>
            <p:nvPr/>
          </p:nvSpPr>
          <p:spPr bwMode="auto">
            <a:xfrm>
              <a:off x="427936" y="812234"/>
              <a:ext cx="2449099" cy="1692255"/>
            </a:xfrm>
            <a:prstGeom prst="rect">
              <a:avLst/>
            </a:prstGeom>
            <a:noFill/>
            <a:ln w="9525">
              <a:noFill/>
              <a:miter lim="800000"/>
              <a:headEnd/>
              <a:tailEnd/>
            </a:ln>
            <a:effectLst/>
          </p:spPr>
          <p:txBody>
            <a:bodyPr lIns="0" tIns="0" rIns="0" bIns="0">
              <a:spAutoFit/>
            </a:bodyPr>
            <a:lstStyle/>
            <a:p>
              <a:pPr defTabSz="913526">
                <a:lnSpc>
                  <a:spcPct val="110000"/>
                </a:lnSpc>
                <a:spcAft>
                  <a:spcPct val="20000"/>
                </a:spcAft>
                <a:buClr>
                  <a:srgbClr val="00ADEF"/>
                </a:buClr>
              </a:pPr>
              <a:r>
                <a:rPr lang="en-ZA" sz="10200" b="1" dirty="0">
                  <a:solidFill>
                    <a:srgbClr val="0065BD"/>
                  </a:solidFill>
                  <a:latin typeface="Trebuchet MS" pitchFamily="34" charset="0"/>
                </a:rPr>
                <a:t>21%</a:t>
              </a:r>
              <a:r>
                <a:rPr lang="en-ZA" sz="10200" b="1" dirty="0">
                  <a:solidFill>
                    <a:srgbClr val="808080"/>
                  </a:solidFill>
                  <a:latin typeface="Trebuchet MS" pitchFamily="34" charset="0"/>
                </a:rPr>
                <a:t> </a:t>
              </a:r>
            </a:p>
          </p:txBody>
        </p:sp>
        <p:sp>
          <p:nvSpPr>
            <p:cNvPr id="25" name="Rectangle 3"/>
            <p:cNvSpPr txBox="1"/>
            <p:nvPr/>
          </p:nvSpPr>
          <p:spPr>
            <a:xfrm>
              <a:off x="2880735" y="1222226"/>
              <a:ext cx="4561022" cy="447950"/>
            </a:xfrm>
            <a:prstGeom prst="rect">
              <a:avLst/>
            </a:prstGeom>
            <a:noFill/>
            <a:ln w="9525">
              <a:noFill/>
              <a:miter lim="800000"/>
              <a:headEnd/>
              <a:tailEnd/>
            </a:ln>
            <a:effectLst/>
          </p:spPr>
          <p:txBody>
            <a:bodyPr lIns="0" tIns="0" rIns="0" bIns="0">
              <a:spAutoFit/>
            </a:bodyPr>
            <a:lstStyle>
              <a:defPPr>
                <a:defRPr lang="en-US"/>
              </a:defPPr>
              <a:lvl1pPr defTabSz="895350">
                <a:lnSpc>
                  <a:spcPct val="110000"/>
                </a:lnSpc>
                <a:spcAft>
                  <a:spcPct val="20000"/>
                </a:spcAft>
                <a:buClr>
                  <a:srgbClr val="00ADEF"/>
                </a:buClr>
                <a:defRPr sz="10000" b="1">
                  <a:solidFill>
                    <a:srgbClr val="0065BD"/>
                  </a:solidFill>
                  <a:latin typeface="Trebuchet MS" pitchFamily="34" charset="0"/>
                </a:defRPr>
              </a:lvl1pPr>
            </a:lstStyle>
            <a:p>
              <a:r>
                <a:rPr lang="en-ZA" sz="2700" dirty="0" smtClean="0"/>
                <a:t>of clinics have no manager</a:t>
              </a:r>
              <a:endParaRPr lang="en-ZA" sz="2700" dirty="0"/>
            </a:p>
          </p:txBody>
        </p:sp>
      </p:grpSp>
      <p:sp>
        <p:nvSpPr>
          <p:cNvPr id="28" name="Rectangle 4"/>
          <p:cNvSpPr>
            <a:spLocks noChangeArrowheads="1"/>
          </p:cNvSpPr>
          <p:nvPr/>
        </p:nvSpPr>
        <p:spPr bwMode="auto">
          <a:xfrm>
            <a:off x="2214630" y="2306918"/>
            <a:ext cx="6717161" cy="1099098"/>
          </a:xfrm>
          <a:prstGeom prst="rect">
            <a:avLst/>
          </a:prstGeom>
          <a:noFill/>
          <a:ln w="9525" algn="ctr">
            <a:noFill/>
            <a:miter lim="800000"/>
            <a:headEnd/>
            <a:tailEnd/>
          </a:ln>
          <a:effectLst/>
        </p:spPr>
        <p:txBody>
          <a:bodyPr wrap="square" lIns="0" tIns="0" rIns="0" bIns="0">
            <a:spAutoFit/>
          </a:bodyPr>
          <a:lstStyle/>
          <a:p>
            <a:pPr algn="r" defTabSz="913526" rtl="1">
              <a:buClr>
                <a:srgbClr val="FFFFFF"/>
              </a:buClr>
            </a:pPr>
            <a:r>
              <a:rPr lang="en-ZA" sz="3600" b="1" dirty="0">
                <a:solidFill>
                  <a:schemeClr val="accent2"/>
                </a:solidFill>
                <a:cs typeface="Arial" charset="0"/>
              </a:rPr>
              <a:t>79% of clinics have no </a:t>
            </a:r>
            <a:br>
              <a:rPr lang="en-ZA" sz="3600" b="1" dirty="0">
                <a:solidFill>
                  <a:schemeClr val="accent2"/>
                </a:solidFill>
                <a:cs typeface="Arial" charset="0"/>
              </a:rPr>
            </a:br>
            <a:r>
              <a:rPr lang="en-ZA" sz="3600" b="1" dirty="0">
                <a:solidFill>
                  <a:schemeClr val="accent2"/>
                </a:solidFill>
                <a:cs typeface="Arial" charset="0"/>
              </a:rPr>
              <a:t>information management staff</a:t>
            </a:r>
          </a:p>
        </p:txBody>
      </p:sp>
      <p:sp>
        <p:nvSpPr>
          <p:cNvPr id="29" name="Rectangle 17"/>
          <p:cNvSpPr>
            <a:spLocks noChangeArrowheads="1"/>
          </p:cNvSpPr>
          <p:nvPr/>
        </p:nvSpPr>
        <p:spPr bwMode="auto">
          <a:xfrm>
            <a:off x="366386" y="3317800"/>
            <a:ext cx="5067563" cy="2936162"/>
          </a:xfrm>
          <a:prstGeom prst="rect">
            <a:avLst/>
          </a:prstGeom>
          <a:noFill/>
          <a:ln w="9525">
            <a:noFill/>
            <a:miter lim="800000"/>
            <a:headEnd/>
            <a:tailEnd/>
          </a:ln>
          <a:effectLst/>
        </p:spPr>
        <p:txBody>
          <a:bodyPr lIns="0" tIns="0" rIns="0" bIns="0">
            <a:spAutoFit/>
          </a:bodyPr>
          <a:lstStyle/>
          <a:p>
            <a:pPr defTabSz="913526">
              <a:lnSpc>
                <a:spcPct val="110000"/>
              </a:lnSpc>
              <a:spcAft>
                <a:spcPct val="20000"/>
              </a:spcAft>
              <a:buClr>
                <a:srgbClr val="00ADEF"/>
              </a:buClr>
            </a:pPr>
            <a:r>
              <a:rPr lang="en-ZA" sz="4700" b="1" dirty="0">
                <a:solidFill>
                  <a:schemeClr val="tx1">
                    <a:lumMod val="65000"/>
                    <a:lumOff val="35000"/>
                  </a:schemeClr>
                </a:solidFill>
                <a:latin typeface="Trebuchet MS" pitchFamily="34" charset="0"/>
              </a:rPr>
              <a:t>41%</a:t>
            </a:r>
            <a:r>
              <a:rPr lang="en-ZA" sz="3100" b="1" dirty="0">
                <a:solidFill>
                  <a:schemeClr val="tx1">
                    <a:lumMod val="65000"/>
                    <a:lumOff val="35000"/>
                  </a:schemeClr>
                </a:solidFill>
                <a:latin typeface="Trebuchet MS" pitchFamily="34" charset="0"/>
              </a:rPr>
              <a:t> of South African health workers are </a:t>
            </a:r>
            <a:br>
              <a:rPr lang="en-ZA" sz="3100" b="1" dirty="0">
                <a:solidFill>
                  <a:schemeClr val="tx1">
                    <a:lumMod val="65000"/>
                    <a:lumOff val="35000"/>
                  </a:schemeClr>
                </a:solidFill>
                <a:latin typeface="Trebuchet MS" pitchFamily="34" charset="0"/>
              </a:rPr>
            </a:br>
            <a:r>
              <a:rPr lang="en-ZA" sz="3100" b="1" dirty="0">
                <a:solidFill>
                  <a:schemeClr val="tx1">
                    <a:lumMod val="65000"/>
                    <a:lumOff val="35000"/>
                  </a:schemeClr>
                </a:solidFill>
                <a:latin typeface="Trebuchet MS" pitchFamily="34" charset="0"/>
              </a:rPr>
              <a:t>actively seeking employment </a:t>
            </a:r>
            <a:br>
              <a:rPr lang="en-ZA" sz="3100" b="1" dirty="0">
                <a:solidFill>
                  <a:schemeClr val="tx1">
                    <a:lumMod val="65000"/>
                    <a:lumOff val="35000"/>
                  </a:schemeClr>
                </a:solidFill>
                <a:latin typeface="Trebuchet MS" pitchFamily="34" charset="0"/>
              </a:rPr>
            </a:br>
            <a:r>
              <a:rPr lang="en-ZA" sz="3100" b="1" dirty="0">
                <a:solidFill>
                  <a:schemeClr val="tx1">
                    <a:lumMod val="65000"/>
                    <a:lumOff val="35000"/>
                  </a:schemeClr>
                </a:solidFill>
                <a:latin typeface="Trebuchet MS" pitchFamily="34" charset="0"/>
              </a:rPr>
              <a:t>elsewhere</a:t>
            </a:r>
          </a:p>
        </p:txBody>
      </p:sp>
      <p:sp>
        <p:nvSpPr>
          <p:cNvPr id="5" name="Rectangle 5"/>
          <p:cNvSpPr txBox="1"/>
          <p:nvPr/>
        </p:nvSpPr>
        <p:spPr>
          <a:xfrm>
            <a:off x="5573209" y="3717644"/>
            <a:ext cx="3294357" cy="1107996"/>
          </a:xfrm>
          <a:prstGeom prst="rect">
            <a:avLst/>
          </a:prstGeom>
          <a:noFill/>
          <a:ln w="9525">
            <a:no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baseline="0">
                <a:latin typeface="+mn-lt"/>
                <a:ea typeface="Arial Unicode MS" pitchFamily="34" charset="-128"/>
                <a:cs typeface="Arial Unicode MS" pitchFamily="34" charset="-128"/>
              </a:defRPr>
            </a:lvl1pPr>
            <a:lvl2pPr marL="193675" indent="-192088" defTabSz="895350" eaLnBrk="1" hangingPunct="1">
              <a:buClr>
                <a:schemeClr val="tx2"/>
              </a:buClr>
              <a:buSzPct val="125000"/>
              <a:buFont typeface="Arial" charset="0"/>
              <a:buChar char="▪"/>
              <a:defRPr baseline="0">
                <a:latin typeface="+mn-lt"/>
                <a:ea typeface="Arial Unicode MS" pitchFamily="34" charset="-128"/>
                <a:cs typeface="Arial Unicode MS" pitchFamily="34" charset="-128"/>
              </a:defRPr>
            </a:lvl2pPr>
            <a:lvl3pPr marL="457200" indent="-261938"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3pPr>
            <a:lvl4pPr marL="614363" indent="-155575"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4pPr>
            <a:lvl5pPr marL="749808" indent="-130175" defTabSz="895350" eaLnBrk="1" hangingPunct="1">
              <a:buClr>
                <a:schemeClr val="tx2"/>
              </a:buClr>
              <a:buSzPct val="89000"/>
              <a:buFont typeface="Arial" charset="0"/>
              <a:buChar char="-"/>
              <a:defRPr baseline="0">
                <a:latin typeface="+mn-lt"/>
                <a:ea typeface="Arial Unicode MS" pitchFamily="34" charset="-128"/>
                <a:cs typeface="Arial Unicode MS" pitchFamily="34" charset="-128"/>
              </a:defRPr>
            </a:lvl5pPr>
            <a:lvl6pPr marL="749808" indent="-130175" defTabSz="895350" fontAlgn="base">
              <a:spcBef>
                <a:spcPct val="0"/>
              </a:spcBef>
              <a:spcAft>
                <a:spcPct val="0"/>
              </a:spcAft>
              <a:buClr>
                <a:schemeClr val="tx2"/>
              </a:buClr>
              <a:buSzPct val="89000"/>
              <a:buFont typeface="Arial" charset="0"/>
              <a:buChar char="-"/>
              <a:defRPr baseline="0">
                <a:latin typeface="+mn-lt"/>
              </a:defRPr>
            </a:lvl6pPr>
            <a:lvl7pPr marL="749808" indent="-130175" defTabSz="895350" fontAlgn="base">
              <a:spcBef>
                <a:spcPct val="0"/>
              </a:spcBef>
              <a:spcAft>
                <a:spcPct val="0"/>
              </a:spcAft>
              <a:buClr>
                <a:schemeClr val="tx2"/>
              </a:buClr>
              <a:buSzPct val="89000"/>
              <a:buFont typeface="Arial" charset="0"/>
              <a:buChar char="-"/>
              <a:defRPr baseline="0">
                <a:latin typeface="+mn-lt"/>
              </a:defRPr>
            </a:lvl7pPr>
            <a:lvl8pPr marL="749808" indent="-130175" defTabSz="895350" fontAlgn="base">
              <a:spcBef>
                <a:spcPct val="0"/>
              </a:spcBef>
              <a:spcAft>
                <a:spcPct val="0"/>
              </a:spcAft>
              <a:buClr>
                <a:schemeClr val="tx2"/>
              </a:buClr>
              <a:buSzPct val="89000"/>
              <a:buFont typeface="Arial" charset="0"/>
              <a:buChar char="-"/>
              <a:defRPr baseline="0">
                <a:latin typeface="+mn-lt"/>
              </a:defRPr>
            </a:lvl8pPr>
            <a:lvl9pPr marL="749808" indent="-130175" defTabSz="895350" fontAlgn="base">
              <a:spcBef>
                <a:spcPct val="0"/>
              </a:spcBef>
              <a:spcAft>
                <a:spcPct val="0"/>
              </a:spcAft>
              <a:buClr>
                <a:schemeClr val="tx2"/>
              </a:buClr>
              <a:buSzPct val="89000"/>
              <a:buFont typeface="Arial" charset="0"/>
              <a:buChar char="-"/>
              <a:defRPr baseline="0">
                <a:latin typeface="+mn-lt"/>
              </a:defRPr>
            </a:lvl9pPr>
          </a:lstStyle>
          <a:p>
            <a:pPr algn="r"/>
            <a:r>
              <a:rPr lang="en-ZA" sz="2400" b="1" dirty="0" smtClean="0">
                <a:solidFill>
                  <a:schemeClr val="accent3"/>
                </a:solidFill>
                <a:ea typeface="+mn-ea"/>
                <a:cs typeface="Arial"/>
              </a:rPr>
              <a:t>Nearly 30% of surveyed nurses have engaged in moonlighting</a:t>
            </a:r>
            <a:endParaRPr lang="en-ZA" sz="2400" b="1" dirty="0">
              <a:solidFill>
                <a:schemeClr val="accent3"/>
              </a:solidFill>
              <a:ea typeface="+mn-ea"/>
              <a:cs typeface="Arial"/>
            </a:endParaRPr>
          </a:p>
        </p:txBody>
      </p:sp>
      <p:sp>
        <p:nvSpPr>
          <p:cNvPr id="38" name="McK 5. Source"/>
          <p:cNvSpPr>
            <a:spLocks noChangeArrowheads="1"/>
          </p:cNvSpPr>
          <p:nvPr/>
        </p:nvSpPr>
        <p:spPr bwMode="auto">
          <a:xfrm>
            <a:off x="174944" y="6528072"/>
            <a:ext cx="7034408" cy="25122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p>
            <a:pPr marL="466481" indent="-466481" defTabSz="932071"/>
            <a:r>
              <a:rPr lang="en-ZA" sz="800" dirty="0"/>
              <a:t>SOURCE: National health facilities baseline audit, 2012; </a:t>
            </a:r>
            <a:r>
              <a:rPr lang="en-ZA" sz="800" dirty="0" err="1"/>
              <a:t>Blaaw</a:t>
            </a:r>
            <a:r>
              <a:rPr lang="en-ZA" sz="800" dirty="0"/>
              <a:t>, Global Health Action, 2013; </a:t>
            </a:r>
            <a:br>
              <a:rPr lang="en-ZA" sz="800" dirty="0"/>
            </a:br>
            <a:r>
              <a:rPr lang="en-ZA" sz="800" dirty="0"/>
              <a:t> </a:t>
            </a:r>
            <a:r>
              <a:rPr lang="en-ZA" sz="800" dirty="0" err="1"/>
              <a:t>Prof.</a:t>
            </a:r>
            <a:r>
              <a:rPr lang="en-ZA" sz="800" dirty="0"/>
              <a:t> </a:t>
            </a:r>
            <a:r>
              <a:rPr lang="en-ZA" sz="800" dirty="0" err="1"/>
              <a:t>Rispel</a:t>
            </a:r>
            <a:r>
              <a:rPr lang="en-ZA" sz="800" dirty="0"/>
              <a:t>, Study on nurses moonlighting, 2014; SA institute of race relations 2013; </a:t>
            </a:r>
            <a:r>
              <a:rPr lang="en-ZA" sz="800" dirty="0" err="1"/>
              <a:t>DPSA</a:t>
            </a:r>
            <a:r>
              <a:rPr lang="en-ZA" sz="800" dirty="0"/>
              <a:t>, Report to parliamentary committee 2010</a:t>
            </a:r>
          </a:p>
        </p:txBody>
      </p:sp>
      <p:sp>
        <p:nvSpPr>
          <p:cNvPr id="11" name="Rectangle 11"/>
          <p:cNvSpPr txBox="1"/>
          <p:nvPr/>
        </p:nvSpPr>
        <p:spPr>
          <a:xfrm>
            <a:off x="493065" y="1813464"/>
            <a:ext cx="2725700" cy="1381724"/>
          </a:xfrm>
          <a:prstGeom prst="rect">
            <a:avLst/>
          </a:prstGeom>
          <a:noFill/>
          <a:ln w="9525">
            <a:no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baseline="0">
                <a:latin typeface="+mn-lt"/>
                <a:ea typeface="Arial Unicode MS" pitchFamily="34" charset="-128"/>
                <a:cs typeface="Arial Unicode MS" pitchFamily="34" charset="-128"/>
              </a:defRPr>
            </a:lvl1pPr>
            <a:lvl2pPr marL="193675" indent="-192088" defTabSz="895350" eaLnBrk="1" hangingPunct="1">
              <a:buClr>
                <a:schemeClr val="tx2"/>
              </a:buClr>
              <a:buSzPct val="125000"/>
              <a:buFont typeface="Arial" charset="0"/>
              <a:buChar char="▪"/>
              <a:defRPr baseline="0">
                <a:latin typeface="+mn-lt"/>
                <a:ea typeface="Arial Unicode MS" pitchFamily="34" charset="-128"/>
                <a:cs typeface="Arial Unicode MS" pitchFamily="34" charset="-128"/>
              </a:defRPr>
            </a:lvl2pPr>
            <a:lvl3pPr marL="457200" indent="-261938"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3pPr>
            <a:lvl4pPr marL="614363" indent="-155575"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4pPr>
            <a:lvl5pPr marL="749808" indent="-130175" defTabSz="895350" eaLnBrk="1" hangingPunct="1">
              <a:buClr>
                <a:schemeClr val="tx2"/>
              </a:buClr>
              <a:buSzPct val="89000"/>
              <a:buFont typeface="Arial" charset="0"/>
              <a:buChar char="-"/>
              <a:defRPr baseline="0">
                <a:latin typeface="+mn-lt"/>
                <a:ea typeface="Arial Unicode MS" pitchFamily="34" charset="-128"/>
                <a:cs typeface="Arial Unicode MS" pitchFamily="34" charset="-128"/>
              </a:defRPr>
            </a:lvl5pPr>
            <a:lvl6pPr marL="749808" indent="-130175" defTabSz="895350" fontAlgn="base">
              <a:spcBef>
                <a:spcPct val="0"/>
              </a:spcBef>
              <a:spcAft>
                <a:spcPct val="0"/>
              </a:spcAft>
              <a:buClr>
                <a:schemeClr val="tx2"/>
              </a:buClr>
              <a:buSzPct val="89000"/>
              <a:buFont typeface="Arial" charset="0"/>
              <a:buChar char="-"/>
              <a:defRPr baseline="0">
                <a:latin typeface="+mn-lt"/>
              </a:defRPr>
            </a:lvl6pPr>
            <a:lvl7pPr marL="749808" indent="-130175" defTabSz="895350" fontAlgn="base">
              <a:spcBef>
                <a:spcPct val="0"/>
              </a:spcBef>
              <a:spcAft>
                <a:spcPct val="0"/>
              </a:spcAft>
              <a:buClr>
                <a:schemeClr val="tx2"/>
              </a:buClr>
              <a:buSzPct val="89000"/>
              <a:buFont typeface="Arial" charset="0"/>
              <a:buChar char="-"/>
              <a:defRPr baseline="0">
                <a:latin typeface="+mn-lt"/>
              </a:defRPr>
            </a:lvl7pPr>
            <a:lvl8pPr marL="749808" indent="-130175" defTabSz="895350" fontAlgn="base">
              <a:spcBef>
                <a:spcPct val="0"/>
              </a:spcBef>
              <a:spcAft>
                <a:spcPct val="0"/>
              </a:spcAft>
              <a:buClr>
                <a:schemeClr val="tx2"/>
              </a:buClr>
              <a:buSzPct val="89000"/>
              <a:buFont typeface="Arial" charset="0"/>
              <a:buChar char="-"/>
              <a:defRPr baseline="0">
                <a:latin typeface="+mn-lt"/>
              </a:defRPr>
            </a:lvl8pPr>
            <a:lvl9pPr marL="749808" indent="-130175" defTabSz="895350" fontAlgn="base">
              <a:spcBef>
                <a:spcPct val="0"/>
              </a:spcBef>
              <a:spcAft>
                <a:spcPct val="0"/>
              </a:spcAft>
              <a:buClr>
                <a:schemeClr val="tx2"/>
              </a:buClr>
              <a:buSzPct val="89000"/>
              <a:buFont typeface="Arial" charset="0"/>
              <a:buChar char="-"/>
              <a:defRPr baseline="0">
                <a:latin typeface="+mn-lt"/>
              </a:defRPr>
            </a:lvl9pPr>
          </a:lstStyle>
          <a:p>
            <a:r>
              <a:rPr lang="en-ZA" sz="2200" dirty="0" smtClean="0"/>
              <a:t>On average, it takes 4.5 months to fill a post in the public </a:t>
            </a:r>
          </a:p>
          <a:p>
            <a:r>
              <a:rPr lang="en-ZA" sz="2200" dirty="0" smtClean="0"/>
              <a:t>service</a:t>
            </a:r>
            <a:endParaRPr lang="en-ZA" sz="2200" dirty="0"/>
          </a:p>
        </p:txBody>
      </p:sp>
      <p:sp>
        <p:nvSpPr>
          <p:cNvPr id="42" name="Rectangle 11"/>
          <p:cNvSpPr txBox="1"/>
          <p:nvPr/>
        </p:nvSpPr>
        <p:spPr>
          <a:xfrm>
            <a:off x="3929058" y="4643446"/>
            <a:ext cx="2725700" cy="1661993"/>
          </a:xfrm>
          <a:prstGeom prst="rect">
            <a:avLst/>
          </a:prstGeom>
          <a:noFill/>
          <a:ln w="9525">
            <a:no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baseline="0">
                <a:latin typeface="+mn-lt"/>
                <a:ea typeface="Arial Unicode MS" pitchFamily="34" charset="-128"/>
                <a:cs typeface="Arial Unicode MS" pitchFamily="34" charset="-128"/>
              </a:defRPr>
            </a:lvl1pPr>
            <a:lvl2pPr marL="193675" indent="-192088" defTabSz="895350" eaLnBrk="1" hangingPunct="1">
              <a:buClr>
                <a:schemeClr val="tx2"/>
              </a:buClr>
              <a:buSzPct val="125000"/>
              <a:buFont typeface="Arial" charset="0"/>
              <a:buChar char="▪"/>
              <a:defRPr baseline="0">
                <a:latin typeface="+mn-lt"/>
                <a:ea typeface="Arial Unicode MS" pitchFamily="34" charset="-128"/>
                <a:cs typeface="Arial Unicode MS" pitchFamily="34" charset="-128"/>
              </a:defRPr>
            </a:lvl2pPr>
            <a:lvl3pPr marL="457200" indent="-261938"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3pPr>
            <a:lvl4pPr marL="614363" indent="-155575" defTabSz="895350" eaLnBrk="1" hangingPunct="1">
              <a:buClr>
                <a:schemeClr val="tx2"/>
              </a:buClr>
              <a:buSzPct val="120000"/>
              <a:buFont typeface="Arial" charset="0"/>
              <a:buChar char="▫"/>
              <a:defRPr baseline="0">
                <a:latin typeface="+mn-lt"/>
                <a:ea typeface="Arial Unicode MS" pitchFamily="34" charset="-128"/>
                <a:cs typeface="Arial Unicode MS" pitchFamily="34" charset="-128"/>
              </a:defRPr>
            </a:lvl4pPr>
            <a:lvl5pPr marL="749808" indent="-130175" defTabSz="895350" eaLnBrk="1" hangingPunct="1">
              <a:buClr>
                <a:schemeClr val="tx2"/>
              </a:buClr>
              <a:buSzPct val="89000"/>
              <a:buFont typeface="Arial" charset="0"/>
              <a:buChar char="-"/>
              <a:defRPr baseline="0">
                <a:latin typeface="+mn-lt"/>
                <a:ea typeface="Arial Unicode MS" pitchFamily="34" charset="-128"/>
                <a:cs typeface="Arial Unicode MS" pitchFamily="34" charset="-128"/>
              </a:defRPr>
            </a:lvl5pPr>
            <a:lvl6pPr marL="749808" indent="-130175" defTabSz="895350" fontAlgn="base">
              <a:spcBef>
                <a:spcPct val="0"/>
              </a:spcBef>
              <a:spcAft>
                <a:spcPct val="0"/>
              </a:spcAft>
              <a:buClr>
                <a:schemeClr val="tx2"/>
              </a:buClr>
              <a:buSzPct val="89000"/>
              <a:buFont typeface="Arial" charset="0"/>
              <a:buChar char="-"/>
              <a:defRPr baseline="0">
                <a:latin typeface="+mn-lt"/>
              </a:defRPr>
            </a:lvl6pPr>
            <a:lvl7pPr marL="749808" indent="-130175" defTabSz="895350" fontAlgn="base">
              <a:spcBef>
                <a:spcPct val="0"/>
              </a:spcBef>
              <a:spcAft>
                <a:spcPct val="0"/>
              </a:spcAft>
              <a:buClr>
                <a:schemeClr val="tx2"/>
              </a:buClr>
              <a:buSzPct val="89000"/>
              <a:buFont typeface="Arial" charset="0"/>
              <a:buChar char="-"/>
              <a:defRPr baseline="0">
                <a:latin typeface="+mn-lt"/>
              </a:defRPr>
            </a:lvl7pPr>
            <a:lvl8pPr marL="749808" indent="-130175" defTabSz="895350" fontAlgn="base">
              <a:spcBef>
                <a:spcPct val="0"/>
              </a:spcBef>
              <a:spcAft>
                <a:spcPct val="0"/>
              </a:spcAft>
              <a:buClr>
                <a:schemeClr val="tx2"/>
              </a:buClr>
              <a:buSzPct val="89000"/>
              <a:buFont typeface="Arial" charset="0"/>
              <a:buChar char="-"/>
              <a:defRPr baseline="0">
                <a:latin typeface="+mn-lt"/>
              </a:defRPr>
            </a:lvl8pPr>
            <a:lvl9pPr marL="749808" indent="-130175" defTabSz="895350" fontAlgn="base">
              <a:spcBef>
                <a:spcPct val="0"/>
              </a:spcBef>
              <a:spcAft>
                <a:spcPct val="0"/>
              </a:spcAft>
              <a:buClr>
                <a:schemeClr val="tx2"/>
              </a:buClr>
              <a:buSzPct val="89000"/>
              <a:buFont typeface="Arial" charset="0"/>
              <a:buChar char="-"/>
              <a:defRPr baseline="0">
                <a:latin typeface="+mn-lt"/>
              </a:defRPr>
            </a:lvl9pPr>
          </a:lstStyle>
          <a:p>
            <a:pPr algn="ctr"/>
            <a:r>
              <a:rPr lang="en-ZA" sz="3400" dirty="0" smtClean="0">
                <a:solidFill>
                  <a:schemeClr val="accent5">
                    <a:lumMod val="75000"/>
                  </a:schemeClr>
                </a:solidFill>
              </a:rPr>
              <a:t>Nurse vacancy </a:t>
            </a:r>
            <a:br>
              <a:rPr lang="en-ZA" sz="3400" dirty="0" smtClean="0">
                <a:solidFill>
                  <a:schemeClr val="accent5">
                    <a:lumMod val="75000"/>
                  </a:schemeClr>
                </a:solidFill>
              </a:rPr>
            </a:br>
            <a:r>
              <a:rPr lang="en-ZA" sz="3400" dirty="0" smtClean="0">
                <a:solidFill>
                  <a:schemeClr val="accent5">
                    <a:lumMod val="75000"/>
                  </a:schemeClr>
                </a:solidFill>
              </a:rPr>
              <a:t>rates go as high as </a:t>
            </a:r>
            <a:r>
              <a:rPr lang="en-ZA" sz="4100" b="1" dirty="0" smtClean="0">
                <a:solidFill>
                  <a:schemeClr val="accent5">
                    <a:lumMod val="75000"/>
                  </a:schemeClr>
                </a:solidFill>
              </a:rPr>
              <a:t>68%</a:t>
            </a:r>
            <a:endParaRPr lang="en-ZA" sz="4100" b="1" dirty="0">
              <a:solidFill>
                <a:schemeClr val="accent5">
                  <a:lumMod val="75000"/>
                </a:schemeClr>
              </a:solidFill>
            </a:endParaRPr>
          </a:p>
        </p:txBody>
      </p:sp>
      <p:sp>
        <p:nvSpPr>
          <p:cNvPr id="14" name="McK 1. On-page tracker"/>
          <p:cNvSpPr>
            <a:spLocks noChangeArrowheads="1"/>
          </p:cNvSpPr>
          <p:nvPr/>
        </p:nvSpPr>
        <p:spPr bwMode="auto">
          <a:xfrm>
            <a:off x="174944" y="27536"/>
            <a:ext cx="2473434" cy="21544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0" tIns="0" rIns="0" bIns="0">
            <a:spAutoFit/>
          </a:bodyPr>
          <a:lstStyle/>
          <a:p>
            <a:r>
              <a:rPr lang="en-ZA" sz="1400" dirty="0">
                <a:solidFill>
                  <a:srgbClr val="808080"/>
                </a:solidFill>
                <a:ea typeface="+mj-ea"/>
              </a:rPr>
              <a:t>CONTEXT AND CASE FOR CHANGE</a:t>
            </a:r>
          </a:p>
        </p:txBody>
      </p:sp>
    </p:spTree>
    <p:custDataLst>
      <p:tags r:id="rId2"/>
    </p:custDataLst>
    <p:extLst>
      <p:ext uri="{BB962C8B-B14F-4D97-AF65-F5344CB8AC3E}">
        <p14:creationId xmlns="" xmlns:p14="http://schemas.microsoft.com/office/powerpoint/2010/main" val="1145184215"/>
      </p:ext>
    </p:extLst>
  </p:cSld>
  <p:clrMapOvr>
    <a:masterClrMapping/>
  </p:clrMapOvr>
  <mc:AlternateContent xmlns:mc="http://schemas.openxmlformats.org/markup-compatibility/2006">
    <mc:Choice xmlns=""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0948"/>
                                        </p:tgtEl>
                                        <p:attrNameLst>
                                          <p:attrName>style.visibility</p:attrName>
                                        </p:attrNameLst>
                                      </p:cBhvr>
                                      <p:to>
                                        <p:strVal val="visible"/>
                                      </p:to>
                                    </p:set>
                                    <p:animEffect transition="in" filter="fade">
                                      <p:cBhvr>
                                        <p:cTn id="12" dur="500"/>
                                        <p:tgtEl>
                                          <p:spTgt spid="2109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500"/>
                                        <p:tgtEl>
                                          <p:spTgt spid="4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948" grpId="0"/>
      <p:bldP spid="28" grpId="0"/>
      <p:bldP spid="29" grpId="0"/>
      <p:bldP spid="5" grpId="0"/>
      <p:bldP spid="11" grpId="0"/>
      <p:bldP spid="4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4032"/>
          </a:xfrm>
        </p:spPr>
        <p:txBody>
          <a:bodyPr>
            <a:normAutofit fontScale="90000"/>
          </a:bodyPr>
          <a:lstStyle/>
          <a:p>
            <a:r>
              <a:rPr lang="en-ZA" dirty="0"/>
              <a:t>Staff Allocation and Use</a:t>
            </a:r>
            <a:endParaRPr lang="en-US" dirty="0"/>
          </a:p>
        </p:txBody>
      </p:sp>
      <p:sp>
        <p:nvSpPr>
          <p:cNvPr id="4097" name="Rectangle 1"/>
          <p:cNvSpPr>
            <a:spLocks noChangeArrowheads="1"/>
          </p:cNvSpPr>
          <p:nvPr/>
        </p:nvSpPr>
        <p:spPr bwMode="auto">
          <a:xfrm>
            <a:off x="428596" y="1142984"/>
            <a:ext cx="8358246" cy="1020752"/>
          </a:xfrm>
          <a:prstGeom prst="rect">
            <a:avLst/>
          </a:prstGeom>
          <a:noFill/>
          <a:ln w="9525">
            <a:solidFill>
              <a:schemeClr val="accent1"/>
            </a:solidFill>
            <a:miter lim="800000"/>
            <a:headEnd/>
            <a:tailEnd/>
          </a:ln>
          <a:effectLst/>
        </p:spPr>
        <p:txBody>
          <a:bodyPr vert="horz" wrap="square" lIns="457056" tIns="76176" rIns="91440" bIns="50784" numCol="1" anchor="ctr" anchorCtr="0" compatLnSpc="1">
            <a:prstTxWarp prst="textNoShape">
              <a:avLst/>
            </a:prstTxWarp>
            <a:spAutoFit/>
          </a:bodyPr>
          <a:lstStyle/>
          <a:p>
            <a:pPr marL="266700" marR="0" lvl="0" indent="-266700" algn="l" defTabSz="914400" rtl="0" eaLnBrk="1" fontAlgn="base" latinLnBrk="0" hangingPunct="1">
              <a:lnSpc>
                <a:spcPct val="100000"/>
              </a:lnSpc>
              <a:spcBef>
                <a:spcPct val="0"/>
              </a:spcBef>
              <a:spcAft>
                <a:spcPct val="0"/>
              </a:spcAft>
              <a:buClrTx/>
              <a:buSzTx/>
              <a:buFontTx/>
              <a:buNone/>
              <a:tabLst/>
            </a:pPr>
            <a:r>
              <a:rPr kumimoji="0" lang="en-US" sz="1000" b="1" u="none" strike="noStrike" cap="none" normalizeH="0" baseline="0" dirty="0" smtClean="0" bmk="_Toc427759667">
                <a:ln>
                  <a:noFill/>
                </a:ln>
                <a:solidFill>
                  <a:srgbClr val="404040"/>
                </a:solidFill>
                <a:effectLst/>
                <a:latin typeface="Arial" pitchFamily="34" charset="0"/>
                <a:ea typeface="Times New Roman" pitchFamily="18" charset="0"/>
                <a:cs typeface="Arial" pitchFamily="34" charset="0"/>
              </a:rPr>
              <a:t>96    Staffing needs have been determined in line with WISN.</a:t>
            </a:r>
            <a:endParaRPr kumimoji="0" lang="en-US" sz="1000" b="1" u="none" strike="noStrike" cap="none" normalizeH="0" baseline="0" dirty="0" smtClean="0" bmk="">
              <a:ln>
                <a:noFill/>
              </a:ln>
              <a:solidFill>
                <a:srgbClr val="404040"/>
              </a:solidFill>
              <a:effectLst/>
              <a:latin typeface="Arial" pitchFamily="34" charset="0"/>
              <a:ea typeface="Times New Roman" pitchFamily="18" charset="0"/>
              <a:cs typeface="Times New Roman" pitchFamily="18" charset="0"/>
            </a:endParaRPr>
          </a:p>
          <a:p>
            <a:pPr marL="266700" marR="0" lvl="0" indent="-266700" algn="l" defTabSz="914400" rtl="0" eaLnBrk="0" fontAlgn="base" latinLnBrk="0" hangingPunct="0">
              <a:lnSpc>
                <a:spcPct val="100000"/>
              </a:lnSpc>
              <a:spcBef>
                <a:spcPct val="0"/>
              </a:spcBef>
              <a:spcAft>
                <a:spcPct val="0"/>
              </a:spcAft>
              <a:buClrTx/>
              <a:buSzTx/>
              <a:buFontTx/>
              <a:buNone/>
              <a:tabLst/>
            </a:pPr>
            <a:r>
              <a:rPr kumimoji="0" lang="en-US" sz="1000" b="1" u="none" strike="noStrike" cap="none" normalizeH="0" baseline="0" dirty="0" smtClean="0" bmk="">
                <a:ln>
                  <a:noFill/>
                </a:ln>
                <a:solidFill>
                  <a:srgbClr val="404040"/>
                </a:solidFill>
                <a:effectLst/>
                <a:latin typeface="Arial" pitchFamily="34" charset="0"/>
                <a:ea typeface="Times New Roman" pitchFamily="18" charset="0"/>
                <a:cs typeface="Arial" pitchFamily="34" charset="0"/>
              </a:rPr>
              <a:t>97</a:t>
            </a:r>
            <a:r>
              <a:rPr kumimoji="0" lang="en-US" sz="1000" b="1" u="none" strike="noStrike" cap="none" normalizeH="0" dirty="0" smtClean="0" bmk="">
                <a:ln>
                  <a:noFill/>
                </a:ln>
                <a:solidFill>
                  <a:srgbClr val="404040"/>
                </a:solidFill>
                <a:effectLst/>
                <a:latin typeface="Arial" pitchFamily="34" charset="0"/>
                <a:ea typeface="Times New Roman" pitchFamily="18" charset="0"/>
                <a:cs typeface="Arial" pitchFamily="34" charset="0"/>
              </a:rPr>
              <a:t>    </a:t>
            </a:r>
            <a:r>
              <a:rPr kumimoji="0" lang="en-US" sz="1000" b="1" u="none" strike="noStrike" cap="none" normalizeH="0" baseline="0" dirty="0" smtClean="0" bmk="">
                <a:ln>
                  <a:noFill/>
                </a:ln>
                <a:solidFill>
                  <a:srgbClr val="404040"/>
                </a:solidFill>
                <a:effectLst/>
                <a:latin typeface="Arial" pitchFamily="34" charset="0"/>
                <a:ea typeface="Times New Roman" pitchFamily="18" charset="0"/>
                <a:cs typeface="Arial" pitchFamily="34" charset="0"/>
              </a:rPr>
              <a:t>Staffing is in line with WISN.</a:t>
            </a:r>
            <a:endParaRPr kumimoji="0" lang="en-US" sz="1000" b="1" u="none" strike="noStrike" cap="none" normalizeH="0" baseline="0" dirty="0" smtClean="0" bmk="">
              <a:ln>
                <a:noFill/>
              </a:ln>
              <a:solidFill>
                <a:srgbClr val="404040"/>
              </a:solidFill>
              <a:effectLst/>
              <a:latin typeface="Arial" pitchFamily="34" charset="0"/>
              <a:ea typeface="Times New Roman" pitchFamily="18" charset="0"/>
              <a:cs typeface="Times New Roman" pitchFamily="18" charset="0"/>
            </a:endParaRPr>
          </a:p>
          <a:p>
            <a:pPr marL="266700" marR="0" lvl="0" indent="-266700" algn="l" defTabSz="914400" rtl="0" eaLnBrk="0" fontAlgn="base" latinLnBrk="0" hangingPunct="0">
              <a:lnSpc>
                <a:spcPct val="100000"/>
              </a:lnSpc>
              <a:spcBef>
                <a:spcPct val="0"/>
              </a:spcBef>
              <a:spcAft>
                <a:spcPct val="0"/>
              </a:spcAft>
              <a:buClrTx/>
              <a:buSzTx/>
              <a:buFontTx/>
              <a:buNone/>
              <a:tabLst/>
            </a:pPr>
            <a:r>
              <a:rPr kumimoji="0" lang="en-US" sz="1000" b="1" u="none" strike="noStrike" cap="none" normalizeH="0" baseline="0" dirty="0" smtClean="0" bmk="">
                <a:ln>
                  <a:noFill/>
                </a:ln>
                <a:solidFill>
                  <a:srgbClr val="404040"/>
                </a:solidFill>
                <a:effectLst/>
                <a:latin typeface="Arial" pitchFamily="34" charset="0"/>
                <a:ea typeface="Times New Roman" pitchFamily="18" charset="0"/>
                <a:cs typeface="Arial" pitchFamily="34" charset="0"/>
              </a:rPr>
              <a:t>98</a:t>
            </a:r>
            <a:r>
              <a:rPr kumimoji="0" lang="en-US" sz="1000" b="1" u="none" strike="noStrike" cap="none" normalizeH="0" dirty="0" smtClean="0" bmk="">
                <a:ln>
                  <a:noFill/>
                </a:ln>
                <a:solidFill>
                  <a:srgbClr val="404040"/>
                </a:solidFill>
                <a:effectLst/>
                <a:latin typeface="Arial" pitchFamily="34" charset="0"/>
                <a:ea typeface="Times New Roman" pitchFamily="18" charset="0"/>
                <a:cs typeface="Arial" pitchFamily="34" charset="0"/>
              </a:rPr>
              <a:t>    </a:t>
            </a:r>
            <a:r>
              <a:rPr kumimoji="0" lang="en-US" sz="1000" b="1" u="none" strike="noStrike" cap="none" normalizeH="0" baseline="0" dirty="0" smtClean="0" bmk="">
                <a:ln>
                  <a:noFill/>
                </a:ln>
                <a:solidFill>
                  <a:srgbClr val="404040"/>
                </a:solidFill>
                <a:effectLst/>
                <a:latin typeface="Arial" pitchFamily="34" charset="0"/>
                <a:ea typeface="Times New Roman" pitchFamily="18" charset="0"/>
                <a:cs typeface="Arial" pitchFamily="34" charset="0"/>
              </a:rPr>
              <a:t>A dedicated facility manager must be appointed for a facility with a work-load of more than 150 clients per day and will perform at least 80% of management work per week</a:t>
            </a:r>
            <a:endParaRPr kumimoji="0" lang="en-US" sz="1000" b="1" u="none" strike="noStrike" cap="none" normalizeH="0" baseline="0" dirty="0" smtClean="0">
              <a:ln>
                <a:noFill/>
              </a:ln>
              <a:solidFill>
                <a:srgbClr val="404040"/>
              </a:solidFill>
              <a:effectLst/>
              <a:latin typeface="Arial" pitchFamily="34"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endParaRPr>
          </a:p>
        </p:txBody>
      </p:sp>
      <p:sp>
        <p:nvSpPr>
          <p:cNvPr id="5" name="TextBox 4"/>
          <p:cNvSpPr txBox="1"/>
          <p:nvPr/>
        </p:nvSpPr>
        <p:spPr>
          <a:xfrm>
            <a:off x="428596" y="2643183"/>
            <a:ext cx="4000528" cy="4093428"/>
          </a:xfrm>
          <a:prstGeom prst="rect">
            <a:avLst/>
          </a:prstGeom>
          <a:noFill/>
          <a:ln>
            <a:solidFill>
              <a:schemeClr val="accent1"/>
            </a:solidFill>
          </a:ln>
        </p:spPr>
        <p:txBody>
          <a:bodyPr wrap="square" rtlCol="0">
            <a:spAutoFit/>
          </a:bodyPr>
          <a:lstStyle/>
          <a:p>
            <a:pPr marL="627063" indent="-627063">
              <a:tabLst>
                <a:tab pos="627063" algn="l"/>
              </a:tabLst>
            </a:pPr>
            <a:r>
              <a:rPr lang="en-ZA" sz="1000" dirty="0"/>
              <a:t>Step 1: 	Contact the sub-district/district to arrange a date for the HR staff to conduct the WISN assessment. </a:t>
            </a:r>
            <a:endParaRPr lang="en-US" sz="1000" dirty="0"/>
          </a:p>
          <a:p>
            <a:pPr marL="627063" indent="-627063">
              <a:tabLst>
                <a:tab pos="627063" algn="l"/>
              </a:tabLst>
            </a:pPr>
            <a:r>
              <a:rPr lang="en-ZA" sz="1000" dirty="0"/>
              <a:t>Step 2: 	Prepare all the information on the staff and clinic services that they will need to use.</a:t>
            </a:r>
            <a:endParaRPr lang="en-US" sz="1000" dirty="0"/>
          </a:p>
          <a:p>
            <a:pPr marL="627063" indent="-627063">
              <a:tabLst>
                <a:tab pos="627063" algn="l"/>
              </a:tabLst>
            </a:pPr>
            <a:r>
              <a:rPr lang="en-ZA" sz="1000" dirty="0"/>
              <a:t>Step 3: 	Inform your staff of the planned date, provide necessary information and orientate them on the expected procedure for that day.</a:t>
            </a:r>
            <a:endParaRPr lang="en-US" sz="1000" dirty="0"/>
          </a:p>
          <a:p>
            <a:pPr marL="627063" indent="-627063">
              <a:tabLst>
                <a:tab pos="627063" algn="l"/>
              </a:tabLst>
            </a:pPr>
            <a:r>
              <a:rPr lang="en-ZA" sz="1000" dirty="0"/>
              <a:t>Step 4: </a:t>
            </a:r>
            <a:r>
              <a:rPr lang="en-ZA" sz="1000" dirty="0" smtClean="0"/>
              <a:t>             If </a:t>
            </a:r>
            <a:r>
              <a:rPr lang="en-ZA" sz="1000" dirty="0"/>
              <a:t>the report has not been received after one week on completion of the WISN assessment, follow up with the sub-district/district manager.</a:t>
            </a:r>
            <a:endParaRPr lang="en-US" sz="1000" dirty="0"/>
          </a:p>
          <a:p>
            <a:pPr marL="627063" indent="-627063">
              <a:tabLst>
                <a:tab pos="627063" algn="l"/>
              </a:tabLst>
            </a:pPr>
            <a:r>
              <a:rPr lang="en-ZA" sz="1000" dirty="0"/>
              <a:t>Step 5: 	After receiving the report, develop the Ideal </a:t>
            </a:r>
            <a:r>
              <a:rPr lang="en-ZA" sz="1000" dirty="0" err="1"/>
              <a:t>Organogram</a:t>
            </a:r>
            <a:r>
              <a:rPr lang="en-ZA" sz="1000" dirty="0"/>
              <a:t> for your facility using the WISN assessment findings. </a:t>
            </a:r>
            <a:endParaRPr lang="en-US" sz="1000" dirty="0"/>
          </a:p>
          <a:p>
            <a:pPr marL="627063" indent="-627063">
              <a:tabLst>
                <a:tab pos="627063" algn="l"/>
              </a:tabLst>
            </a:pPr>
            <a:r>
              <a:rPr lang="en-ZA" sz="1000" dirty="0"/>
              <a:t>Step 6: 	Obtain approval of the Ideal </a:t>
            </a:r>
            <a:r>
              <a:rPr lang="en-ZA" sz="1000" dirty="0" err="1"/>
              <a:t>Organogram</a:t>
            </a:r>
            <a:r>
              <a:rPr lang="en-ZA" sz="1000" dirty="0"/>
              <a:t> from the District Manager.(check District Health Management Health Office)</a:t>
            </a:r>
            <a:endParaRPr lang="en-US" sz="1000" dirty="0"/>
          </a:p>
          <a:p>
            <a:pPr marL="627063" indent="-627063">
              <a:tabLst>
                <a:tab pos="627063" algn="l"/>
              </a:tabLst>
            </a:pPr>
            <a:r>
              <a:rPr lang="en-ZA" sz="1000" dirty="0"/>
              <a:t>Step 7: 	Should there be any gaps in the staffing needs, write a motivation request to the District Manager </a:t>
            </a:r>
            <a:r>
              <a:rPr lang="en-ZA" sz="1000" dirty="0" smtClean="0"/>
              <a:t>motivating for </a:t>
            </a:r>
            <a:r>
              <a:rPr lang="en-ZA" sz="1000" dirty="0"/>
              <a:t>the posts to be created, funded and filled. </a:t>
            </a:r>
            <a:r>
              <a:rPr lang="en-ZA" sz="1000" u="sng" dirty="0">
                <a:hlinkClick r:id=""/>
              </a:rPr>
              <a:t>Annexure 38</a:t>
            </a:r>
            <a:r>
              <a:rPr lang="en-ZA" sz="1000" dirty="0"/>
              <a:t> and (hyperlink to website)</a:t>
            </a:r>
            <a:endParaRPr lang="en-US" sz="1000" dirty="0"/>
          </a:p>
          <a:p>
            <a:pPr marL="627063" indent="-627063">
              <a:tabLst>
                <a:tab pos="627063" algn="l"/>
              </a:tabLst>
            </a:pPr>
            <a:r>
              <a:rPr lang="en-ZA" sz="1000" dirty="0"/>
              <a:t>Step 8:	If there is no progress in filling the vacant posts within 3 months, then follow-up with the District Manager and keep a record. </a:t>
            </a:r>
            <a:r>
              <a:rPr lang="en-ZA" sz="1000" u="sng" dirty="0">
                <a:hlinkClick r:id=""/>
              </a:rPr>
              <a:t>Annexure 34</a:t>
            </a:r>
            <a:endParaRPr lang="en-US" sz="1000" dirty="0"/>
          </a:p>
          <a:p>
            <a:pPr marL="627063" indent="-627063">
              <a:tabLst>
                <a:tab pos="627063" algn="l"/>
              </a:tabLst>
            </a:pPr>
            <a:r>
              <a:rPr lang="en-ZA" sz="1000" dirty="0"/>
              <a:t>Step 9:	If there is excess staff as per </a:t>
            </a:r>
            <a:r>
              <a:rPr lang="en-ZA" sz="1000" dirty="0" smtClean="0"/>
              <a:t>the </a:t>
            </a:r>
            <a:r>
              <a:rPr lang="en-ZA" sz="1000" dirty="0"/>
              <a:t>approved </a:t>
            </a:r>
            <a:r>
              <a:rPr lang="en-ZA" sz="1000" dirty="0" err="1"/>
              <a:t>Organogram</a:t>
            </a:r>
            <a:r>
              <a:rPr lang="en-ZA" sz="1000" dirty="0"/>
              <a:t>, then advise PHC Manager for redistribution of staff.</a:t>
            </a:r>
            <a:endParaRPr lang="en-US" sz="1000" dirty="0"/>
          </a:p>
          <a:p>
            <a:pPr marL="627063" indent="-627063">
              <a:tabLst>
                <a:tab pos="627063" algn="l"/>
              </a:tabLst>
            </a:pPr>
            <a:r>
              <a:rPr lang="en-ZA" sz="1000" dirty="0"/>
              <a:t>Step 10: 	Participate in the recruitment and selection process as appropriate. </a:t>
            </a:r>
            <a:endParaRPr lang="en-US" sz="1000" dirty="0"/>
          </a:p>
          <a:p>
            <a:endParaRPr lang="en-US" sz="1000" dirty="0"/>
          </a:p>
        </p:txBody>
      </p:sp>
      <p:sp>
        <p:nvSpPr>
          <p:cNvPr id="6" name="TextBox 5"/>
          <p:cNvSpPr txBox="1"/>
          <p:nvPr/>
        </p:nvSpPr>
        <p:spPr>
          <a:xfrm>
            <a:off x="4857752" y="2643182"/>
            <a:ext cx="3929090" cy="3016210"/>
          </a:xfrm>
          <a:prstGeom prst="rect">
            <a:avLst/>
          </a:prstGeom>
          <a:noFill/>
          <a:ln>
            <a:solidFill>
              <a:schemeClr val="accent1"/>
            </a:solidFill>
          </a:ln>
        </p:spPr>
        <p:txBody>
          <a:bodyPr wrap="square" rtlCol="0">
            <a:spAutoFit/>
          </a:bodyPr>
          <a:lstStyle/>
          <a:p>
            <a:pPr marL="273050" indent="-273050">
              <a:buFont typeface="Arial" pitchFamily="34" charset="0"/>
              <a:buChar char="•"/>
            </a:pPr>
            <a:r>
              <a:rPr lang="en-ZA" sz="1000" dirty="0" smtClean="0"/>
              <a:t>District coordinators/ Project Manager of WISN</a:t>
            </a:r>
          </a:p>
          <a:p>
            <a:pPr marL="273050" indent="-273050">
              <a:buFont typeface="Arial" pitchFamily="34" charset="0"/>
              <a:buChar char="•"/>
            </a:pPr>
            <a:r>
              <a:rPr lang="en-ZA" sz="1000" dirty="0" smtClean="0"/>
              <a:t>HR Manager together with the PHC Manager.</a:t>
            </a:r>
          </a:p>
          <a:p>
            <a:pPr marL="273050" indent="-273050">
              <a:buFont typeface="Arial" pitchFamily="34" charset="0"/>
              <a:buChar char="•"/>
            </a:pPr>
            <a:r>
              <a:rPr lang="en-ZA" sz="1000" dirty="0" smtClean="0"/>
              <a:t>Project Plan which will be monitored regularly.</a:t>
            </a:r>
          </a:p>
          <a:p>
            <a:pPr marL="273050" indent="-273050">
              <a:buFont typeface="Arial" pitchFamily="34" charset="0"/>
              <a:buChar char="•"/>
            </a:pPr>
            <a:r>
              <a:rPr lang="en-ZA" sz="1000" dirty="0" smtClean="0"/>
              <a:t>Steering Committee at the District Level to support facilities and </a:t>
            </a:r>
            <a:r>
              <a:rPr lang="en-ZA" sz="1000" dirty="0" err="1" smtClean="0"/>
              <a:t>subdistricts</a:t>
            </a:r>
            <a:endParaRPr lang="en-ZA" sz="1000" dirty="0" smtClean="0"/>
          </a:p>
          <a:p>
            <a:pPr marL="273050" indent="-273050">
              <a:buFont typeface="Arial" pitchFamily="34" charset="0"/>
              <a:buChar char="•"/>
            </a:pPr>
            <a:r>
              <a:rPr lang="en-ZA" sz="1000" dirty="0" smtClean="0"/>
              <a:t>WISN is the only tool available to do HRH Planning</a:t>
            </a:r>
          </a:p>
          <a:p>
            <a:pPr marL="273050" indent="-273050">
              <a:buFont typeface="Arial" pitchFamily="34" charset="0"/>
              <a:buChar char="•"/>
            </a:pPr>
            <a:r>
              <a:rPr lang="en-ZA" sz="1000" dirty="0" smtClean="0"/>
              <a:t> there is no other tool recognised to determine  under or oversupply of personnel</a:t>
            </a:r>
          </a:p>
          <a:p>
            <a:pPr marL="273050" indent="-273050">
              <a:buFont typeface="Arial" pitchFamily="34" charset="0"/>
              <a:buChar char="•"/>
            </a:pPr>
            <a:r>
              <a:rPr lang="en-ZA" sz="1000" dirty="0" smtClean="0"/>
              <a:t>Training has been conducted  but now there need to be enforcement to use the tool</a:t>
            </a:r>
          </a:p>
          <a:p>
            <a:pPr marL="273050" indent="-273050">
              <a:buFont typeface="Arial" pitchFamily="34" charset="0"/>
              <a:buChar char="•"/>
            </a:pPr>
            <a:r>
              <a:rPr lang="en-ZA" sz="1000" dirty="0" smtClean="0"/>
              <a:t>Any request for COE  or posts should be accompanied by a completed study of the WISN  for the particular facility</a:t>
            </a:r>
          </a:p>
          <a:p>
            <a:pPr marL="273050" indent="-273050">
              <a:buFont typeface="Arial" pitchFamily="34" charset="0"/>
              <a:buChar char="•"/>
            </a:pPr>
            <a:r>
              <a:rPr lang="en-ZA" sz="1000" dirty="0" smtClean="0"/>
              <a:t>Some of the best practise is the amount of support the district or sub district gets from management.</a:t>
            </a:r>
          </a:p>
          <a:p>
            <a:pPr marL="273050" indent="-273050">
              <a:buFont typeface="Arial" pitchFamily="34" charset="0"/>
              <a:buChar char="•"/>
            </a:pPr>
            <a:r>
              <a:rPr lang="en-ZA" sz="1000" dirty="0" smtClean="0"/>
              <a:t>In some of the facilities  WISN implementation is a standing item in the most senior structure of management decisions </a:t>
            </a:r>
          </a:p>
          <a:p>
            <a:pPr marL="273050" indent="-273050">
              <a:buFont typeface="Arial" pitchFamily="34" charset="0"/>
              <a:buChar char="•"/>
            </a:pPr>
            <a:r>
              <a:rPr lang="en-ZA" sz="1000" dirty="0" smtClean="0"/>
              <a:t>They are able to intervene where there is lack of progress  or where additional resources are needed.</a:t>
            </a:r>
          </a:p>
          <a:p>
            <a:pPr marL="273050" indent="-273050"/>
            <a:endParaRPr lang="en-ZA" sz="10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Staff Allocation and Use</a:t>
            </a:r>
            <a:endParaRPr lang="en-US" dirty="0"/>
          </a:p>
        </p:txBody>
      </p:sp>
      <p:sp>
        <p:nvSpPr>
          <p:cNvPr id="6145" name="Rectangle 1"/>
          <p:cNvSpPr>
            <a:spLocks noChangeArrowheads="1"/>
          </p:cNvSpPr>
          <p:nvPr/>
        </p:nvSpPr>
        <p:spPr bwMode="auto">
          <a:xfrm>
            <a:off x="500034" y="2000240"/>
            <a:ext cx="8215370" cy="589865"/>
          </a:xfrm>
          <a:prstGeom prst="rect">
            <a:avLst/>
          </a:prstGeom>
          <a:noFill/>
          <a:ln w="9525">
            <a:solidFill>
              <a:schemeClr val="accent1"/>
            </a:solidFill>
            <a:miter lim="800000"/>
            <a:headEnd/>
            <a:tailEnd/>
          </a:ln>
          <a:effectLst/>
        </p:spPr>
        <p:txBody>
          <a:bodyPr vert="horz" wrap="square" lIns="91440" tIns="76176" rIns="91440" bIns="50784"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1" u="none" strike="noStrike" cap="none" normalizeH="0" baseline="0" dirty="0" smtClean="0" bmk="_Toc427759670">
                <a:ln>
                  <a:noFill/>
                </a:ln>
                <a:solidFill>
                  <a:srgbClr val="404040"/>
                </a:solidFill>
                <a:effectLst/>
                <a:latin typeface="Arial" pitchFamily="34" charset="0"/>
                <a:ea typeface="Times New Roman" pitchFamily="18" charset="0"/>
                <a:cs typeface="Arial" pitchFamily="34" charset="0"/>
              </a:rPr>
              <a:t>99</a:t>
            </a:r>
            <a:r>
              <a:rPr lang="en-US" sz="1200" b="1" i="1" dirty="0" bmk="_Toc427759670">
                <a:solidFill>
                  <a:srgbClr val="404040"/>
                </a:solidFill>
                <a:latin typeface="Arial" pitchFamily="34" charset="0"/>
                <a:ea typeface="Times New Roman" pitchFamily="18" charset="0"/>
                <a:cs typeface="Arial" pitchFamily="34" charset="0"/>
              </a:rPr>
              <a:t> </a:t>
            </a:r>
            <a:r>
              <a:rPr lang="en-US" sz="1200" b="1" i="1" dirty="0" smtClean="0" bmk="_Toc427759670">
                <a:solidFill>
                  <a:srgbClr val="404040"/>
                </a:solidFill>
                <a:latin typeface="Arial" pitchFamily="34" charset="0"/>
                <a:ea typeface="Times New Roman" pitchFamily="18" charset="0"/>
                <a:cs typeface="Arial" pitchFamily="34" charset="0"/>
              </a:rPr>
              <a:t>  </a:t>
            </a:r>
            <a:r>
              <a:rPr kumimoji="0" lang="en-US" sz="1200" b="1" i="1" u="none" strike="noStrike" cap="none" normalizeH="0" baseline="0" dirty="0" smtClean="0" bmk="_Toc427759670">
                <a:ln>
                  <a:noFill/>
                </a:ln>
                <a:solidFill>
                  <a:srgbClr val="404040"/>
                </a:solidFill>
                <a:effectLst/>
                <a:latin typeface="Arial" pitchFamily="34" charset="0"/>
                <a:ea typeface="Times New Roman" pitchFamily="18" charset="0"/>
                <a:cs typeface="Arial" pitchFamily="34" charset="0"/>
              </a:rPr>
              <a:t>Daily work allocation documentation is signed by all staff members</a:t>
            </a:r>
            <a:endParaRPr kumimoji="0" lang="en-US" sz="1000" b="1" i="1" u="none" strike="noStrike" cap="none" normalizeH="0" baseline="0" dirty="0" smtClean="0">
              <a:ln>
                <a:noFill/>
              </a:ln>
              <a:solidFill>
                <a:srgbClr val="404040"/>
              </a:solidFill>
              <a:effectLst/>
              <a:latin typeface="Arial" pitchFamily="34"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endParaRPr>
          </a:p>
        </p:txBody>
      </p:sp>
      <p:sp>
        <p:nvSpPr>
          <p:cNvPr id="6" name="TextBox 5"/>
          <p:cNvSpPr txBox="1"/>
          <p:nvPr/>
        </p:nvSpPr>
        <p:spPr>
          <a:xfrm>
            <a:off x="500034" y="2928934"/>
            <a:ext cx="3786214" cy="1754326"/>
          </a:xfrm>
          <a:prstGeom prst="rect">
            <a:avLst/>
          </a:prstGeom>
          <a:noFill/>
          <a:ln>
            <a:solidFill>
              <a:schemeClr val="accent1"/>
            </a:solidFill>
          </a:ln>
        </p:spPr>
        <p:txBody>
          <a:bodyPr wrap="square" rtlCol="0">
            <a:spAutoFit/>
          </a:bodyPr>
          <a:lstStyle/>
          <a:p>
            <a:pPr marL="628650" indent="-628650">
              <a:tabLst>
                <a:tab pos="628650" algn="l"/>
              </a:tabLst>
            </a:pPr>
            <a:r>
              <a:rPr lang="en-ZA" sz="1000" dirty="0"/>
              <a:t>Step 1: 	Using the Professional Nurse Scheduling process as per the ICDM manual, draw up the work allocation schedule for Professional Nurses. </a:t>
            </a:r>
            <a:endParaRPr lang="en-US" sz="1000" dirty="0"/>
          </a:p>
          <a:p>
            <a:pPr marL="628650" indent="-628650">
              <a:tabLst>
                <a:tab pos="628650" algn="l"/>
              </a:tabLst>
            </a:pPr>
            <a:r>
              <a:rPr lang="en-ZA" sz="1000" dirty="0"/>
              <a:t>Step 2: 	Using the template provided, draw up the work allocation schedule for all other staff. </a:t>
            </a:r>
            <a:endParaRPr lang="en-US" sz="1000" dirty="0"/>
          </a:p>
          <a:p>
            <a:pPr marL="628650" indent="-628650">
              <a:tabLst>
                <a:tab pos="628650" algn="l"/>
              </a:tabLst>
            </a:pPr>
            <a:r>
              <a:rPr lang="en-ZA" sz="1000" dirty="0"/>
              <a:t>Step 3: 	Print and place the schedule on the staff notice board for all staff members to see their work schedule and duties.</a:t>
            </a:r>
            <a:endParaRPr lang="en-US" sz="1000" dirty="0"/>
          </a:p>
          <a:p>
            <a:pPr marL="628650" indent="-628650">
              <a:tabLst>
                <a:tab pos="628650" algn="l"/>
              </a:tabLst>
            </a:pPr>
            <a:r>
              <a:rPr lang="en-ZA" sz="1000" dirty="0"/>
              <a:t>Step 4: 	</a:t>
            </a:r>
            <a:r>
              <a:rPr lang="en-ZA" sz="1000" dirty="0" smtClean="0"/>
              <a:t>Each staff member must sign the acknowledgement confirming </a:t>
            </a:r>
            <a:r>
              <a:rPr lang="en-ZA" sz="1000" dirty="0"/>
              <a:t>that they are aware of their duty allocation.</a:t>
            </a:r>
            <a:endParaRPr lang="en-US" sz="1000" dirty="0"/>
          </a:p>
          <a:p>
            <a:endParaRPr lang="en-US" dirty="0"/>
          </a:p>
        </p:txBody>
      </p:sp>
      <p:sp>
        <p:nvSpPr>
          <p:cNvPr id="5" name="TextBox 4"/>
          <p:cNvSpPr txBox="1"/>
          <p:nvPr/>
        </p:nvSpPr>
        <p:spPr>
          <a:xfrm>
            <a:off x="4929190" y="2928934"/>
            <a:ext cx="3857652" cy="1292662"/>
          </a:xfrm>
          <a:prstGeom prst="rect">
            <a:avLst/>
          </a:prstGeom>
          <a:noFill/>
          <a:ln>
            <a:solidFill>
              <a:schemeClr val="accent1"/>
            </a:solidFill>
          </a:ln>
        </p:spPr>
        <p:txBody>
          <a:bodyPr wrap="square" rtlCol="0">
            <a:spAutoFit/>
          </a:bodyPr>
          <a:lstStyle/>
          <a:p>
            <a:pPr marL="177800" indent="-177800">
              <a:buFont typeface="Arial" pitchFamily="34" charset="0"/>
              <a:buChar char="•"/>
              <a:tabLst>
                <a:tab pos="628650" algn="l"/>
              </a:tabLst>
            </a:pPr>
            <a:r>
              <a:rPr lang="en-ZA" sz="1000" dirty="0" smtClean="0"/>
              <a:t>Besides the Job Description it is necessary to have a displayed  Daily Work allocation for all members to see.</a:t>
            </a:r>
          </a:p>
          <a:p>
            <a:pPr marL="177800" indent="-177800">
              <a:buFont typeface="Arial" pitchFamily="34" charset="0"/>
              <a:buChar char="•"/>
              <a:tabLst>
                <a:tab pos="628650" algn="l"/>
              </a:tabLst>
            </a:pPr>
            <a:r>
              <a:rPr lang="en-ZA" sz="1000" dirty="0" smtClean="0"/>
              <a:t>This also allows the facility manger to delegate task on daily basis.</a:t>
            </a:r>
          </a:p>
          <a:p>
            <a:pPr marL="177800" indent="-177800">
              <a:buFont typeface="Arial" pitchFamily="34" charset="0"/>
              <a:buChar char="•"/>
              <a:tabLst>
                <a:tab pos="628650" algn="l"/>
              </a:tabLst>
            </a:pPr>
            <a:r>
              <a:rPr lang="en-ZA" sz="1000" dirty="0" smtClean="0"/>
              <a:t>Not only signed but displayed for everyone to see.</a:t>
            </a:r>
          </a:p>
          <a:p>
            <a:pPr marL="177800" indent="-177800">
              <a:buFont typeface="Arial" pitchFamily="34" charset="0"/>
              <a:buChar char="•"/>
              <a:tabLst>
                <a:tab pos="628650" algn="l"/>
              </a:tabLst>
            </a:pPr>
            <a:endParaRPr lang="en-ZA" sz="1000" dirty="0" smtClean="0"/>
          </a:p>
          <a:p>
            <a:pPr marL="177800" indent="-177800">
              <a:buFont typeface="Arial" pitchFamily="34" charset="0"/>
              <a:buChar char="•"/>
              <a:tabLst>
                <a:tab pos="628650" algn="l"/>
              </a:tabLst>
            </a:pPr>
            <a:endParaRPr lang="en-US" sz="1000" dirty="0"/>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6908"/>
          </a:xfrm>
        </p:spPr>
        <p:txBody>
          <a:bodyPr>
            <a:normAutofit/>
          </a:bodyPr>
          <a:lstStyle/>
          <a:p>
            <a:r>
              <a:rPr lang="en-ZA" sz="4000" dirty="0" smtClean="0"/>
              <a:t>Staff Allocation and Use</a:t>
            </a:r>
            <a:endParaRPr lang="en-US" sz="4000" dirty="0"/>
          </a:p>
        </p:txBody>
      </p:sp>
      <p:sp>
        <p:nvSpPr>
          <p:cNvPr id="16385" name="Rectangle 1"/>
          <p:cNvSpPr>
            <a:spLocks noChangeArrowheads="1"/>
          </p:cNvSpPr>
          <p:nvPr/>
        </p:nvSpPr>
        <p:spPr bwMode="auto">
          <a:xfrm>
            <a:off x="428596" y="1285860"/>
            <a:ext cx="8358246" cy="1143863"/>
          </a:xfrm>
          <a:prstGeom prst="rect">
            <a:avLst/>
          </a:prstGeom>
          <a:noFill/>
          <a:ln w="9525">
            <a:solidFill>
              <a:schemeClr val="accent1"/>
            </a:solidFill>
            <a:miter lim="800000"/>
            <a:headEnd/>
            <a:tailEnd/>
          </a:ln>
          <a:effectLst/>
        </p:spPr>
        <p:txBody>
          <a:bodyPr vert="horz" wrap="square" lIns="457056" tIns="76176" rIns="91440" bIns="50784"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ZA" sz="1200" b="1" i="1" u="none" strike="noStrike" cap="none" normalizeH="0" baseline="0" dirty="0" smtClean="0" bmk="_Toc413750879">
                <a:ln>
                  <a:noFill/>
                </a:ln>
                <a:solidFill>
                  <a:srgbClr val="404040"/>
                </a:solidFill>
                <a:effectLst/>
                <a:latin typeface="Arial" pitchFamily="34" charset="0"/>
                <a:ea typeface="Times New Roman" pitchFamily="18" charset="0"/>
                <a:cs typeface="Arial" pitchFamily="34" charset="0"/>
              </a:rPr>
              <a:t>100</a:t>
            </a:r>
            <a:r>
              <a:rPr kumimoji="0" lang="en-ZA" sz="1200" b="1" i="1" u="none" strike="noStrike" cap="none" normalizeH="0" dirty="0" smtClean="0" bmk="_Toc413750879">
                <a:ln>
                  <a:noFill/>
                </a:ln>
                <a:solidFill>
                  <a:srgbClr val="404040"/>
                </a:solidFill>
                <a:effectLst/>
                <a:latin typeface="Arial" pitchFamily="34" charset="0"/>
                <a:ea typeface="Times New Roman" pitchFamily="18" charset="0"/>
                <a:cs typeface="Arial" pitchFamily="34" charset="0"/>
              </a:rPr>
              <a:t>   </a:t>
            </a:r>
            <a:r>
              <a:rPr kumimoji="0" lang="en-ZA" sz="1200" b="1" i="1" u="none" strike="noStrike" cap="none" normalizeH="0" baseline="0" dirty="0" smtClean="0" bmk="_Toc413750879">
                <a:ln>
                  <a:noFill/>
                </a:ln>
                <a:solidFill>
                  <a:srgbClr val="404040"/>
                </a:solidFill>
                <a:effectLst/>
                <a:latin typeface="Arial" pitchFamily="34" charset="0"/>
                <a:ea typeface="Times New Roman" pitchFamily="18" charset="0"/>
                <a:cs typeface="Arial" pitchFamily="34" charset="0"/>
              </a:rPr>
              <a:t>Leave policy is  available</a:t>
            </a:r>
            <a:endParaRPr kumimoji="0" lang="en-US" sz="1000" b="1" i="1" u="none" strike="noStrike" cap="none" normalizeH="0" baseline="0" dirty="0" smtClean="0" bmk="_Toc413750879">
              <a:ln>
                <a:noFill/>
              </a:ln>
              <a:solidFill>
                <a:srgbClr val="404040"/>
              </a:solidFill>
              <a:effectLst/>
              <a:latin typeface="Arial" pitchFamily="34"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ZA" sz="1200" b="1" i="1" u="none" strike="noStrike" cap="none" normalizeH="0" baseline="0" dirty="0" smtClean="0" bmk="_Toc413750879">
                <a:ln>
                  <a:noFill/>
                </a:ln>
                <a:solidFill>
                  <a:srgbClr val="404040"/>
                </a:solidFill>
                <a:effectLst/>
                <a:latin typeface="Arial" pitchFamily="34" charset="0"/>
                <a:ea typeface="Times New Roman" pitchFamily="18" charset="0"/>
                <a:cs typeface="Arial" pitchFamily="34" charset="0"/>
              </a:rPr>
              <a:t>101</a:t>
            </a:r>
            <a:r>
              <a:rPr kumimoji="0" lang="en-ZA" sz="1200" b="1" i="1" u="none" strike="noStrike" cap="none" normalizeH="0" dirty="0" smtClean="0" bmk="_Toc413750879">
                <a:ln>
                  <a:noFill/>
                </a:ln>
                <a:solidFill>
                  <a:srgbClr val="404040"/>
                </a:solidFill>
                <a:effectLst/>
                <a:latin typeface="Arial" pitchFamily="34" charset="0"/>
                <a:ea typeface="Times New Roman" pitchFamily="18" charset="0"/>
                <a:cs typeface="Arial" pitchFamily="34" charset="0"/>
              </a:rPr>
              <a:t>   </a:t>
            </a:r>
            <a:r>
              <a:rPr kumimoji="0" lang="en-ZA" sz="1200" b="1" i="1" u="none" strike="noStrike" cap="none" normalizeH="0" baseline="0" dirty="0" smtClean="0" bmk="_Toc413750879">
                <a:ln>
                  <a:noFill/>
                </a:ln>
                <a:solidFill>
                  <a:srgbClr val="404040"/>
                </a:solidFill>
                <a:effectLst/>
                <a:latin typeface="Arial" pitchFamily="34" charset="0"/>
                <a:ea typeface="Times New Roman" pitchFamily="18" charset="0"/>
                <a:cs typeface="Arial" pitchFamily="34" charset="0"/>
              </a:rPr>
              <a:t>An annual leave schedule is available</a:t>
            </a:r>
            <a:endParaRPr kumimoji="0" lang="en-US" sz="1000" b="1" i="1" u="none" strike="noStrike" cap="none" normalizeH="0" baseline="0" dirty="0" smtClean="0" bmk="_Toc413750879">
              <a:ln>
                <a:noFill/>
              </a:ln>
              <a:solidFill>
                <a:srgbClr val="404040"/>
              </a:solidFill>
              <a:effectLst/>
              <a:latin typeface="Arial" pitchFamily="34" charset="0"/>
              <a:ea typeface="Times New Roman" pitchFamily="18" charset="0"/>
              <a:cs typeface="Times New Roman" pitchFamily="18" charset="0"/>
            </a:endParaRPr>
          </a:p>
          <a:p>
            <a:pPr marL="355600" marR="0" lvl="0" indent="-355600" algn="l" defTabSz="914400" rtl="0" eaLnBrk="0" fontAlgn="base" latinLnBrk="0" hangingPunct="0">
              <a:lnSpc>
                <a:spcPct val="100000"/>
              </a:lnSpc>
              <a:spcBef>
                <a:spcPct val="0"/>
              </a:spcBef>
              <a:spcAft>
                <a:spcPct val="0"/>
              </a:spcAft>
              <a:buClrTx/>
              <a:buSzTx/>
              <a:buFontTx/>
              <a:buNone/>
              <a:tabLst/>
            </a:pPr>
            <a:r>
              <a:rPr kumimoji="0" lang="en-ZA" sz="1200" b="1" i="1" u="none" strike="noStrike" cap="none" normalizeH="0" baseline="0" dirty="0" smtClean="0" bmk="_Toc413750879">
                <a:ln>
                  <a:noFill/>
                </a:ln>
                <a:solidFill>
                  <a:srgbClr val="404040"/>
                </a:solidFill>
                <a:effectLst/>
                <a:latin typeface="Arial" pitchFamily="34" charset="0"/>
                <a:ea typeface="Times New Roman" pitchFamily="18" charset="0"/>
                <a:cs typeface="Arial" pitchFamily="34" charset="0"/>
              </a:rPr>
              <a:t>102</a:t>
            </a:r>
            <a:r>
              <a:rPr kumimoji="0" lang="en-ZA" sz="1200" b="1" i="1" u="none" strike="noStrike" cap="none" normalizeH="0" dirty="0" smtClean="0" bmk="_Toc413750879">
                <a:ln>
                  <a:noFill/>
                </a:ln>
                <a:solidFill>
                  <a:srgbClr val="404040"/>
                </a:solidFill>
                <a:effectLst/>
                <a:latin typeface="Arial" pitchFamily="34" charset="0"/>
                <a:ea typeface="Times New Roman" pitchFamily="18" charset="0"/>
                <a:cs typeface="Arial" pitchFamily="34" charset="0"/>
              </a:rPr>
              <a:t>   </a:t>
            </a:r>
            <a:r>
              <a:rPr kumimoji="0" lang="en-ZA" sz="1200" b="1" i="1" u="none" strike="noStrike" cap="none" normalizeH="0" baseline="0" dirty="0" smtClean="0" bmk="_Toc413750879">
                <a:ln>
                  <a:noFill/>
                </a:ln>
                <a:solidFill>
                  <a:srgbClr val="404040"/>
                </a:solidFill>
                <a:effectLst/>
                <a:latin typeface="Arial" pitchFamily="34" charset="0"/>
                <a:ea typeface="Times New Roman" pitchFamily="18" charset="0"/>
                <a:cs typeface="Arial" pitchFamily="34" charset="0"/>
              </a:rPr>
              <a:t>Basic Staff records available (vacation/sick/accouchement/family responsibility leave/study leave/disciplinary action).</a:t>
            </a:r>
            <a:endParaRPr kumimoji="0" lang="en-US" sz="1000" b="1" i="1" u="none" strike="noStrike" cap="none" normalizeH="0" baseline="0" dirty="0" smtClean="0">
              <a:ln>
                <a:noFill/>
              </a:ln>
              <a:solidFill>
                <a:srgbClr val="404040"/>
              </a:solidFill>
              <a:effectLst/>
              <a:latin typeface="Arial" pitchFamily="34"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endParaRPr>
          </a:p>
        </p:txBody>
      </p:sp>
      <p:sp>
        <p:nvSpPr>
          <p:cNvPr id="5" name="TextBox 4"/>
          <p:cNvSpPr txBox="1"/>
          <p:nvPr/>
        </p:nvSpPr>
        <p:spPr>
          <a:xfrm>
            <a:off x="428596" y="2643182"/>
            <a:ext cx="4000528" cy="4216539"/>
          </a:xfrm>
          <a:prstGeom prst="rect">
            <a:avLst/>
          </a:prstGeom>
          <a:noFill/>
          <a:ln>
            <a:solidFill>
              <a:schemeClr val="accent1"/>
            </a:solidFill>
          </a:ln>
        </p:spPr>
        <p:txBody>
          <a:bodyPr wrap="square" rtlCol="0">
            <a:spAutoFit/>
          </a:bodyPr>
          <a:lstStyle/>
          <a:p>
            <a:pPr marL="628650" indent="-628650">
              <a:tabLst>
                <a:tab pos="628650" algn="l"/>
              </a:tabLst>
            </a:pPr>
            <a:r>
              <a:rPr lang="en-ZA" sz="1000" dirty="0"/>
              <a:t>Step 1: 	</a:t>
            </a:r>
            <a:r>
              <a:rPr lang="en-GB" sz="1000" dirty="0"/>
              <a:t>Obtain the public service leave policy from the DPSA web site. </a:t>
            </a:r>
            <a:endParaRPr lang="en-US" sz="1000" dirty="0"/>
          </a:p>
          <a:p>
            <a:pPr marL="628650" indent="-628650">
              <a:tabLst>
                <a:tab pos="628650" algn="l"/>
              </a:tabLst>
            </a:pPr>
            <a:r>
              <a:rPr lang="en-GB" sz="1000" dirty="0"/>
              <a:t>Step 2: 	</a:t>
            </a:r>
            <a:r>
              <a:rPr lang="en-ZA" sz="1000" dirty="0"/>
              <a:t>Where there is no electronic access, obtain hard copies from the sub-district/district manager.</a:t>
            </a:r>
            <a:endParaRPr lang="en-US" sz="1000" dirty="0"/>
          </a:p>
          <a:p>
            <a:pPr marL="628650" indent="-628650">
              <a:tabLst>
                <a:tab pos="628650" algn="l"/>
              </a:tabLst>
            </a:pPr>
            <a:r>
              <a:rPr lang="en-GB" sz="1000" dirty="0"/>
              <a:t>Step 3:        </a:t>
            </a:r>
            <a:r>
              <a:rPr lang="en-ZA" sz="1000" dirty="0" smtClean="0"/>
              <a:t>Share </a:t>
            </a:r>
            <a:r>
              <a:rPr lang="en-ZA" sz="1000" dirty="0"/>
              <a:t>the contents of the public service leave policy with all staff members </a:t>
            </a:r>
            <a:r>
              <a:rPr lang="en-ZA" sz="1000" dirty="0" smtClean="0"/>
              <a:t>. Explain </a:t>
            </a:r>
            <a:r>
              <a:rPr lang="en-ZA" sz="1000" dirty="0"/>
              <a:t>the important points relevant to the staff so that they understand the leave process, emphasising the need for approval prior to going on leave, unless in an emergency situation</a:t>
            </a:r>
            <a:r>
              <a:rPr lang="en-ZA" sz="1000" dirty="0" smtClean="0"/>
              <a:t>. Staff </a:t>
            </a:r>
            <a:r>
              <a:rPr lang="en-ZA" sz="1000" dirty="0"/>
              <a:t>to sign acknowledgment indicating that they are aware of the policy and its application. See </a:t>
            </a:r>
            <a:r>
              <a:rPr lang="en-ZA" sz="1000" u="sng" dirty="0">
                <a:hlinkClick r:id="" action="ppaction://hlinkfile"/>
              </a:rPr>
              <a:t>Annexure 41</a:t>
            </a:r>
            <a:endParaRPr lang="en-US" sz="1000" dirty="0"/>
          </a:p>
          <a:p>
            <a:pPr marL="628650" indent="-628650">
              <a:tabLst>
                <a:tab pos="628650" algn="l"/>
              </a:tabLst>
            </a:pPr>
            <a:r>
              <a:rPr lang="en-ZA" sz="1000" dirty="0"/>
              <a:t>Step 4:	Draw up an annual leave schedule for all staff members taking into account the service needs of the facility. See </a:t>
            </a:r>
            <a:r>
              <a:rPr lang="en-ZA" sz="1000" u="sng" dirty="0">
                <a:hlinkClick r:id="" action="ppaction://hlinkfile"/>
              </a:rPr>
              <a:t>Annexure 42</a:t>
            </a:r>
            <a:endParaRPr lang="en-US" sz="1000" dirty="0"/>
          </a:p>
          <a:p>
            <a:pPr marL="628650" indent="-628650">
              <a:tabLst>
                <a:tab pos="628650" algn="l"/>
              </a:tabLst>
            </a:pPr>
            <a:r>
              <a:rPr lang="en-ZA" sz="1000" dirty="0"/>
              <a:t>Step 5: 	Print and place the annual leave schedule on staff notice board.</a:t>
            </a:r>
            <a:endParaRPr lang="en-US" sz="1000" dirty="0"/>
          </a:p>
          <a:p>
            <a:pPr marL="628650" indent="-628650">
              <a:tabLst>
                <a:tab pos="628650" algn="l"/>
              </a:tabLst>
            </a:pPr>
            <a:r>
              <a:rPr lang="en-ZA" sz="1000" dirty="0"/>
              <a:t>Step 6: 	Check that every staff member has their own staff file with all relevant documentation inside. </a:t>
            </a:r>
            <a:r>
              <a:rPr lang="en-ZA" sz="1000" u="sng" dirty="0">
                <a:hlinkClick r:id="" action="ppaction://hlinkfile"/>
              </a:rPr>
              <a:t>Annexure 43</a:t>
            </a:r>
            <a:endParaRPr lang="en-US" sz="1000" dirty="0"/>
          </a:p>
          <a:p>
            <a:pPr marL="628650" indent="-628650">
              <a:tabLst>
                <a:tab pos="628650" algn="l"/>
              </a:tabLst>
            </a:pPr>
            <a:r>
              <a:rPr lang="en-ZA" sz="1000" dirty="0"/>
              <a:t>Step 7: 	Create a new file for all new staff members within one week of commencement of duty. </a:t>
            </a:r>
            <a:r>
              <a:rPr lang="en-ZA" sz="1000" dirty="0" smtClean="0"/>
              <a:t>If </a:t>
            </a:r>
            <a:r>
              <a:rPr lang="en-ZA" sz="1000" dirty="0"/>
              <a:t>a staff member is transferred to your clinic, request their staff file from their previous place of employment</a:t>
            </a:r>
            <a:r>
              <a:rPr lang="en-ZA" sz="1000" dirty="0" smtClean="0"/>
              <a:t>. If </a:t>
            </a:r>
            <a:r>
              <a:rPr lang="en-ZA" sz="1000" dirty="0"/>
              <a:t>a staff member is transferred from your clinic, send their staff file to the clinic they will be transferring to.</a:t>
            </a:r>
            <a:endParaRPr lang="en-US" sz="1000" dirty="0"/>
          </a:p>
          <a:p>
            <a:pPr marL="628650" indent="-628650">
              <a:tabLst>
                <a:tab pos="628650" algn="l"/>
              </a:tabLst>
            </a:pPr>
            <a:r>
              <a:rPr lang="en-ZA" sz="1000" dirty="0"/>
              <a:t>Step 8: 	The Leave Register must be updated and completed when staff member takes a leave of absence for any reason.</a:t>
            </a:r>
            <a:endParaRPr lang="en-US" sz="1000" dirty="0"/>
          </a:p>
          <a:p>
            <a:endParaRPr lang="en-US" dirty="0"/>
          </a:p>
        </p:txBody>
      </p:sp>
      <p:sp>
        <p:nvSpPr>
          <p:cNvPr id="6" name="TextBox 5"/>
          <p:cNvSpPr txBox="1"/>
          <p:nvPr/>
        </p:nvSpPr>
        <p:spPr>
          <a:xfrm>
            <a:off x="4786314" y="2643182"/>
            <a:ext cx="4000528" cy="3293209"/>
          </a:xfrm>
          <a:prstGeom prst="rect">
            <a:avLst/>
          </a:prstGeom>
          <a:noFill/>
          <a:ln>
            <a:solidFill>
              <a:schemeClr val="accent1"/>
            </a:solidFill>
          </a:ln>
        </p:spPr>
        <p:txBody>
          <a:bodyPr wrap="square" rtlCol="0">
            <a:spAutoFit/>
          </a:bodyPr>
          <a:lstStyle/>
          <a:p>
            <a:pPr marL="273050" indent="-273050">
              <a:buFont typeface="Arial" pitchFamily="34" charset="0"/>
              <a:buChar char="•"/>
              <a:tabLst>
                <a:tab pos="273050" algn="l"/>
              </a:tabLst>
            </a:pPr>
            <a:r>
              <a:rPr lang="en-ZA" sz="1000" dirty="0" smtClean="0"/>
              <a:t>There are challenges where staff members take leave at the same time</a:t>
            </a:r>
          </a:p>
          <a:p>
            <a:pPr marL="273050" indent="-273050">
              <a:buFont typeface="Arial" pitchFamily="34" charset="0"/>
              <a:buChar char="•"/>
              <a:tabLst>
                <a:tab pos="273050" algn="l"/>
              </a:tabLst>
            </a:pPr>
            <a:r>
              <a:rPr lang="en-ZA" sz="1000" dirty="0" smtClean="0"/>
              <a:t>There are employees who have been on sick leave for more that a year.</a:t>
            </a:r>
          </a:p>
          <a:p>
            <a:pPr marL="273050" indent="-273050">
              <a:buFont typeface="Arial" pitchFamily="34" charset="0"/>
              <a:buChar char="•"/>
              <a:tabLst>
                <a:tab pos="273050" algn="l"/>
              </a:tabLst>
            </a:pPr>
            <a:r>
              <a:rPr lang="en-ZA" sz="1000" dirty="0" smtClean="0"/>
              <a:t>Whilst there are these challenges some of the employees are on training.</a:t>
            </a:r>
          </a:p>
          <a:p>
            <a:pPr marL="273050" indent="-273050">
              <a:buFont typeface="Arial" pitchFamily="34" charset="0"/>
              <a:buChar char="•"/>
              <a:tabLst>
                <a:tab pos="273050" algn="l"/>
              </a:tabLst>
            </a:pPr>
            <a:r>
              <a:rPr lang="en-ZA" sz="1000" dirty="0" smtClean="0"/>
              <a:t>Proper planning needs to be done at the beginning of the year.</a:t>
            </a:r>
          </a:p>
          <a:p>
            <a:pPr marL="273050" indent="-273050">
              <a:buFont typeface="Arial" pitchFamily="34" charset="0"/>
              <a:buChar char="•"/>
              <a:tabLst>
                <a:tab pos="273050" algn="l"/>
              </a:tabLst>
            </a:pPr>
            <a:r>
              <a:rPr lang="en-ZA" sz="1000" dirty="0" smtClean="0"/>
              <a:t>The annual schedule needs to be displayed so that all employees at the facility are aware who will be on leave and when.</a:t>
            </a:r>
          </a:p>
          <a:p>
            <a:pPr marL="273050" indent="-273050">
              <a:buFont typeface="Arial" pitchFamily="34" charset="0"/>
              <a:buChar char="•"/>
              <a:tabLst>
                <a:tab pos="273050" algn="l"/>
              </a:tabLst>
            </a:pPr>
            <a:r>
              <a:rPr lang="en-ZA" sz="1000" dirty="0" smtClean="0"/>
              <a:t>We need standardised training programme for the Facility managers similar to the CEO.</a:t>
            </a:r>
          </a:p>
          <a:p>
            <a:pPr marL="273050" indent="-273050">
              <a:buFont typeface="Arial" pitchFamily="34" charset="0"/>
              <a:buChar char="•"/>
              <a:tabLst>
                <a:tab pos="273050" algn="l"/>
              </a:tabLst>
            </a:pPr>
            <a:r>
              <a:rPr lang="en-ZA" sz="1000" dirty="0" smtClean="0"/>
              <a:t>The training programme should include Human resources, Labour relations, Finance , Supply Chain, Infrastructure, Labour Relations.</a:t>
            </a:r>
          </a:p>
          <a:p>
            <a:pPr marL="273050" indent="-273050">
              <a:buFont typeface="Arial" pitchFamily="34" charset="0"/>
              <a:buChar char="•"/>
              <a:tabLst>
                <a:tab pos="273050" algn="l"/>
              </a:tabLst>
            </a:pPr>
            <a:r>
              <a:rPr lang="en-ZA" sz="1000" dirty="0" smtClean="0"/>
              <a:t>Induction programme  for newly appointed  facility Managers as they are placed without  the necessary training.</a:t>
            </a:r>
          </a:p>
          <a:p>
            <a:pPr marL="273050" indent="-273050">
              <a:buFont typeface="Arial" pitchFamily="34" charset="0"/>
              <a:buChar char="•"/>
              <a:tabLst>
                <a:tab pos="273050" algn="l"/>
              </a:tabLst>
            </a:pPr>
            <a:r>
              <a:rPr lang="en-ZA" sz="1000" dirty="0" smtClean="0"/>
              <a:t>The training programme should be continuous to deal with any new policy developments.</a:t>
            </a:r>
          </a:p>
          <a:p>
            <a:pPr marL="273050" indent="-273050">
              <a:buFont typeface="Arial" pitchFamily="34" charset="0"/>
              <a:buChar char="•"/>
              <a:tabLst>
                <a:tab pos="273050" algn="l"/>
              </a:tabLst>
            </a:pPr>
            <a:r>
              <a:rPr lang="en-ZA" sz="1000" dirty="0" smtClean="0"/>
              <a:t>Problems to manage employees who are placed on continuous periods of sick leave.  Provide training on PILLIR</a:t>
            </a:r>
          </a:p>
          <a:p>
            <a:pPr marL="273050" indent="-273050">
              <a:buFont typeface="Arial" pitchFamily="34" charset="0"/>
              <a:buChar char="•"/>
              <a:tabLst>
                <a:tab pos="273050" algn="l"/>
              </a:tabLst>
            </a:pP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Professional Standards and Performance Management &amp; Development System (PMDS)</a:t>
            </a:r>
            <a:endParaRPr lang="en-US" sz="2800" dirty="0"/>
          </a:p>
        </p:txBody>
      </p:sp>
      <p:sp>
        <p:nvSpPr>
          <p:cNvPr id="5" name="TextBox 4"/>
          <p:cNvSpPr txBox="1"/>
          <p:nvPr/>
        </p:nvSpPr>
        <p:spPr>
          <a:xfrm>
            <a:off x="500034" y="1857364"/>
            <a:ext cx="8215370" cy="923330"/>
          </a:xfrm>
          <a:prstGeom prst="rect">
            <a:avLst/>
          </a:prstGeom>
          <a:noFill/>
          <a:ln>
            <a:solidFill>
              <a:schemeClr val="accent1"/>
            </a:solidFill>
          </a:ln>
        </p:spPr>
        <p:txBody>
          <a:bodyPr wrap="square" rtlCol="0">
            <a:spAutoFit/>
          </a:bodyPr>
          <a:lstStyle/>
          <a:p>
            <a:pPr marL="450850" indent="-450850"/>
            <a:r>
              <a:rPr lang="en-US" b="1" dirty="0" smtClean="0"/>
              <a:t>103  There is an individual Performance Management Agreement for each staff member</a:t>
            </a:r>
          </a:p>
          <a:p>
            <a:endParaRPr lang="en-US" dirty="0"/>
          </a:p>
        </p:txBody>
      </p:sp>
      <p:sp>
        <p:nvSpPr>
          <p:cNvPr id="6" name="TextBox 5"/>
          <p:cNvSpPr txBox="1"/>
          <p:nvPr/>
        </p:nvSpPr>
        <p:spPr>
          <a:xfrm>
            <a:off x="500034" y="3071810"/>
            <a:ext cx="3857652" cy="3139321"/>
          </a:xfrm>
          <a:prstGeom prst="rect">
            <a:avLst/>
          </a:prstGeom>
          <a:noFill/>
          <a:ln>
            <a:solidFill>
              <a:schemeClr val="accent1"/>
            </a:solidFill>
          </a:ln>
        </p:spPr>
        <p:txBody>
          <a:bodyPr wrap="square" rtlCol="0">
            <a:spAutoFit/>
          </a:bodyPr>
          <a:lstStyle/>
          <a:p>
            <a:pPr>
              <a:tabLst>
                <a:tab pos="628650" algn="l"/>
                <a:tab pos="712788" algn="l"/>
              </a:tabLst>
            </a:pPr>
            <a:r>
              <a:rPr lang="en-ZA" sz="1000" dirty="0" smtClean="0"/>
              <a:t>Step 1:       O</a:t>
            </a:r>
            <a:r>
              <a:rPr lang="en-GB" sz="1000" dirty="0" err="1" smtClean="0"/>
              <a:t>btain</a:t>
            </a:r>
            <a:r>
              <a:rPr lang="en-GB" sz="1000" dirty="0" smtClean="0"/>
              <a:t> the PMDS policy from the DPSA web site. </a:t>
            </a:r>
            <a:endParaRPr lang="en-US" sz="1000" dirty="0" smtClean="0"/>
          </a:p>
          <a:p>
            <a:pPr marL="628650" indent="-628650">
              <a:tabLst>
                <a:tab pos="534988" algn="l"/>
                <a:tab pos="712788" algn="l"/>
              </a:tabLst>
            </a:pPr>
            <a:r>
              <a:rPr lang="en-GB" sz="1000" dirty="0" smtClean="0"/>
              <a:t>Step 2:       </a:t>
            </a:r>
            <a:r>
              <a:rPr lang="en-ZA" sz="1000" dirty="0" smtClean="0"/>
              <a:t>Where there is no electronic access, obtain hard copies from the sub-district/district manager.</a:t>
            </a:r>
            <a:endParaRPr lang="en-US" sz="1000" dirty="0" smtClean="0"/>
          </a:p>
          <a:p>
            <a:pPr marL="628650" indent="-628650">
              <a:tabLst>
                <a:tab pos="628650" algn="l"/>
                <a:tab pos="712788" algn="l"/>
              </a:tabLst>
            </a:pPr>
            <a:r>
              <a:rPr lang="en-GB" sz="1000" dirty="0" smtClean="0"/>
              <a:t>Step 3:       </a:t>
            </a:r>
            <a:r>
              <a:rPr lang="en-ZA" sz="1000" dirty="0" smtClean="0"/>
              <a:t>Share the contents of the PMDS leave policy with all staff members </a:t>
            </a:r>
            <a:endParaRPr lang="en-US" sz="1000" dirty="0" smtClean="0"/>
          </a:p>
          <a:p>
            <a:pPr marL="628650">
              <a:tabLst>
                <a:tab pos="628650" algn="l"/>
                <a:tab pos="712788" algn="l"/>
              </a:tabLst>
            </a:pPr>
            <a:r>
              <a:rPr lang="en-ZA" sz="1000" dirty="0" smtClean="0"/>
              <a:t>Step 4:       Ensure that each staff member has an approved and  signed job description available. </a:t>
            </a:r>
            <a:endParaRPr lang="en-US" sz="1000" dirty="0" smtClean="0"/>
          </a:p>
          <a:p>
            <a:pPr marL="628650" indent="-628650">
              <a:tabLst>
                <a:tab pos="712788" algn="l"/>
              </a:tabLst>
            </a:pPr>
            <a:r>
              <a:rPr lang="en-ZA" sz="1000" dirty="0" smtClean="0"/>
              <a:t>Step 5:       Use the prescribed PMDS templates to develop an individual Performance Management Agreement (PMA). </a:t>
            </a:r>
            <a:r>
              <a:rPr lang="en-ZA" sz="1000" dirty="0" smtClean="0"/>
              <a:t> </a:t>
            </a:r>
            <a:r>
              <a:rPr lang="en-ZA" sz="1000" dirty="0" smtClean="0"/>
              <a:t>Ensure that the performance goals of the facility are reflected within the key PMA of individual staff members . PMA to be signed by the individual staff member and the facility manager after discussion and agreement in person. Submit signed original copies to District Office by 15 April. Copy of signed PMA to be kept in the individual personnel files.</a:t>
            </a:r>
            <a:endParaRPr lang="en-US" sz="1000" dirty="0" smtClean="0"/>
          </a:p>
          <a:p>
            <a:pPr marL="628650" indent="-628650">
              <a:tabLst>
                <a:tab pos="628650" algn="l"/>
                <a:tab pos="712788" algn="l"/>
              </a:tabLst>
            </a:pPr>
            <a:r>
              <a:rPr lang="en-ZA" sz="1000" dirty="0" smtClean="0"/>
              <a:t>Step 6:         Performance appraisal to be conducted quarterly using the PMDS evaluation </a:t>
            </a:r>
            <a:r>
              <a:rPr lang="en-ZA" sz="1000" dirty="0" smtClean="0"/>
              <a:t>templates</a:t>
            </a:r>
            <a:endParaRPr lang="en-US" sz="1000" dirty="0" smtClean="0"/>
          </a:p>
          <a:p>
            <a:endParaRPr lang="en-US" dirty="0"/>
          </a:p>
        </p:txBody>
      </p:sp>
      <p:sp>
        <p:nvSpPr>
          <p:cNvPr id="7" name="TextBox 6"/>
          <p:cNvSpPr txBox="1"/>
          <p:nvPr/>
        </p:nvSpPr>
        <p:spPr>
          <a:xfrm>
            <a:off x="4714876" y="3071810"/>
            <a:ext cx="4071966" cy="2523768"/>
          </a:xfrm>
          <a:prstGeom prst="rect">
            <a:avLst/>
          </a:prstGeom>
          <a:noFill/>
          <a:ln>
            <a:solidFill>
              <a:schemeClr val="accent1"/>
            </a:solidFill>
          </a:ln>
        </p:spPr>
        <p:txBody>
          <a:bodyPr wrap="square" rtlCol="0">
            <a:spAutoFit/>
          </a:bodyPr>
          <a:lstStyle/>
          <a:p>
            <a:pPr marL="177800" indent="-177800">
              <a:buFont typeface="Arial" pitchFamily="34" charset="0"/>
              <a:buChar char="•"/>
              <a:tabLst>
                <a:tab pos="628650" algn="l"/>
                <a:tab pos="712788" algn="l"/>
              </a:tabLst>
            </a:pPr>
            <a:r>
              <a:rPr lang="en-ZA" sz="1000" dirty="0" smtClean="0"/>
              <a:t>Districts are required to capture all PMDS Agreements and Quarterly reviews of all staff.</a:t>
            </a:r>
          </a:p>
          <a:p>
            <a:pPr marL="177800" indent="-177800">
              <a:buFont typeface="Arial" pitchFamily="34" charset="0"/>
              <a:buChar char="•"/>
              <a:tabLst>
                <a:tab pos="628650" algn="l"/>
                <a:tab pos="712788" algn="l"/>
              </a:tabLst>
            </a:pPr>
            <a:r>
              <a:rPr lang="en-ZA" sz="1000" dirty="0" smtClean="0"/>
              <a:t>Best </a:t>
            </a:r>
            <a:r>
              <a:rPr lang="en-ZA" sz="1000" dirty="0" smtClean="0"/>
              <a:t>Practise is to spend more time on the Performance agreement  to ensure that the outputs are clear.  The targets are measurable.</a:t>
            </a:r>
          </a:p>
          <a:p>
            <a:pPr marL="177800" indent="-177800">
              <a:buFont typeface="Arial" pitchFamily="34" charset="0"/>
              <a:buChar char="•"/>
              <a:tabLst>
                <a:tab pos="628650" algn="l"/>
                <a:tab pos="712788" algn="l"/>
              </a:tabLst>
            </a:pPr>
            <a:r>
              <a:rPr lang="en-US" sz="1000" dirty="0" smtClean="0"/>
              <a:t>It </a:t>
            </a:r>
            <a:r>
              <a:rPr lang="en-US" sz="1000" dirty="0" smtClean="0"/>
              <a:t>is bad practice to only manage individual performance at the end of the last quarter</a:t>
            </a:r>
          </a:p>
          <a:p>
            <a:pPr marL="635000" lvl="1" indent="-177800">
              <a:buFont typeface="Arial" pitchFamily="34" charset="0"/>
              <a:buChar char="•"/>
              <a:tabLst>
                <a:tab pos="628650" algn="l"/>
                <a:tab pos="712788" algn="l"/>
              </a:tabLst>
            </a:pPr>
            <a:r>
              <a:rPr lang="en-US" sz="1000" dirty="0" smtClean="0"/>
              <a:t>Source of  conflict if the person has not reached the set targets</a:t>
            </a:r>
          </a:p>
          <a:p>
            <a:pPr marL="635000" lvl="1" indent="-177800">
              <a:buFont typeface="Arial" pitchFamily="34" charset="0"/>
              <a:buChar char="•"/>
              <a:tabLst>
                <a:tab pos="628650" algn="l"/>
                <a:tab pos="712788" algn="l"/>
              </a:tabLst>
            </a:pPr>
            <a:r>
              <a:rPr lang="en-US" sz="1000" dirty="0" smtClean="0"/>
              <a:t>There may be no evidence to show underperformance and whether there was any intervention </a:t>
            </a:r>
          </a:p>
          <a:p>
            <a:pPr marL="177800" indent="-177800">
              <a:buFont typeface="Arial" pitchFamily="34" charset="0"/>
              <a:buChar char="•"/>
              <a:tabLst>
                <a:tab pos="628650" algn="l"/>
                <a:tab pos="712788" algn="l"/>
              </a:tabLst>
            </a:pPr>
            <a:r>
              <a:rPr lang="en-US" sz="1000" dirty="0" smtClean="0"/>
              <a:t>Alignment of the  Performance Agreement with the Operational Plan is very crucial  for effective management.</a:t>
            </a:r>
          </a:p>
          <a:p>
            <a:pPr marL="635000" lvl="1" indent="-177800">
              <a:buFont typeface="Arial" pitchFamily="34" charset="0"/>
              <a:buChar char="•"/>
              <a:tabLst>
                <a:tab pos="628650" algn="l"/>
                <a:tab pos="712788" algn="l"/>
              </a:tabLst>
            </a:pPr>
            <a:r>
              <a:rPr lang="en-US" sz="1000" dirty="0" smtClean="0"/>
              <a:t>Job Descriptions, operational plan, work plan, regular  staff meetings agenda. </a:t>
            </a:r>
          </a:p>
          <a:p>
            <a:pPr marL="177800" indent="-177800">
              <a:buFont typeface="Arial" pitchFamily="34" charset="0"/>
              <a:buChar char="•"/>
              <a:tabLst>
                <a:tab pos="628650" algn="l"/>
                <a:tab pos="712788" algn="l"/>
              </a:tabLst>
            </a:pPr>
            <a:r>
              <a:rPr lang="en-US" sz="1000" dirty="0" smtClean="0"/>
              <a:t>Quarterly Reviews enable  to correct non performance </a:t>
            </a:r>
            <a:r>
              <a:rPr lang="en-US" sz="1000" dirty="0" err="1" smtClean="0"/>
              <a:t>timeously</a:t>
            </a:r>
            <a:r>
              <a:rPr lang="en-US" sz="1000" dirty="0" smtClean="0"/>
              <a:t>.</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00034" y="2000240"/>
            <a:ext cx="8143932" cy="461665"/>
          </a:xfrm>
          <a:prstGeom prst="rect">
            <a:avLst/>
          </a:prstGeom>
          <a:noFill/>
          <a:ln>
            <a:solidFill>
              <a:schemeClr val="accent1"/>
            </a:solidFill>
          </a:ln>
        </p:spPr>
        <p:txBody>
          <a:bodyPr wrap="square" rtlCol="0">
            <a:spAutoFit/>
          </a:bodyPr>
          <a:lstStyle/>
          <a:p>
            <a:r>
              <a:rPr lang="en-US" sz="1200" b="1" i="1" dirty="0" smtClean="0"/>
              <a:t>106	 The disciplinary procedure is available </a:t>
            </a:r>
          </a:p>
          <a:p>
            <a:r>
              <a:rPr lang="en-US" sz="1200" b="1" i="1" dirty="0" smtClean="0"/>
              <a:t>107	 The grievance procedure is available</a:t>
            </a:r>
            <a:endParaRPr lang="en-US" dirty="0"/>
          </a:p>
        </p:txBody>
      </p:sp>
      <p:sp>
        <p:nvSpPr>
          <p:cNvPr id="6" name="TextBox 5"/>
          <p:cNvSpPr txBox="1"/>
          <p:nvPr/>
        </p:nvSpPr>
        <p:spPr>
          <a:xfrm>
            <a:off x="500034" y="2714620"/>
            <a:ext cx="3714776" cy="1477328"/>
          </a:xfrm>
          <a:prstGeom prst="rect">
            <a:avLst/>
          </a:prstGeom>
          <a:noFill/>
          <a:ln>
            <a:solidFill>
              <a:schemeClr val="accent5"/>
            </a:solidFill>
          </a:ln>
        </p:spPr>
        <p:txBody>
          <a:bodyPr wrap="square" rtlCol="0">
            <a:spAutoFit/>
          </a:bodyPr>
          <a:lstStyle/>
          <a:p>
            <a:pPr marL="542925" indent="-542925"/>
            <a:r>
              <a:rPr lang="en-ZA" sz="900" dirty="0" smtClean="0"/>
              <a:t>Step 1: 	O</a:t>
            </a:r>
            <a:r>
              <a:rPr lang="en-GB" sz="900" dirty="0" err="1" smtClean="0"/>
              <a:t>btain</a:t>
            </a:r>
            <a:r>
              <a:rPr lang="en-GB" sz="900" dirty="0" smtClean="0"/>
              <a:t> the public service disciplinary and grievance procedures from the DPSA web site. </a:t>
            </a:r>
            <a:endParaRPr lang="en-US" sz="900" dirty="0" smtClean="0"/>
          </a:p>
          <a:p>
            <a:pPr marL="542925" indent="-542925"/>
            <a:r>
              <a:rPr lang="en-GB" sz="900" dirty="0" smtClean="0"/>
              <a:t>Step 2: 	</a:t>
            </a:r>
            <a:r>
              <a:rPr lang="en-ZA" sz="900" dirty="0" smtClean="0"/>
              <a:t>Where there is no electronic access, obtain hard copies from the sub-district/district manager.</a:t>
            </a:r>
            <a:endParaRPr lang="en-US" sz="900" dirty="0" smtClean="0"/>
          </a:p>
          <a:p>
            <a:pPr marL="542925" indent="-542925"/>
            <a:r>
              <a:rPr lang="en-GB" sz="900" dirty="0" smtClean="0"/>
              <a:t>Step 3:           </a:t>
            </a:r>
            <a:r>
              <a:rPr lang="en-ZA" sz="900" dirty="0" smtClean="0"/>
              <a:t>Share the contents of the disciplinary and the grievance procedures with all staff members </a:t>
            </a:r>
          </a:p>
          <a:p>
            <a:pPr marL="542925" indent="-542925"/>
            <a:r>
              <a:rPr lang="en-ZA" sz="900" dirty="0" smtClean="0"/>
              <a:t>Step 4: 	All staff must sign acknowledgement that they have been informed of the procedures and understand it. </a:t>
            </a:r>
            <a:endParaRPr lang="en-US" sz="900" dirty="0" smtClean="0"/>
          </a:p>
          <a:p>
            <a:endParaRPr lang="en-US" dirty="0"/>
          </a:p>
        </p:txBody>
      </p:sp>
      <p:sp>
        <p:nvSpPr>
          <p:cNvPr id="7" name="Title 1"/>
          <p:cNvSpPr>
            <a:spLocks noGrp="1"/>
          </p:cNvSpPr>
          <p:nvPr>
            <p:ph type="title"/>
          </p:nvPr>
        </p:nvSpPr>
        <p:spPr/>
        <p:txBody>
          <a:bodyPr>
            <a:normAutofit/>
          </a:bodyPr>
          <a:lstStyle/>
          <a:p>
            <a:r>
              <a:rPr lang="en-US" sz="2800" dirty="0" smtClean="0"/>
              <a:t>Professional Standards and Performance Management &amp; Development System</a:t>
            </a:r>
            <a:endParaRPr lang="en-US" sz="2800" dirty="0"/>
          </a:p>
        </p:txBody>
      </p:sp>
      <p:sp>
        <p:nvSpPr>
          <p:cNvPr id="8" name="TextBox 7"/>
          <p:cNvSpPr txBox="1"/>
          <p:nvPr/>
        </p:nvSpPr>
        <p:spPr>
          <a:xfrm>
            <a:off x="4643438" y="2714620"/>
            <a:ext cx="4071966" cy="1892826"/>
          </a:xfrm>
          <a:prstGeom prst="rect">
            <a:avLst/>
          </a:prstGeom>
          <a:noFill/>
          <a:ln>
            <a:solidFill>
              <a:schemeClr val="accent5"/>
            </a:solidFill>
          </a:ln>
        </p:spPr>
        <p:txBody>
          <a:bodyPr wrap="square" rtlCol="0">
            <a:spAutoFit/>
          </a:bodyPr>
          <a:lstStyle/>
          <a:p>
            <a:pPr marL="180975" indent="-180975">
              <a:buFont typeface="Arial" pitchFamily="34" charset="0"/>
              <a:buChar char="•"/>
            </a:pPr>
            <a:r>
              <a:rPr lang="en-ZA" sz="900" dirty="0" smtClean="0"/>
              <a:t>The are guidelines from DPSA that are updated on regular basis</a:t>
            </a:r>
          </a:p>
          <a:p>
            <a:pPr marL="180975" indent="-180975">
              <a:buFont typeface="Arial" pitchFamily="34" charset="0"/>
              <a:buChar char="•"/>
            </a:pPr>
            <a:r>
              <a:rPr lang="en-ZA" sz="900" dirty="0" smtClean="0"/>
              <a:t>The </a:t>
            </a:r>
            <a:r>
              <a:rPr lang="en-ZA" sz="900" dirty="0" smtClean="0"/>
              <a:t>District must have continuous training  programme on </a:t>
            </a:r>
            <a:r>
              <a:rPr lang="en-ZA" sz="900" dirty="0" smtClean="0"/>
              <a:t>grievances </a:t>
            </a:r>
            <a:r>
              <a:rPr lang="en-ZA" sz="900" dirty="0" smtClean="0"/>
              <a:t>and disciplinary processes</a:t>
            </a:r>
            <a:r>
              <a:rPr lang="en-ZA" sz="900" dirty="0" smtClean="0"/>
              <a:t>.</a:t>
            </a:r>
          </a:p>
          <a:p>
            <a:pPr marL="180975" indent="-180975">
              <a:buFont typeface="Arial" pitchFamily="34" charset="0"/>
              <a:buChar char="•"/>
            </a:pPr>
            <a:r>
              <a:rPr lang="en-ZA" sz="900" dirty="0" smtClean="0"/>
              <a:t>Progressive disciplinary process is important so that behaviour can be dealt with in time.</a:t>
            </a:r>
            <a:endParaRPr lang="en-ZA" sz="900" dirty="0" smtClean="0"/>
          </a:p>
          <a:p>
            <a:pPr marL="180975" indent="-180975">
              <a:buFont typeface="Arial" pitchFamily="34" charset="0"/>
              <a:buChar char="•"/>
            </a:pPr>
            <a:r>
              <a:rPr lang="en-ZA" sz="900" dirty="0" smtClean="0"/>
              <a:t>Discipline and grievance handling is not for the HR component but it is a line functionary</a:t>
            </a:r>
            <a:r>
              <a:rPr lang="en-ZA" sz="900" dirty="0" smtClean="0"/>
              <a:t>.</a:t>
            </a:r>
          </a:p>
          <a:p>
            <a:pPr marL="180975" indent="-180975">
              <a:buFont typeface="Arial" pitchFamily="34" charset="0"/>
              <a:buChar char="•"/>
            </a:pPr>
            <a:r>
              <a:rPr lang="en-ZA" sz="900" dirty="0" smtClean="0"/>
              <a:t>The areas are very difficult to manage</a:t>
            </a:r>
          </a:p>
          <a:p>
            <a:pPr marL="180975" indent="-180975">
              <a:buFont typeface="Arial" pitchFamily="34" charset="0"/>
              <a:buChar char="•"/>
            </a:pPr>
            <a:r>
              <a:rPr lang="en-ZA" sz="900" dirty="0" smtClean="0"/>
              <a:t>District and Provincial Support is very crucial</a:t>
            </a:r>
            <a:endParaRPr lang="en-ZA" sz="900" dirty="0" smtClean="0"/>
          </a:p>
          <a:p>
            <a:pPr marL="180975" indent="-180975">
              <a:buFont typeface="Arial" pitchFamily="34" charset="0"/>
              <a:buChar char="•"/>
            </a:pPr>
            <a:r>
              <a:rPr lang="en-ZA" sz="900" dirty="0" smtClean="0"/>
              <a:t>Templates of progressive discipline must be made available  for the FM so that they can use them when necessary.</a:t>
            </a:r>
          </a:p>
          <a:p>
            <a:pPr marL="180975" indent="-180975">
              <a:buFont typeface="Arial" pitchFamily="34" charset="0"/>
              <a:buChar char="•"/>
            </a:pPr>
            <a:r>
              <a:rPr lang="en-ZA" sz="900" dirty="0" smtClean="0"/>
              <a:t>District HR must be available to provide support where necessary.</a:t>
            </a:r>
          </a:p>
          <a:p>
            <a:pPr marL="180975" indent="-180975">
              <a:buFont typeface="Arial" pitchFamily="34" charset="0"/>
              <a:buChar char="•"/>
            </a:pPr>
            <a:r>
              <a:rPr lang="en-ZA" sz="900" dirty="0" smtClean="0"/>
              <a:t>Discipline and grievance must be dealt with </a:t>
            </a:r>
            <a:r>
              <a:rPr lang="en-ZA" sz="900" dirty="0" err="1" smtClean="0"/>
              <a:t>timeously</a:t>
            </a:r>
            <a:r>
              <a:rPr lang="en-ZA" sz="900" dirty="0" smtClean="0"/>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0034" y="1857364"/>
            <a:ext cx="8215370" cy="646331"/>
          </a:xfrm>
          <a:prstGeom prst="rect">
            <a:avLst/>
          </a:prstGeom>
          <a:noFill/>
          <a:ln>
            <a:solidFill>
              <a:schemeClr val="accent5"/>
            </a:solidFill>
          </a:ln>
        </p:spPr>
        <p:txBody>
          <a:bodyPr wrap="square" rtlCol="0">
            <a:spAutoFit/>
          </a:bodyPr>
          <a:lstStyle/>
          <a:p>
            <a:r>
              <a:rPr lang="en-ZA" sz="1200" b="1" dirty="0" smtClean="0"/>
              <a:t>108	Staff satisfaction survey is conducted annually</a:t>
            </a:r>
            <a:endParaRPr lang="en-US" sz="1200" b="1" i="1" dirty="0" smtClean="0"/>
          </a:p>
          <a:p>
            <a:pPr marL="900113" indent="-900113"/>
            <a:r>
              <a:rPr lang="en-ZA" sz="1200" b="1" dirty="0" smtClean="0"/>
              <a:t>109	The results of the staff satisfaction survey is used to improve the work environment</a:t>
            </a:r>
            <a:endParaRPr lang="en-US" sz="1200" b="1" i="1" dirty="0" smtClean="0"/>
          </a:p>
          <a:p>
            <a:endParaRPr lang="en-US" sz="1200" dirty="0"/>
          </a:p>
        </p:txBody>
      </p:sp>
      <p:sp>
        <p:nvSpPr>
          <p:cNvPr id="5" name="TextBox 4"/>
          <p:cNvSpPr txBox="1"/>
          <p:nvPr/>
        </p:nvSpPr>
        <p:spPr>
          <a:xfrm>
            <a:off x="500034" y="2786058"/>
            <a:ext cx="3714776" cy="2246769"/>
          </a:xfrm>
          <a:prstGeom prst="rect">
            <a:avLst/>
          </a:prstGeom>
          <a:noFill/>
          <a:ln>
            <a:solidFill>
              <a:schemeClr val="accent1"/>
            </a:solidFill>
          </a:ln>
        </p:spPr>
        <p:txBody>
          <a:bodyPr wrap="square" rtlCol="0">
            <a:spAutoFit/>
          </a:bodyPr>
          <a:lstStyle/>
          <a:p>
            <a:pPr marL="628650" indent="-628650" defTabSz="990600"/>
            <a:r>
              <a:rPr lang="en-ZA" sz="1000" dirty="0" smtClean="0"/>
              <a:t>Step 1:          Using the national staff satisfaction survey template, the district Human Resource Management unit must conduct the </a:t>
            </a:r>
            <a:r>
              <a:rPr lang="en-ZA" sz="1000" u="sng" dirty="0" smtClean="0"/>
              <a:t>yearly staff satisfaction survey. </a:t>
            </a:r>
            <a:endParaRPr lang="en-US" sz="1000" dirty="0" smtClean="0"/>
          </a:p>
          <a:p>
            <a:pPr marL="628650" indent="-628650"/>
            <a:r>
              <a:rPr lang="en-ZA" sz="1000" dirty="0" smtClean="0"/>
              <a:t>Step 2: 	District Human Resource Unit must analyse the results and present to DHMT with recommendations for improvement. </a:t>
            </a:r>
            <a:endParaRPr lang="en-US" sz="1000" dirty="0" smtClean="0"/>
          </a:p>
          <a:p>
            <a:pPr marL="628650" indent="-628650"/>
            <a:r>
              <a:rPr lang="en-ZA" sz="1000" dirty="0" smtClean="0"/>
              <a:t>Step 3: 	Using recommendations from step 2, develop an action plan to address relevant weaknesses highlighted in the staff satisfaction survey report. </a:t>
            </a:r>
            <a:endParaRPr lang="en-US" sz="1000" dirty="0" smtClean="0"/>
          </a:p>
          <a:p>
            <a:pPr marL="628650" indent="-628650"/>
            <a:r>
              <a:rPr lang="en-ZA" sz="1000" dirty="0" smtClean="0"/>
              <a:t>Step 4: 	Implement action plans in cooperation with sub-district/district manager.</a:t>
            </a:r>
            <a:endParaRPr lang="en-US" sz="1000" dirty="0" smtClean="0"/>
          </a:p>
          <a:p>
            <a:pPr marL="628650" indent="-628650"/>
            <a:r>
              <a:rPr lang="en-ZA" sz="1000" dirty="0" smtClean="0"/>
              <a:t>Step 5: 	Staff satisfaction survey report and action plan must be available for inspection.</a:t>
            </a:r>
            <a:endParaRPr lang="en-US" sz="1000" dirty="0" smtClean="0"/>
          </a:p>
          <a:p>
            <a:endParaRPr lang="en-US" sz="1000" dirty="0"/>
          </a:p>
        </p:txBody>
      </p:sp>
      <p:sp>
        <p:nvSpPr>
          <p:cNvPr id="6" name="Title 1"/>
          <p:cNvSpPr>
            <a:spLocks noGrp="1"/>
          </p:cNvSpPr>
          <p:nvPr>
            <p:ph type="title"/>
          </p:nvPr>
        </p:nvSpPr>
        <p:spPr/>
        <p:txBody>
          <a:bodyPr>
            <a:normAutofit/>
          </a:bodyPr>
          <a:lstStyle/>
          <a:p>
            <a:r>
              <a:rPr lang="en-US" sz="2800" dirty="0" smtClean="0"/>
              <a:t>Professional Standards and Performance Management &amp; Development System</a:t>
            </a:r>
            <a:endParaRPr lang="en-US" sz="2800" dirty="0"/>
          </a:p>
        </p:txBody>
      </p:sp>
      <p:sp>
        <p:nvSpPr>
          <p:cNvPr id="7" name="TextBox 6"/>
          <p:cNvSpPr txBox="1"/>
          <p:nvPr/>
        </p:nvSpPr>
        <p:spPr>
          <a:xfrm>
            <a:off x="4786314" y="2786058"/>
            <a:ext cx="3929090" cy="1785104"/>
          </a:xfrm>
          <a:prstGeom prst="rect">
            <a:avLst/>
          </a:prstGeom>
          <a:noFill/>
          <a:ln>
            <a:solidFill>
              <a:schemeClr val="accent1"/>
            </a:solidFill>
          </a:ln>
        </p:spPr>
        <p:txBody>
          <a:bodyPr wrap="square" rtlCol="0">
            <a:spAutoFit/>
          </a:bodyPr>
          <a:lstStyle/>
          <a:p>
            <a:pPr marL="180975" indent="-180975" defTabSz="171450">
              <a:buFont typeface="Arial" pitchFamily="34" charset="0"/>
              <a:buChar char="•"/>
            </a:pPr>
            <a:r>
              <a:rPr lang="en-US" sz="1000" dirty="0" smtClean="0"/>
              <a:t>Staff surveys are used to identify and deal with issues before they become huge problems.</a:t>
            </a:r>
          </a:p>
          <a:p>
            <a:pPr marL="180975" indent="-180975" defTabSz="171450">
              <a:buFont typeface="Arial" pitchFamily="34" charset="0"/>
              <a:buChar char="•"/>
            </a:pPr>
            <a:r>
              <a:rPr lang="en-US" sz="1000" dirty="0" smtClean="0"/>
              <a:t>Employees can be able to express their opinions on how to improve the workplace.</a:t>
            </a:r>
          </a:p>
          <a:p>
            <a:pPr marL="180975" indent="-180975" defTabSz="171450">
              <a:buFont typeface="Arial" pitchFamily="34" charset="0"/>
              <a:buChar char="•"/>
            </a:pPr>
            <a:r>
              <a:rPr lang="en-US" sz="1000" dirty="0" smtClean="0"/>
              <a:t>Staff satisfaction survey becomes effective when you actually take action to address or be seen to address the suggestion given on the surveys</a:t>
            </a:r>
            <a:r>
              <a:rPr lang="en-US" sz="1000" dirty="0" smtClean="0"/>
              <a:t>.</a:t>
            </a:r>
          </a:p>
          <a:p>
            <a:pPr marL="180975" indent="-180975" defTabSz="171450">
              <a:buFont typeface="Arial" pitchFamily="34" charset="0"/>
              <a:buChar char="•"/>
            </a:pPr>
            <a:r>
              <a:rPr lang="en-US" sz="1000" dirty="0" smtClean="0"/>
              <a:t>The best way is to make sure that findings are included in the operational plan, if there is planning in terms of the budget if interventions  have financial implications</a:t>
            </a:r>
            <a:endParaRPr lang="en-US" sz="1000" dirty="0" smtClean="0"/>
          </a:p>
          <a:p>
            <a:pPr marL="180975" indent="-180975" defTabSz="171450">
              <a:buFont typeface="Arial" pitchFamily="34" charset="0"/>
              <a:buChar char="•"/>
            </a:pPr>
            <a:endParaRPr lang="en-US" sz="1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Professional Standards and Performance Management &amp; Development System</a:t>
            </a:r>
            <a:endParaRPr lang="en-US" sz="2800" dirty="0"/>
          </a:p>
        </p:txBody>
      </p:sp>
      <p:sp>
        <p:nvSpPr>
          <p:cNvPr id="4" name="TextBox 3"/>
          <p:cNvSpPr txBox="1"/>
          <p:nvPr/>
        </p:nvSpPr>
        <p:spPr>
          <a:xfrm>
            <a:off x="642910" y="1857364"/>
            <a:ext cx="8072494" cy="1015663"/>
          </a:xfrm>
          <a:prstGeom prst="rect">
            <a:avLst/>
          </a:prstGeom>
          <a:noFill/>
          <a:ln>
            <a:solidFill>
              <a:schemeClr val="accent1"/>
            </a:solidFill>
          </a:ln>
        </p:spPr>
        <p:txBody>
          <a:bodyPr wrap="square" rtlCol="0">
            <a:spAutoFit/>
          </a:bodyPr>
          <a:lstStyle/>
          <a:p>
            <a:pPr marL="900113" indent="-900113">
              <a:buAutoNum type="arabicPlain" startAt="104"/>
            </a:pPr>
            <a:r>
              <a:rPr lang="en-US" sz="1200" b="1" dirty="0" smtClean="0"/>
              <a:t>Continued staff development needs have been determined for the current financial year and  submitted to the district manager</a:t>
            </a:r>
          </a:p>
          <a:p>
            <a:pPr marL="900113" indent="-900113"/>
            <a:endParaRPr lang="en-US" sz="1200" b="1" dirty="0" smtClean="0"/>
          </a:p>
          <a:p>
            <a:pPr marL="900113" indent="-900113"/>
            <a:r>
              <a:rPr lang="en-US" sz="1200" b="1" dirty="0" smtClean="0"/>
              <a:t>105	Training records reflect  planned training is conducted as per the district training </a:t>
            </a:r>
            <a:r>
              <a:rPr lang="en-US" sz="1200" b="1" dirty="0" err="1" smtClean="0"/>
              <a:t>programme</a:t>
            </a:r>
            <a:r>
              <a:rPr lang="en-US" sz="1200" b="1" dirty="0" smtClean="0"/>
              <a:t> </a:t>
            </a:r>
          </a:p>
          <a:p>
            <a:endParaRPr lang="en-US" sz="1200" dirty="0"/>
          </a:p>
        </p:txBody>
      </p:sp>
      <p:sp>
        <p:nvSpPr>
          <p:cNvPr id="8" name="TextBox 7"/>
          <p:cNvSpPr txBox="1"/>
          <p:nvPr/>
        </p:nvSpPr>
        <p:spPr>
          <a:xfrm>
            <a:off x="642910" y="3143248"/>
            <a:ext cx="3857652" cy="2062103"/>
          </a:xfrm>
          <a:prstGeom prst="rect">
            <a:avLst/>
          </a:prstGeom>
          <a:noFill/>
          <a:ln>
            <a:solidFill>
              <a:schemeClr val="accent1"/>
            </a:solidFill>
          </a:ln>
        </p:spPr>
        <p:txBody>
          <a:bodyPr wrap="square" rtlCol="0">
            <a:spAutoFit/>
          </a:bodyPr>
          <a:lstStyle/>
          <a:p>
            <a:pPr marL="903288" indent="-903288"/>
            <a:r>
              <a:rPr lang="en-ZA" sz="1000" dirty="0" smtClean="0"/>
              <a:t>Step 1: 	Conduct a skills audit for all staff members using 	Develop a staff development and training plan based on the skills audit and service needs. Submit to District Manager by 15 April. </a:t>
            </a:r>
            <a:endParaRPr lang="en-US" sz="1000" dirty="0" smtClean="0"/>
          </a:p>
          <a:p>
            <a:pPr marL="903288" indent="-903288"/>
            <a:r>
              <a:rPr lang="en-ZA" sz="1000" dirty="0" smtClean="0"/>
              <a:t>Step 2:	Obtain approval and necessary funding for staff development and training plan.</a:t>
            </a:r>
            <a:endParaRPr lang="en-US" sz="1000" dirty="0" smtClean="0"/>
          </a:p>
          <a:p>
            <a:pPr marL="900113" indent="-900113"/>
            <a:r>
              <a:rPr lang="en-ZA" sz="1000" dirty="0" smtClean="0"/>
              <a:t>Step 3:	Once accepted for training, staff members should be released for the identified training taking into  consideration the facility staffing and service needs.</a:t>
            </a:r>
            <a:endParaRPr lang="en-US" sz="1000" dirty="0" smtClean="0"/>
          </a:p>
          <a:p>
            <a:pPr marL="903288" indent="-903288"/>
            <a:r>
              <a:rPr lang="en-ZA" sz="1000" dirty="0" smtClean="0"/>
              <a:t>Step 4:	Record all training in the Human Resource database (</a:t>
            </a:r>
            <a:r>
              <a:rPr lang="en-ZA" sz="1000" dirty="0" err="1" smtClean="0"/>
              <a:t>Skillsmart</a:t>
            </a:r>
            <a:r>
              <a:rPr lang="en-ZA" sz="1000" dirty="0" smtClean="0"/>
              <a:t>) </a:t>
            </a:r>
            <a:endParaRPr lang="en-US" sz="1000" dirty="0" smtClean="0"/>
          </a:p>
          <a:p>
            <a:endParaRPr lang="en-US" dirty="0"/>
          </a:p>
        </p:txBody>
      </p:sp>
      <p:sp>
        <p:nvSpPr>
          <p:cNvPr id="5" name="TextBox 4"/>
          <p:cNvSpPr txBox="1"/>
          <p:nvPr/>
        </p:nvSpPr>
        <p:spPr>
          <a:xfrm>
            <a:off x="4714876" y="3143248"/>
            <a:ext cx="3857652" cy="2092881"/>
          </a:xfrm>
          <a:prstGeom prst="rect">
            <a:avLst/>
          </a:prstGeom>
          <a:noFill/>
          <a:ln>
            <a:solidFill>
              <a:schemeClr val="accent1"/>
            </a:solidFill>
          </a:ln>
        </p:spPr>
        <p:txBody>
          <a:bodyPr wrap="square" rtlCol="0">
            <a:spAutoFit/>
          </a:bodyPr>
          <a:lstStyle/>
          <a:p>
            <a:pPr marL="177800" indent="-177800">
              <a:buFont typeface="Arial" pitchFamily="34" charset="0"/>
              <a:buChar char="•"/>
            </a:pPr>
            <a:r>
              <a:rPr lang="en-ZA" sz="1000" dirty="0" smtClean="0"/>
              <a:t>Training </a:t>
            </a:r>
            <a:r>
              <a:rPr lang="en-ZA" sz="1000" dirty="0" smtClean="0"/>
              <a:t>programmes </a:t>
            </a:r>
            <a:r>
              <a:rPr lang="en-ZA" sz="1000" dirty="0" smtClean="0"/>
              <a:t>should be planned on annual basis  based on service needs.</a:t>
            </a:r>
          </a:p>
          <a:p>
            <a:pPr marL="177800" indent="-177800">
              <a:buFont typeface="Arial" pitchFamily="34" charset="0"/>
              <a:buChar char="•"/>
            </a:pPr>
            <a:r>
              <a:rPr lang="en-ZA" sz="1000" dirty="0" smtClean="0"/>
              <a:t>Performance Management System requires that every employee should have a annual personal development plan.</a:t>
            </a:r>
          </a:p>
          <a:p>
            <a:pPr marL="177800" indent="-177800">
              <a:buFont typeface="Arial" pitchFamily="34" charset="0"/>
              <a:buChar char="•"/>
            </a:pPr>
            <a:r>
              <a:rPr lang="en-ZA" sz="1000" dirty="0" smtClean="0"/>
              <a:t>T</a:t>
            </a:r>
            <a:r>
              <a:rPr lang="en-ZA" sz="1000" dirty="0" smtClean="0"/>
              <a:t>raining </a:t>
            </a:r>
            <a:r>
              <a:rPr lang="en-ZA" sz="1000" dirty="0" smtClean="0"/>
              <a:t>relevant to their work.</a:t>
            </a:r>
          </a:p>
          <a:p>
            <a:pPr marL="177800" indent="-177800">
              <a:buFont typeface="Arial" pitchFamily="34" charset="0"/>
              <a:buChar char="•"/>
            </a:pPr>
            <a:r>
              <a:rPr lang="en-ZA" sz="1000" dirty="0" smtClean="0"/>
              <a:t>The checking on the impact that the training courses whether they improve on service delivery.</a:t>
            </a:r>
          </a:p>
          <a:p>
            <a:pPr marL="177800" indent="-177800">
              <a:buFont typeface="Arial" pitchFamily="34" charset="0"/>
              <a:buChar char="•"/>
            </a:pPr>
            <a:r>
              <a:rPr lang="en-ZA" sz="1000" dirty="0" smtClean="0"/>
              <a:t>Training schedule by facility Manager and the </a:t>
            </a:r>
            <a:r>
              <a:rPr lang="en-ZA" sz="1000" dirty="0" smtClean="0"/>
              <a:t>Sub district </a:t>
            </a:r>
            <a:r>
              <a:rPr lang="en-ZA" sz="1000" dirty="0" smtClean="0"/>
              <a:t>manager to ensure that staff take </a:t>
            </a:r>
            <a:r>
              <a:rPr lang="en-ZA" sz="1000" dirty="0" smtClean="0"/>
              <a:t>turns </a:t>
            </a:r>
            <a:r>
              <a:rPr lang="en-ZA" sz="1000" dirty="0" smtClean="0"/>
              <a:t>to attend </a:t>
            </a:r>
            <a:r>
              <a:rPr lang="en-ZA" sz="1000" dirty="0" smtClean="0"/>
              <a:t>training – link to leave planning</a:t>
            </a:r>
            <a:endParaRPr lang="en-ZA" sz="1000" dirty="0" smtClean="0"/>
          </a:p>
          <a:p>
            <a:pPr marL="177800" indent="-177800">
              <a:buFont typeface="Arial" pitchFamily="34" charset="0"/>
              <a:buChar char="•"/>
            </a:pPr>
            <a:r>
              <a:rPr lang="en-ZA" sz="1000" dirty="0" smtClean="0"/>
              <a:t>Conduct a skills audit for all staff members using 	</a:t>
            </a:r>
            <a:endParaRPr lang="en-ZA" sz="1000" dirty="0" smtClean="0"/>
          </a:p>
          <a:p>
            <a:pPr marL="177800" indent="-177800">
              <a:buFont typeface="Arial" pitchFamily="34" charset="0"/>
              <a:buChar char="•"/>
            </a:pPr>
            <a:r>
              <a:rPr lang="en-ZA" sz="1000" dirty="0" smtClean="0"/>
              <a:t>Develop </a:t>
            </a:r>
            <a:r>
              <a:rPr lang="en-ZA" sz="1000" dirty="0" smtClean="0"/>
              <a:t>a staff development and training plan based on the skills audit and service needs.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3071810"/>
            <a:ext cx="8229600" cy="1143000"/>
          </a:xfrm>
        </p:spPr>
        <p:txBody>
          <a:bodyPr/>
          <a:lstStyle/>
          <a:p>
            <a:r>
              <a:rPr lang="en-US" dirty="0" smtClean="0"/>
              <a:t>Thank You</a:t>
            </a:r>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AME" val="Agenda"/>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348</TotalTime>
  <Words>1221</Words>
  <Application>Microsoft Office PowerPoint</Application>
  <PresentationFormat>On-screen Show (4:3)</PresentationFormat>
  <Paragraphs>134</Paragraphs>
  <Slides>10</Slides>
  <Notes>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10</vt:i4>
      </vt:variant>
    </vt:vector>
  </HeadingPairs>
  <TitlesOfParts>
    <vt:vector size="12" baseType="lpstr">
      <vt:lpstr>Office Theme</vt:lpstr>
      <vt:lpstr>think-cell Slide</vt:lpstr>
      <vt:lpstr>COMPONENT 4: Human Resources for Health (HRH) TG                </vt:lpstr>
      <vt:lpstr>Slide 2</vt:lpstr>
      <vt:lpstr>Staff Allocation and Use</vt:lpstr>
      <vt:lpstr>Staff Allocation and Use</vt:lpstr>
      <vt:lpstr>Staff Allocation and Use</vt:lpstr>
      <vt:lpstr>Professional Standards and Performance Management &amp; Development System (PMDS)</vt:lpstr>
      <vt:lpstr>Professional Standards and Performance Management &amp; Development System</vt:lpstr>
      <vt:lpstr>Professional Standards and Performance Management &amp; Development System</vt:lpstr>
      <vt:lpstr>Professional Standards and Performance Management &amp; Development System</vt:lpstr>
      <vt:lpstr>Thank You</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SiceloT</dc:creator>
  <cp:lastModifiedBy>SiceloT</cp:lastModifiedBy>
  <cp:revision>30</cp:revision>
  <dcterms:created xsi:type="dcterms:W3CDTF">2015-09-14T10:54:54Z</dcterms:created>
  <dcterms:modified xsi:type="dcterms:W3CDTF">2015-09-15T07:48:01Z</dcterms:modified>
</cp:coreProperties>
</file>