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51" r:id="rId2"/>
  </p:sldMasterIdLst>
  <p:notesMasterIdLst>
    <p:notesMasterId r:id="rId20"/>
  </p:notesMasterIdLst>
  <p:handoutMasterIdLst>
    <p:handoutMasterId r:id="rId21"/>
  </p:handoutMasterIdLst>
  <p:sldIdLst>
    <p:sldId id="256" r:id="rId3"/>
    <p:sldId id="257" r:id="rId4"/>
    <p:sldId id="258" r:id="rId5"/>
    <p:sldId id="270" r:id="rId6"/>
    <p:sldId id="265" r:id="rId7"/>
    <p:sldId id="266" r:id="rId8"/>
    <p:sldId id="271" r:id="rId9"/>
    <p:sldId id="259" r:id="rId10"/>
    <p:sldId id="260" r:id="rId11"/>
    <p:sldId id="261" r:id="rId12"/>
    <p:sldId id="267" r:id="rId13"/>
    <p:sldId id="262" r:id="rId14"/>
    <p:sldId id="269" r:id="rId15"/>
    <p:sldId id="268" r:id="rId16"/>
    <p:sldId id="272" r:id="rId17"/>
    <p:sldId id="263" r:id="rId18"/>
    <p:sldId id="264" r:id="rId19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0" d="100"/>
          <a:sy n="50" d="100"/>
        </p:scale>
        <p:origin x="-2532" y="-102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B3E96-510A-4CE8-A11B-31CBD2FA4C0D}" type="datetimeFigureOut">
              <a:rPr lang="en-US" smtClean="0"/>
              <a:pPr/>
              <a:t>9/16/2015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7A12ED-F32A-47F0-AB5B-DA049A49CEC4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25409648"/>
      </p:ext>
    </p:extLst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B90656-425C-4BD6-8B59-937B71857D80}" type="datetimeFigureOut">
              <a:rPr lang="en-US" smtClean="0"/>
              <a:pPr/>
              <a:t>9/16/2015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4EA3F3-7F60-4372-AD96-0BFBCD79137E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93424080"/>
      </p:ext>
    </p:extLst>
  </p:cSld>
  <p:clrMap bg1="lt1" tx1="dk1" bg2="lt2" tx2="dk2" accent1="accent1" accent2="accent2" accent3="accent3" accent4="accent4" accent5="accent5" accent6="accent6" hlink="hlink" folHlink="folHlink"/>
  <p:hf hd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4EA3F3-7F60-4372-AD96-0BFBCD79137E}" type="slidenum">
              <a:rPr lang="en-ZA" smtClean="0"/>
              <a:pPr/>
              <a:t>2</a:t>
            </a:fld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7503E255-4AEF-4C54-9967-59FBF84C76AC}" type="datetime1">
              <a:rPr lang="en-US" smtClean="0"/>
              <a:pPr/>
              <a:t>9/16/2015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11"/>
          <p:cNvPicPr>
            <a:picLocks noChangeAspect="1" noChangeArrowheads="1"/>
          </p:cNvPicPr>
          <p:nvPr userDrawn="1"/>
        </p:nvPicPr>
        <p:blipFill>
          <a:blip r:embed="rId2" cstate="print"/>
          <a:srcRect r="26000"/>
          <a:stretch>
            <a:fillRect/>
          </a:stretch>
        </p:blipFill>
        <p:spPr bwMode="auto">
          <a:xfrm>
            <a:off x="228600" y="1219200"/>
            <a:ext cx="1524000" cy="1372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7"/>
          <p:cNvPicPr>
            <a:picLocks noChangeAspect="1" noChangeArrowheads="1"/>
          </p:cNvPicPr>
          <p:nvPr userDrawn="1"/>
        </p:nvPicPr>
        <p:blipFill>
          <a:blip r:embed="rId3" cstate="print"/>
          <a:srcRect l="5799" r="18813"/>
          <a:stretch>
            <a:fillRect/>
          </a:stretch>
        </p:blipFill>
        <p:spPr bwMode="auto">
          <a:xfrm flipH="1">
            <a:off x="228600" y="2743200"/>
            <a:ext cx="1524000" cy="1333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9"/>
          <p:cNvPicPr>
            <a:picLocks noChangeAspect="1" noChangeArrowheads="1"/>
          </p:cNvPicPr>
          <p:nvPr userDrawn="1"/>
        </p:nvPicPr>
        <p:blipFill>
          <a:blip r:embed="rId4" cstate="print"/>
          <a:srcRect l="11563" r="32932" b="27168"/>
          <a:stretch>
            <a:fillRect/>
          </a:stretch>
        </p:blipFill>
        <p:spPr bwMode="auto">
          <a:xfrm>
            <a:off x="228600" y="4267200"/>
            <a:ext cx="1567543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2" name="Straight Connector 11"/>
          <p:cNvCxnSpPr/>
          <p:nvPr userDrawn="1"/>
        </p:nvCxnSpPr>
        <p:spPr>
          <a:xfrm>
            <a:off x="2514600" y="2667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 userDrawn="1"/>
        </p:nvCxnSpPr>
        <p:spPr>
          <a:xfrm>
            <a:off x="2514600" y="4191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 descr="NDOH Logo.jp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152400" y="5867400"/>
            <a:ext cx="2286000" cy="824484"/>
          </a:xfrm>
          <a:prstGeom prst="rect">
            <a:avLst/>
          </a:prstGeom>
        </p:spPr>
      </p:pic>
      <p:cxnSp>
        <p:nvCxnSpPr>
          <p:cNvPr id="17" name="Straight Connector 1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79DE21-5DAA-4204-B423-28510684095B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0668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NDOH Logo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52400" y="5867400"/>
            <a:ext cx="2286000" cy="824484"/>
          </a:xfrm>
          <a:prstGeom prst="rect">
            <a:avLst/>
          </a:prstGeom>
        </p:spPr>
      </p:pic>
      <p:pic>
        <p:nvPicPr>
          <p:cNvPr id="9" name="Picture 11"/>
          <p:cNvPicPr>
            <a:picLocks noChangeAspect="1" noChangeArrowheads="1"/>
          </p:cNvPicPr>
          <p:nvPr userDrawn="1"/>
        </p:nvPicPr>
        <p:blipFill>
          <a:blip r:embed="rId4" cstate="print"/>
          <a:srcRect r="26000"/>
          <a:stretch>
            <a:fillRect/>
          </a:stretch>
        </p:blipFill>
        <p:spPr bwMode="auto">
          <a:xfrm>
            <a:off x="7341870" y="1"/>
            <a:ext cx="1184147" cy="106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4600" y="1752600"/>
            <a:ext cx="5791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PPTICRM ORIENTATION</a:t>
            </a:r>
            <a:endParaRPr lang="en-US" sz="2000" b="1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4600" y="3276600"/>
            <a:ext cx="5791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MS Y MOKGALAGADI</a:t>
            </a:r>
            <a:endParaRPr lang="en-US" sz="2000" b="1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4600" y="4800600"/>
            <a:ext cx="5791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DATE 14 - 17 SEPTEMBER 2015</a:t>
            </a:r>
            <a:endParaRPr lang="en-US" sz="2000" b="1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533400" y="0"/>
            <a:ext cx="7315200" cy="8382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19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64" y="5786454"/>
            <a:ext cx="1571636" cy="10715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" name="Rectangle 2"/>
          <p:cNvSpPr/>
          <p:nvPr/>
        </p:nvSpPr>
        <p:spPr>
          <a:xfrm>
            <a:off x="1151620" y="2899792"/>
            <a:ext cx="6840760" cy="914400"/>
          </a:xfrm>
          <a:prstGeom prst="rect">
            <a:avLst/>
          </a:prstGeom>
          <a:solidFill>
            <a:srgbClr val="FFC000"/>
          </a:solidFill>
          <a:ln w="38100"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/>
              <a:t>COMPONENT 9</a:t>
            </a:r>
            <a:endParaRPr lang="en-US" sz="4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79512" y="28884"/>
            <a:ext cx="3323145" cy="692098"/>
            <a:chOff x="361" y="172642"/>
            <a:chExt cx="3323145" cy="692098"/>
          </a:xfrm>
        </p:grpSpPr>
        <p:sp>
          <p:nvSpPr>
            <p:cNvPr id="3" name="Chevron 2"/>
            <p:cNvSpPr/>
            <p:nvPr/>
          </p:nvSpPr>
          <p:spPr>
            <a:xfrm>
              <a:off x="361" y="172642"/>
              <a:ext cx="3323145" cy="590818"/>
            </a:xfrm>
            <a:prstGeom prst="chevron">
              <a:avLst/>
            </a:prstGeom>
            <a:solidFill>
              <a:srgbClr val="FFFF99"/>
            </a:solidFill>
            <a:ln>
              <a:solidFill>
                <a:schemeClr val="tx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Chevron 4"/>
            <p:cNvSpPr/>
            <p:nvPr/>
          </p:nvSpPr>
          <p:spPr>
            <a:xfrm>
              <a:off x="295770" y="172642"/>
              <a:ext cx="2732327" cy="69209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0640" tIns="20320" rIns="0" bIns="2032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200" b="1" kern="1200" dirty="0" smtClean="0">
                  <a:solidFill>
                    <a:schemeClr val="tx1"/>
                  </a:solidFill>
                </a:rPr>
                <a:t>9. DHS Support</a:t>
              </a:r>
              <a:endParaRPr lang="en-US" sz="32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292308" y="0"/>
            <a:ext cx="3966016" cy="720982"/>
            <a:chOff x="3162413" y="107560"/>
            <a:chExt cx="3966016" cy="720982"/>
          </a:xfrm>
        </p:grpSpPr>
        <p:sp>
          <p:nvSpPr>
            <p:cNvPr id="6" name="Chevron 5"/>
            <p:cNvSpPr/>
            <p:nvPr/>
          </p:nvSpPr>
          <p:spPr>
            <a:xfrm>
              <a:off x="3162413" y="107560"/>
              <a:ext cx="3966016" cy="720982"/>
            </a:xfrm>
            <a:prstGeom prst="chevron">
              <a:avLst/>
            </a:prstGeom>
            <a:solidFill>
              <a:srgbClr val="FFFF00">
                <a:alpha val="89804"/>
              </a:srgbClr>
            </a:solidFill>
            <a:ln>
              <a:solidFill>
                <a:schemeClr val="tx1">
                  <a:alpha val="90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Chevron 4"/>
            <p:cNvSpPr/>
            <p:nvPr/>
          </p:nvSpPr>
          <p:spPr>
            <a:xfrm>
              <a:off x="3522904" y="107560"/>
              <a:ext cx="3245034" cy="72098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5400" tIns="12700" rIns="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kern="1200" dirty="0" smtClean="0"/>
                <a:t>29. Planned and Emergency patient transport</a:t>
              </a:r>
              <a:endParaRPr lang="en-US" sz="2000" kern="1200" dirty="0"/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7537712"/>
              </p:ext>
            </p:extLst>
          </p:nvPr>
        </p:nvGraphicFramePr>
        <p:xfrm>
          <a:off x="0" y="1124744"/>
          <a:ext cx="9143999" cy="468051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853963"/>
                <a:gridCol w="6210642"/>
                <a:gridCol w="449100"/>
                <a:gridCol w="931597"/>
                <a:gridCol w="698697"/>
              </a:tblGrid>
              <a:tr h="780087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0144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190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a pre-determined ambulance response time to the facility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0144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191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Ambulances respond in line with the pre-determined response time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0144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192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effective planned patient transport to and from the referral hospitals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0985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3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Cloud Callout 6"/>
          <p:cNvSpPr/>
          <p:nvPr/>
        </p:nvSpPr>
        <p:spPr>
          <a:xfrm>
            <a:off x="3671900" y="637510"/>
            <a:ext cx="1800200" cy="1927393"/>
          </a:xfrm>
          <a:prstGeom prst="cloudCallout">
            <a:avLst/>
          </a:prstGeom>
          <a:solidFill>
            <a:srgbClr val="92D050"/>
          </a:solidFill>
          <a:ln w="38100"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PATIENT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428524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1"/>
          <p:cNvSpPr>
            <a:spLocks noChangeArrowheads="1"/>
          </p:cNvSpPr>
          <p:nvPr/>
        </p:nvSpPr>
        <p:spPr bwMode="auto">
          <a:xfrm>
            <a:off x="1471613" y="1360488"/>
            <a:ext cx="1630362" cy="490537"/>
          </a:xfrm>
          <a:prstGeom prst="rect">
            <a:avLst/>
          </a:prstGeom>
          <a:solidFill>
            <a:srgbClr val="CCECFF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CCECFF"/>
            </a:extrusionClr>
          </a:sp3d>
        </p:spPr>
        <p:txBody>
          <a:bodyPr wrap="none" lIns="95770" tIns="47886" rIns="95770" bIns="47886" anchor="ctr">
            <a:flatTx/>
          </a:bodyPr>
          <a:lstStyle/>
          <a:p>
            <a:pPr algn="ctr" defTabSz="957263" eaLnBrk="0" hangingPunct="0"/>
            <a:r>
              <a:rPr lang="en-GB" sz="1900" dirty="0">
                <a:latin typeface="Calibri" pitchFamily="34" charset="0"/>
              </a:rPr>
              <a:t>Demand</a:t>
            </a:r>
            <a:endParaRPr lang="en-US" sz="1900" dirty="0">
              <a:latin typeface="Calibri" pitchFamily="34" charset="0"/>
            </a:endParaRPr>
          </a:p>
        </p:txBody>
      </p:sp>
      <p:sp>
        <p:nvSpPr>
          <p:cNvPr id="3" name="Text Box 36"/>
          <p:cNvSpPr txBox="1">
            <a:spLocks noChangeArrowheads="1"/>
          </p:cNvSpPr>
          <p:nvPr/>
        </p:nvSpPr>
        <p:spPr bwMode="auto">
          <a:xfrm>
            <a:off x="1055688" y="1905000"/>
            <a:ext cx="2622550" cy="487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68406" tIns="34203" rIns="68406" bIns="34203">
            <a:spAutoFit/>
          </a:bodyPr>
          <a:lstStyle/>
          <a:p>
            <a:pPr marL="257175" indent="-257175" defTabSz="957263" eaLnBrk="0" fontAlgn="auto" hangingPunct="0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200" b="1" dirty="0">
                <a:latin typeface="+mn-lt"/>
                <a:cs typeface="+mn-cs"/>
              </a:rPr>
              <a:t>Demographic</a:t>
            </a:r>
          </a:p>
          <a:p>
            <a:pPr marL="598488" lvl="1" indent="-257175" defTabSz="957263" eaLnBrk="0" fontAlgn="auto" hangingPunct="0"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en-GB" sz="1200" dirty="0" err="1">
                <a:latin typeface="+mn-lt"/>
                <a:cs typeface="+mn-cs"/>
              </a:rPr>
              <a:t>Popdens</a:t>
            </a:r>
            <a:r>
              <a:rPr lang="en-GB" sz="1200" dirty="0">
                <a:latin typeface="+mn-lt"/>
                <a:cs typeface="+mn-cs"/>
              </a:rPr>
              <a:t> (</a:t>
            </a:r>
            <a:r>
              <a:rPr lang="en-GB" sz="1200" dirty="0" err="1">
                <a:latin typeface="+mn-lt"/>
                <a:cs typeface="+mn-cs"/>
              </a:rPr>
              <a:t>rurality</a:t>
            </a:r>
            <a:r>
              <a:rPr lang="en-GB" sz="1200" dirty="0">
                <a:latin typeface="+mn-lt"/>
                <a:cs typeface="+mn-cs"/>
              </a:rPr>
              <a:t> + urban)</a:t>
            </a:r>
          </a:p>
          <a:p>
            <a:pPr marL="598488" lvl="1" indent="-257175" defTabSz="957263" eaLnBrk="0" fontAlgn="auto" hangingPunct="0"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en-GB" sz="1200" dirty="0">
                <a:latin typeface="+mn-lt"/>
                <a:cs typeface="+mn-cs"/>
              </a:rPr>
              <a:t>Migration</a:t>
            </a:r>
          </a:p>
          <a:p>
            <a:pPr marL="598488" lvl="1" indent="-257175" defTabSz="957263" eaLnBrk="0" fontAlgn="auto" hangingPunct="0"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en-GB" sz="1200" dirty="0">
                <a:latin typeface="+mn-lt"/>
                <a:cs typeface="+mn-cs"/>
              </a:rPr>
              <a:t>Boarder crossings</a:t>
            </a:r>
          </a:p>
          <a:p>
            <a:pPr marL="598488" lvl="1" indent="-257175" defTabSz="957263" eaLnBrk="0" fontAlgn="auto" hangingPunct="0"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en-GB" sz="1200" dirty="0">
                <a:latin typeface="+mn-lt"/>
                <a:cs typeface="+mn-cs"/>
              </a:rPr>
              <a:t>Uninsured pop</a:t>
            </a:r>
          </a:p>
          <a:p>
            <a:pPr marL="141288" indent="-257175" defTabSz="957263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latin typeface="+mn-lt"/>
                <a:cs typeface="+mn-cs"/>
              </a:rPr>
              <a:t>2. </a:t>
            </a:r>
            <a:r>
              <a:rPr lang="en-GB" sz="1200" b="1" dirty="0">
                <a:latin typeface="+mn-lt"/>
                <a:cs typeface="+mn-cs"/>
              </a:rPr>
              <a:t>Socio Economic </a:t>
            </a:r>
          </a:p>
          <a:p>
            <a:pPr marL="358775" indent="266700" defTabSz="957263" eaLnBrk="0" fontAlgn="auto" hangingPunct="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1200" dirty="0">
                <a:latin typeface="+mn-lt"/>
                <a:cs typeface="+mn-cs"/>
              </a:rPr>
              <a:t>Poverty</a:t>
            </a:r>
          </a:p>
          <a:p>
            <a:pPr marL="358775" indent="266700" defTabSz="957263" eaLnBrk="0" fontAlgn="auto" hangingPunct="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1200" dirty="0">
                <a:latin typeface="+mn-lt"/>
                <a:cs typeface="+mn-cs"/>
              </a:rPr>
              <a:t>Employment</a:t>
            </a:r>
          </a:p>
          <a:p>
            <a:pPr marL="358775" indent="266700" defTabSz="957263" eaLnBrk="0" fontAlgn="auto" hangingPunct="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1200" dirty="0">
                <a:latin typeface="+mn-lt"/>
                <a:cs typeface="+mn-cs"/>
              </a:rPr>
              <a:t>Water </a:t>
            </a:r>
          </a:p>
          <a:p>
            <a:pPr marL="358775" indent="266700" defTabSz="957263" eaLnBrk="0" fontAlgn="auto" hangingPunct="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1200" dirty="0">
                <a:latin typeface="+mn-lt"/>
                <a:cs typeface="+mn-cs"/>
              </a:rPr>
              <a:t>Sanitation</a:t>
            </a:r>
          </a:p>
          <a:p>
            <a:pPr marL="358775" indent="266700" defTabSz="957263" eaLnBrk="0" fontAlgn="auto" hangingPunct="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1200" dirty="0">
                <a:latin typeface="+mn-lt"/>
                <a:cs typeface="+mn-cs"/>
              </a:rPr>
              <a:t>Housing</a:t>
            </a:r>
          </a:p>
          <a:p>
            <a:pPr marL="598488" lvl="1" indent="-257175" defTabSz="957263" eaLnBrk="0" fontAlgn="auto" hangingPunct="0"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en-GB" sz="1200" dirty="0">
                <a:latin typeface="+mn-lt"/>
                <a:cs typeface="+mn-cs"/>
              </a:rPr>
              <a:t>Development (</a:t>
            </a:r>
            <a:r>
              <a:rPr lang="en-GB" sz="1200" dirty="0" err="1">
                <a:latin typeface="+mn-lt"/>
                <a:cs typeface="+mn-cs"/>
              </a:rPr>
              <a:t>e.g.Mining</a:t>
            </a:r>
            <a:r>
              <a:rPr lang="en-GB" sz="1200" dirty="0">
                <a:latin typeface="+mn-lt"/>
                <a:cs typeface="+mn-cs"/>
              </a:rPr>
              <a:t>)</a:t>
            </a:r>
          </a:p>
          <a:p>
            <a:pPr marL="598488" lvl="1" indent="-257175" defTabSz="957263" eaLnBrk="0" fontAlgn="auto" hangingPunct="0"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en-GB" sz="1200" dirty="0">
                <a:latin typeface="+mn-lt"/>
                <a:cs typeface="+mn-cs"/>
              </a:rPr>
              <a:t>Tourism</a:t>
            </a:r>
          </a:p>
          <a:p>
            <a:pPr marL="141288" indent="-257175" defTabSz="957263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b="1" dirty="0">
                <a:latin typeface="+mn-lt"/>
                <a:cs typeface="+mn-cs"/>
              </a:rPr>
              <a:t>3.  Diseases Burden/ Health Information</a:t>
            </a:r>
          </a:p>
          <a:p>
            <a:pPr marL="141288" indent="-257175" defTabSz="957263" eaLnBrk="0" fontAlgn="auto" hangingPunct="0"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en-GB" sz="1200" dirty="0">
                <a:latin typeface="+mn-lt"/>
                <a:cs typeface="+mn-cs"/>
              </a:rPr>
              <a:t>Child Health</a:t>
            </a:r>
          </a:p>
          <a:p>
            <a:pPr marL="141288" indent="-257175" defTabSz="957263" eaLnBrk="0" fontAlgn="auto" hangingPunct="0"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en-GB" sz="1200" dirty="0">
                <a:latin typeface="+mn-lt"/>
                <a:cs typeface="+mn-cs"/>
              </a:rPr>
              <a:t>Maternal Health</a:t>
            </a:r>
          </a:p>
          <a:p>
            <a:pPr marL="141288" indent="-257175" defTabSz="957263" eaLnBrk="0" fontAlgn="auto" hangingPunct="0"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en-GB" sz="1200" dirty="0">
                <a:latin typeface="+mn-lt"/>
                <a:cs typeface="+mn-cs"/>
              </a:rPr>
              <a:t>HIV and AIDS</a:t>
            </a:r>
          </a:p>
          <a:p>
            <a:pPr marL="141288" indent="-257175" defTabSz="957263" eaLnBrk="0" fontAlgn="auto" hangingPunct="0"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en-GB" sz="1200" dirty="0">
                <a:latin typeface="+mn-lt"/>
                <a:cs typeface="+mn-cs"/>
              </a:rPr>
              <a:t>TB</a:t>
            </a:r>
          </a:p>
          <a:p>
            <a:pPr marL="141288" indent="-257175" defTabSz="957263" eaLnBrk="0" fontAlgn="auto" hangingPunct="0"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en-GB" sz="1200" dirty="0">
                <a:latin typeface="+mn-lt"/>
                <a:cs typeface="+mn-cs"/>
              </a:rPr>
              <a:t>NCD</a:t>
            </a:r>
          </a:p>
          <a:p>
            <a:pPr marL="141288" lvl="1" indent="-257175" defTabSz="957263" eaLnBrk="0" fontAlgn="auto" hangingPunct="0"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en-GB" sz="1200" dirty="0">
                <a:latin typeface="+mn-lt"/>
                <a:cs typeface="+mn-cs"/>
              </a:rPr>
              <a:t>Province Specifics (</a:t>
            </a:r>
            <a:r>
              <a:rPr lang="en-GB" sz="1200" dirty="0" err="1">
                <a:latin typeface="+mn-lt"/>
                <a:cs typeface="+mn-cs"/>
              </a:rPr>
              <a:t>Waterborn</a:t>
            </a:r>
            <a:r>
              <a:rPr lang="en-GB" sz="1200" dirty="0">
                <a:latin typeface="+mn-lt"/>
                <a:cs typeface="+mn-cs"/>
              </a:rPr>
              <a:t>  diseases, Malaria)</a:t>
            </a:r>
          </a:p>
          <a:p>
            <a:pPr marL="141288" indent="-257175" defTabSz="957263" eaLnBrk="0" fontAlgn="auto" hangingPunct="0"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endParaRPr lang="en-GB" sz="1200" dirty="0">
              <a:latin typeface="+mn-lt"/>
              <a:cs typeface="+mn-cs"/>
            </a:endParaRPr>
          </a:p>
          <a:p>
            <a:pPr marL="141288" indent="-257175" defTabSz="957263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+mn-lt"/>
              <a:cs typeface="+mn-cs"/>
            </a:endParaRPr>
          </a:p>
          <a:p>
            <a:pPr marL="598488" lvl="1" indent="-257175" defTabSz="957263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4" name="Line 48"/>
          <p:cNvSpPr>
            <a:spLocks noChangeShapeType="1"/>
          </p:cNvSpPr>
          <p:nvPr/>
        </p:nvSpPr>
        <p:spPr bwMode="auto">
          <a:xfrm>
            <a:off x="3048000" y="1685925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ZA"/>
          </a:p>
        </p:txBody>
      </p:sp>
      <p:sp>
        <p:nvSpPr>
          <p:cNvPr id="5" name="Line 49"/>
          <p:cNvSpPr>
            <a:spLocks noChangeShapeType="1"/>
          </p:cNvSpPr>
          <p:nvPr/>
        </p:nvSpPr>
        <p:spPr bwMode="auto">
          <a:xfrm>
            <a:off x="2886075" y="3700463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ZA"/>
          </a:p>
        </p:txBody>
      </p:sp>
      <p:sp>
        <p:nvSpPr>
          <p:cNvPr id="6" name="Text Box 54"/>
          <p:cNvSpPr txBox="1">
            <a:spLocks noChangeArrowheads="1"/>
          </p:cNvSpPr>
          <p:nvPr/>
        </p:nvSpPr>
        <p:spPr bwMode="auto">
          <a:xfrm>
            <a:off x="3756025" y="2176463"/>
            <a:ext cx="1739900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406" tIns="34203" rIns="68406" bIns="34203">
            <a:spAutoFit/>
          </a:bodyPr>
          <a:lstStyle/>
          <a:p>
            <a:pPr marL="257175" indent="-257175" defTabSz="957263" eaLnBrk="0" hangingPunct="0">
              <a:buFontTx/>
              <a:buAutoNum type="arabicPeriod"/>
            </a:pPr>
            <a:r>
              <a:rPr lang="en-US" sz="1200" b="1">
                <a:latin typeface="Calibri" pitchFamily="34" charset="0"/>
              </a:rPr>
              <a:t>Service Delivery Platform – </a:t>
            </a:r>
            <a:r>
              <a:rPr lang="en-US" sz="1200">
                <a:latin typeface="Calibri" pitchFamily="34" charset="0"/>
              </a:rPr>
              <a:t>Organisation of Services, facilities, health technology and HR</a:t>
            </a:r>
          </a:p>
          <a:p>
            <a:pPr marL="257175" indent="-257175" defTabSz="957263" eaLnBrk="0" hangingPunct="0">
              <a:buFontTx/>
              <a:buAutoNum type="arabicPeriod"/>
            </a:pPr>
            <a:r>
              <a:rPr lang="en-US" sz="1200" b="1">
                <a:latin typeface="Calibri" pitchFamily="34" charset="0"/>
              </a:rPr>
              <a:t>Package of Services</a:t>
            </a:r>
          </a:p>
          <a:p>
            <a:pPr marL="257175" indent="-257175" defTabSz="957263" eaLnBrk="0" hangingPunct="0"/>
            <a:endParaRPr lang="en-US" b="1">
              <a:latin typeface="Calibri" pitchFamily="34" charset="0"/>
            </a:endParaRPr>
          </a:p>
        </p:txBody>
      </p:sp>
      <p:sp>
        <p:nvSpPr>
          <p:cNvPr id="7" name="Text Box 55"/>
          <p:cNvSpPr txBox="1">
            <a:spLocks noChangeArrowheads="1"/>
          </p:cNvSpPr>
          <p:nvPr/>
        </p:nvSpPr>
        <p:spPr bwMode="auto">
          <a:xfrm>
            <a:off x="6084888" y="2041525"/>
            <a:ext cx="1839912" cy="173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406" tIns="34203" rIns="68406" bIns="34203">
            <a:spAutoFit/>
          </a:bodyPr>
          <a:lstStyle/>
          <a:p>
            <a:pPr marL="257175" indent="-257175" defTabSz="957263" eaLnBrk="0" hangingPunct="0">
              <a:buFontTx/>
              <a:buAutoNum type="arabicPeriod"/>
            </a:pPr>
            <a:r>
              <a:rPr lang="en-GB" sz="1200">
                <a:latin typeface="Calibri" pitchFamily="34" charset="0"/>
              </a:rPr>
              <a:t>Access</a:t>
            </a:r>
          </a:p>
          <a:p>
            <a:pPr marL="714375" lvl="1" indent="-257175" defTabSz="957263" eaLnBrk="0" hangingPunct="0">
              <a:buFont typeface="Arial" charset="0"/>
              <a:buChar char="•"/>
            </a:pPr>
            <a:r>
              <a:rPr lang="en-GB" sz="1200">
                <a:latin typeface="Calibri" pitchFamily="34" charset="0"/>
              </a:rPr>
              <a:t>Location</a:t>
            </a:r>
          </a:p>
          <a:p>
            <a:pPr marL="714375" lvl="1" indent="-257175" defTabSz="957263" eaLnBrk="0" hangingPunct="0">
              <a:buFont typeface="Arial" charset="0"/>
              <a:buChar char="•"/>
            </a:pPr>
            <a:r>
              <a:rPr lang="en-GB" sz="1200">
                <a:latin typeface="Calibri" pitchFamily="34" charset="0"/>
              </a:rPr>
              <a:t>Infrastructure</a:t>
            </a:r>
          </a:p>
          <a:p>
            <a:pPr marL="714375" lvl="1" indent="-257175" defTabSz="957263" eaLnBrk="0" hangingPunct="0">
              <a:buFont typeface="Arial" charset="0"/>
              <a:buChar char="•"/>
            </a:pPr>
            <a:r>
              <a:rPr lang="en-GB" sz="1200">
                <a:latin typeface="Calibri" pitchFamily="34" charset="0"/>
              </a:rPr>
              <a:t>Package</a:t>
            </a:r>
          </a:p>
          <a:p>
            <a:pPr marL="257175" indent="-257175" defTabSz="957263" eaLnBrk="0" hangingPunct="0">
              <a:buFontTx/>
              <a:buAutoNum type="arabicPeriod"/>
            </a:pPr>
            <a:r>
              <a:rPr lang="en-GB" sz="1200">
                <a:latin typeface="Calibri" pitchFamily="34" charset="0"/>
              </a:rPr>
              <a:t>Health Status/ profile</a:t>
            </a:r>
          </a:p>
          <a:p>
            <a:pPr marL="257175" indent="-257175" defTabSz="957263" eaLnBrk="0" hangingPunct="0">
              <a:buFontTx/>
              <a:buAutoNum type="arabicPeriod"/>
            </a:pPr>
            <a:r>
              <a:rPr lang="en-GB" sz="1200">
                <a:latin typeface="Calibri" pitchFamily="34" charset="0"/>
              </a:rPr>
              <a:t>Equity</a:t>
            </a:r>
          </a:p>
          <a:p>
            <a:pPr marL="257175" indent="-257175" defTabSz="957263" eaLnBrk="0" hangingPunct="0">
              <a:buFontTx/>
              <a:buAutoNum type="arabicPeriod"/>
            </a:pPr>
            <a:endParaRPr lang="en-GB">
              <a:latin typeface="Calibri" pitchFamily="34" charset="0"/>
            </a:endParaRPr>
          </a:p>
          <a:p>
            <a:pPr marL="257175" indent="-257175" defTabSz="957263" eaLnBrk="0" hangingPunct="0"/>
            <a:endParaRPr lang="en-US">
              <a:latin typeface="Calibri" pitchFamily="34" charset="0"/>
            </a:endParaRPr>
          </a:p>
        </p:txBody>
      </p:sp>
      <p:sp>
        <p:nvSpPr>
          <p:cNvPr id="8" name="Rectangle 63"/>
          <p:cNvSpPr>
            <a:spLocks noChangeArrowheads="1"/>
          </p:cNvSpPr>
          <p:nvPr/>
        </p:nvSpPr>
        <p:spPr bwMode="auto">
          <a:xfrm>
            <a:off x="3971925" y="1360488"/>
            <a:ext cx="1200150" cy="490537"/>
          </a:xfrm>
          <a:prstGeom prst="rect">
            <a:avLst/>
          </a:prstGeom>
          <a:solidFill>
            <a:srgbClr val="FFFFFF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FF"/>
            </a:extrusionClr>
          </a:sp3d>
        </p:spPr>
        <p:txBody>
          <a:bodyPr wrap="none" lIns="95770" tIns="47886" rIns="95770" bIns="47886" anchor="ctr">
            <a:flatTx/>
          </a:bodyPr>
          <a:lstStyle/>
          <a:p>
            <a:pPr algn="ctr" defTabSz="957263" eaLnBrk="0" hangingPunct="0"/>
            <a:r>
              <a:rPr lang="en-GB" sz="1900">
                <a:latin typeface="Calibri" pitchFamily="34" charset="0"/>
              </a:rPr>
              <a:t>Supply</a:t>
            </a:r>
            <a:endParaRPr lang="en-US" sz="1900">
              <a:latin typeface="Calibri" pitchFamily="34" charset="0"/>
            </a:endParaRPr>
          </a:p>
        </p:txBody>
      </p:sp>
      <p:sp>
        <p:nvSpPr>
          <p:cNvPr id="9" name="Rectangle 64"/>
          <p:cNvSpPr>
            <a:spLocks noChangeArrowheads="1"/>
          </p:cNvSpPr>
          <p:nvPr/>
        </p:nvSpPr>
        <p:spPr bwMode="auto">
          <a:xfrm>
            <a:off x="6042025" y="1360488"/>
            <a:ext cx="1797050" cy="490537"/>
          </a:xfrm>
          <a:prstGeom prst="rect">
            <a:avLst/>
          </a:prstGeom>
          <a:solidFill>
            <a:srgbClr val="FFCCFF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CCFF"/>
            </a:extrusionClr>
          </a:sp3d>
        </p:spPr>
        <p:txBody>
          <a:bodyPr wrap="none" lIns="95770" tIns="47886" rIns="95770" bIns="47886" anchor="ctr">
            <a:flatTx/>
          </a:bodyPr>
          <a:lstStyle/>
          <a:p>
            <a:pPr algn="ctr" defTabSz="957263" eaLnBrk="0" hangingPunct="0"/>
            <a:r>
              <a:rPr lang="en-US" sz="1900">
                <a:latin typeface="Calibri" pitchFamily="34" charset="0"/>
              </a:rPr>
              <a:t>Gap Analysis</a:t>
            </a:r>
          </a:p>
        </p:txBody>
      </p:sp>
      <p:cxnSp>
        <p:nvCxnSpPr>
          <p:cNvPr id="10" name="AutoShape 80"/>
          <p:cNvCxnSpPr>
            <a:cxnSpLocks noChangeShapeType="1"/>
            <a:stCxn id="3" idx="1"/>
            <a:endCxn id="3" idx="1"/>
          </p:cNvCxnSpPr>
          <p:nvPr/>
        </p:nvCxnSpPr>
        <p:spPr bwMode="auto">
          <a:xfrm rot="10800000">
            <a:off x="1055688" y="4340225"/>
            <a:ext cx="1587" cy="158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11" name="AutoShape 88"/>
          <p:cNvCxnSpPr>
            <a:cxnSpLocks noChangeShapeType="1"/>
            <a:stCxn id="2" idx="3"/>
            <a:endCxn id="8" idx="1"/>
          </p:cNvCxnSpPr>
          <p:nvPr/>
        </p:nvCxnSpPr>
        <p:spPr bwMode="auto">
          <a:xfrm>
            <a:off x="3101975" y="1606550"/>
            <a:ext cx="869950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12" name="AutoShape 90"/>
          <p:cNvCxnSpPr>
            <a:cxnSpLocks noChangeShapeType="1"/>
            <a:stCxn id="8" idx="3"/>
            <a:endCxn id="9" idx="1"/>
          </p:cNvCxnSpPr>
          <p:nvPr/>
        </p:nvCxnSpPr>
        <p:spPr bwMode="auto">
          <a:xfrm>
            <a:off x="5172075" y="1606550"/>
            <a:ext cx="869950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</p:cxnSp>
      <p:sp>
        <p:nvSpPr>
          <p:cNvPr id="13" name="Rectangle 112"/>
          <p:cNvSpPr>
            <a:spLocks noChangeArrowheads="1"/>
          </p:cNvSpPr>
          <p:nvPr/>
        </p:nvSpPr>
        <p:spPr bwMode="auto">
          <a:xfrm>
            <a:off x="219075" y="609600"/>
            <a:ext cx="8763000" cy="60960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ZA">
              <a:latin typeface="Calibri" pitchFamily="34" charset="0"/>
            </a:endParaRPr>
          </a:p>
        </p:txBody>
      </p:sp>
      <p:sp>
        <p:nvSpPr>
          <p:cNvPr id="14" name="Rectangle 121"/>
          <p:cNvSpPr>
            <a:spLocks noChangeArrowheads="1"/>
          </p:cNvSpPr>
          <p:nvPr/>
        </p:nvSpPr>
        <p:spPr bwMode="auto">
          <a:xfrm rot="-5400000">
            <a:off x="-1756568" y="3355181"/>
            <a:ext cx="4953000" cy="528637"/>
          </a:xfrm>
          <a:prstGeom prst="rect">
            <a:avLst/>
          </a:prstGeom>
          <a:solidFill>
            <a:srgbClr val="D9E87E"/>
          </a:solidFill>
          <a:ln w="9525">
            <a:miter lim="800000"/>
            <a:headEnd/>
            <a:tailEnd/>
          </a:ln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D9E87E"/>
            </a:extrusionClr>
          </a:sp3d>
        </p:spPr>
        <p:txBody>
          <a:bodyPr wrap="none" lIns="95770" tIns="47886" rIns="95770" bIns="47886" anchor="ctr">
            <a:flatTx/>
          </a:bodyPr>
          <a:lstStyle/>
          <a:p>
            <a:pPr algn="ctr" defTabSz="957263" eaLnBrk="0" hangingPunct="0"/>
            <a:r>
              <a:rPr lang="en-GB" sz="1900">
                <a:latin typeface="Calibri" pitchFamily="34" charset="0"/>
              </a:rPr>
              <a:t>Health Service Delivery</a:t>
            </a:r>
          </a:p>
          <a:p>
            <a:pPr algn="ctr" defTabSz="957263" eaLnBrk="0" hangingPunct="0"/>
            <a:r>
              <a:rPr lang="en-GB" sz="1900">
                <a:latin typeface="Calibri" pitchFamily="34" charset="0"/>
              </a:rPr>
              <a:t>Platform </a:t>
            </a:r>
            <a:endParaRPr lang="en-US" sz="1900">
              <a:latin typeface="Calibri" pitchFamily="34" charset="0"/>
            </a:endParaRPr>
          </a:p>
        </p:txBody>
      </p:sp>
      <p:grpSp>
        <p:nvGrpSpPr>
          <p:cNvPr id="15" name="Group 122"/>
          <p:cNvGrpSpPr>
            <a:grpSpLocks/>
          </p:cNvGrpSpPr>
          <p:nvPr/>
        </p:nvGrpSpPr>
        <p:grpSpPr bwMode="auto">
          <a:xfrm>
            <a:off x="1000125" y="1577975"/>
            <a:ext cx="250825" cy="4137025"/>
            <a:chOff x="528" y="1391"/>
            <a:chExt cx="480" cy="3650"/>
          </a:xfrm>
        </p:grpSpPr>
        <p:cxnSp>
          <p:nvCxnSpPr>
            <p:cNvPr id="16" name="AutoShape 123"/>
            <p:cNvCxnSpPr>
              <a:cxnSpLocks noChangeShapeType="1"/>
            </p:cNvCxnSpPr>
            <p:nvPr/>
          </p:nvCxnSpPr>
          <p:spPr bwMode="auto">
            <a:xfrm>
              <a:off x="528" y="1391"/>
              <a:ext cx="480" cy="1"/>
            </a:xfrm>
            <a:prstGeom prst="straightConnector1">
              <a:avLst/>
            </a:prstGeom>
            <a:noFill/>
            <a:ln w="38100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</p:cxnSp>
        <p:cxnSp>
          <p:nvCxnSpPr>
            <p:cNvPr id="17" name="AutoShape 124"/>
            <p:cNvCxnSpPr>
              <a:cxnSpLocks noChangeShapeType="1"/>
            </p:cNvCxnSpPr>
            <p:nvPr/>
          </p:nvCxnSpPr>
          <p:spPr bwMode="auto">
            <a:xfrm>
              <a:off x="528" y="3360"/>
              <a:ext cx="432" cy="0"/>
            </a:xfrm>
            <a:prstGeom prst="straightConnector1">
              <a:avLst/>
            </a:prstGeom>
            <a:noFill/>
            <a:ln w="38100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</p:cxnSp>
        <p:cxnSp>
          <p:nvCxnSpPr>
            <p:cNvPr id="18" name="AutoShape 125"/>
            <p:cNvCxnSpPr>
              <a:cxnSpLocks noChangeShapeType="1"/>
            </p:cNvCxnSpPr>
            <p:nvPr/>
          </p:nvCxnSpPr>
          <p:spPr bwMode="auto">
            <a:xfrm>
              <a:off x="528" y="5040"/>
              <a:ext cx="432" cy="1"/>
            </a:xfrm>
            <a:prstGeom prst="straightConnector1">
              <a:avLst/>
            </a:prstGeom>
            <a:noFill/>
            <a:ln w="38100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</p:cxnSp>
      </p:grpSp>
      <p:sp>
        <p:nvSpPr>
          <p:cNvPr id="19" name="Rectangle 126"/>
          <p:cNvSpPr>
            <a:spLocks noChangeArrowheads="1"/>
          </p:cNvSpPr>
          <p:nvPr/>
        </p:nvSpPr>
        <p:spPr bwMode="auto">
          <a:xfrm rot="5400000">
            <a:off x="6027738" y="3402012"/>
            <a:ext cx="4953000" cy="434975"/>
          </a:xfrm>
          <a:prstGeom prst="rect">
            <a:avLst/>
          </a:prstGeom>
          <a:solidFill>
            <a:srgbClr val="9DC9AF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9DC9AF"/>
            </a:extrusionClr>
          </a:sp3d>
        </p:spPr>
        <p:txBody>
          <a:bodyPr wrap="none" lIns="95770" tIns="47886" rIns="95770" bIns="47886" anchor="ctr">
            <a:flatTx/>
          </a:bodyPr>
          <a:lstStyle/>
          <a:p>
            <a:pPr algn="ctr" defTabSz="957263" eaLnBrk="0" hangingPunct="0"/>
            <a:r>
              <a:rPr lang="en-US" sz="1900">
                <a:latin typeface="Calibri" pitchFamily="34" charset="0"/>
              </a:rPr>
              <a:t>Health Workforce</a:t>
            </a:r>
          </a:p>
        </p:txBody>
      </p:sp>
      <p:grpSp>
        <p:nvGrpSpPr>
          <p:cNvPr id="20" name="Group 127"/>
          <p:cNvGrpSpPr>
            <a:grpSpLocks/>
          </p:cNvGrpSpPr>
          <p:nvPr/>
        </p:nvGrpSpPr>
        <p:grpSpPr bwMode="auto">
          <a:xfrm>
            <a:off x="7947025" y="1577975"/>
            <a:ext cx="252413" cy="4138613"/>
            <a:chOff x="528" y="1391"/>
            <a:chExt cx="480" cy="3650"/>
          </a:xfrm>
        </p:grpSpPr>
        <p:cxnSp>
          <p:nvCxnSpPr>
            <p:cNvPr id="21" name="AutoShape 128"/>
            <p:cNvCxnSpPr>
              <a:cxnSpLocks noChangeShapeType="1"/>
            </p:cNvCxnSpPr>
            <p:nvPr/>
          </p:nvCxnSpPr>
          <p:spPr bwMode="auto">
            <a:xfrm>
              <a:off x="528" y="1391"/>
              <a:ext cx="480" cy="1"/>
            </a:xfrm>
            <a:prstGeom prst="straightConnector1">
              <a:avLst/>
            </a:prstGeom>
            <a:noFill/>
            <a:ln w="38100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</p:cxnSp>
        <p:cxnSp>
          <p:nvCxnSpPr>
            <p:cNvPr id="22" name="AutoShape 129"/>
            <p:cNvCxnSpPr>
              <a:cxnSpLocks noChangeShapeType="1"/>
            </p:cNvCxnSpPr>
            <p:nvPr/>
          </p:nvCxnSpPr>
          <p:spPr bwMode="auto">
            <a:xfrm>
              <a:off x="528" y="3360"/>
              <a:ext cx="432" cy="0"/>
            </a:xfrm>
            <a:prstGeom prst="straightConnector1">
              <a:avLst/>
            </a:prstGeom>
            <a:noFill/>
            <a:ln w="38100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</p:cxnSp>
        <p:cxnSp>
          <p:nvCxnSpPr>
            <p:cNvPr id="23" name="AutoShape 130"/>
            <p:cNvCxnSpPr>
              <a:cxnSpLocks noChangeShapeType="1"/>
            </p:cNvCxnSpPr>
            <p:nvPr/>
          </p:nvCxnSpPr>
          <p:spPr bwMode="auto">
            <a:xfrm>
              <a:off x="528" y="5040"/>
              <a:ext cx="432" cy="1"/>
            </a:xfrm>
            <a:prstGeom prst="straightConnector1">
              <a:avLst/>
            </a:prstGeom>
            <a:noFill/>
            <a:ln w="38100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</p:cxnSp>
      </p:grpSp>
      <p:sp>
        <p:nvSpPr>
          <p:cNvPr id="24" name="Rectangle 131"/>
          <p:cNvSpPr>
            <a:spLocks noChangeArrowheads="1"/>
          </p:cNvSpPr>
          <p:nvPr/>
        </p:nvSpPr>
        <p:spPr bwMode="auto">
          <a:xfrm>
            <a:off x="492125" y="6310313"/>
            <a:ext cx="8440738" cy="319087"/>
          </a:xfrm>
          <a:prstGeom prst="rect">
            <a:avLst/>
          </a:prstGeom>
          <a:solidFill>
            <a:srgbClr val="CCCCFF"/>
          </a:solidFill>
          <a:ln w="9525">
            <a:miter lim="800000"/>
            <a:headEnd/>
            <a:tailEnd/>
          </a:ln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CCCCFF"/>
            </a:extrusionClr>
          </a:sp3d>
        </p:spPr>
        <p:txBody>
          <a:bodyPr wrap="none" lIns="95770" tIns="47886" rIns="95770" bIns="47886" anchor="ctr">
            <a:flatTx/>
          </a:bodyPr>
          <a:lstStyle/>
          <a:p>
            <a:pPr algn="ctr" defTabSz="957263" eaLnBrk="0" hangingPunct="0"/>
            <a:r>
              <a:rPr lang="en-US" sz="1900">
                <a:latin typeface="Calibri" pitchFamily="34" charset="0"/>
              </a:rPr>
              <a:t>Stakeholder Consultation and Communication</a:t>
            </a:r>
          </a:p>
        </p:txBody>
      </p:sp>
      <p:sp>
        <p:nvSpPr>
          <p:cNvPr id="25" name="Cloud 24"/>
          <p:cNvSpPr/>
          <p:nvPr/>
        </p:nvSpPr>
        <p:spPr bwMode="auto">
          <a:xfrm>
            <a:off x="6400800" y="4953000"/>
            <a:ext cx="1547813" cy="1219200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defTabSz="68421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200" dirty="0">
                <a:latin typeface="+mn-lt"/>
                <a:cs typeface="+mn-cs"/>
              </a:rPr>
              <a:t>Norms and</a:t>
            </a:r>
          </a:p>
          <a:p>
            <a:pPr defTabSz="68421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200" dirty="0">
                <a:latin typeface="+mn-lt"/>
                <a:cs typeface="+mn-cs"/>
              </a:rPr>
              <a:t> Standards </a:t>
            </a:r>
          </a:p>
        </p:txBody>
      </p:sp>
      <p:sp>
        <p:nvSpPr>
          <p:cNvPr id="26" name="Rectangle 126"/>
          <p:cNvSpPr>
            <a:spLocks noChangeArrowheads="1"/>
          </p:cNvSpPr>
          <p:nvPr/>
        </p:nvSpPr>
        <p:spPr bwMode="auto">
          <a:xfrm>
            <a:off x="633413" y="609600"/>
            <a:ext cx="7948612" cy="471488"/>
          </a:xfrm>
          <a:prstGeom prst="rect">
            <a:avLst/>
          </a:prstGeom>
          <a:solidFill>
            <a:srgbClr val="FF66CC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9DC9AF"/>
            </a:extrusionClr>
          </a:sp3d>
        </p:spPr>
        <p:txBody>
          <a:bodyPr wrap="none" lIns="95770" tIns="47886" rIns="95770" bIns="47886" anchor="ctr">
            <a:flatTx/>
          </a:bodyPr>
          <a:lstStyle/>
          <a:p>
            <a:pPr algn="ctr" defTabSz="957263" eaLnBrk="0" hangingPunct="0"/>
            <a:r>
              <a:rPr lang="en-US" sz="1900">
                <a:latin typeface="Calibri" pitchFamily="34" charset="0"/>
              </a:rPr>
              <a:t>Quality Improvement</a:t>
            </a:r>
          </a:p>
        </p:txBody>
      </p:sp>
      <p:sp>
        <p:nvSpPr>
          <p:cNvPr id="27" name="7-Point Star 26"/>
          <p:cNvSpPr/>
          <p:nvPr/>
        </p:nvSpPr>
        <p:spPr bwMode="auto">
          <a:xfrm>
            <a:off x="4572000" y="4800600"/>
            <a:ext cx="1758950" cy="1524000"/>
          </a:xfrm>
          <a:prstGeom prst="star7">
            <a:avLst/>
          </a:prstGeom>
          <a:solidFill>
            <a:schemeClr val="accent4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defTabSz="68421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200" b="1" dirty="0">
                <a:latin typeface="+mn-lt"/>
                <a:cs typeface="+mn-cs"/>
              </a:rPr>
              <a:t>Stewardship </a:t>
            </a:r>
          </a:p>
          <a:p>
            <a:pPr defTabSz="68421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200" b="1" dirty="0">
                <a:latin typeface="+mn-lt"/>
                <a:cs typeface="+mn-cs"/>
              </a:rPr>
              <a:t>and Governance</a:t>
            </a:r>
          </a:p>
        </p:txBody>
      </p:sp>
      <p:sp>
        <p:nvSpPr>
          <p:cNvPr id="28" name="Explosion 1 27"/>
          <p:cNvSpPr/>
          <p:nvPr/>
        </p:nvSpPr>
        <p:spPr bwMode="auto">
          <a:xfrm>
            <a:off x="5697538" y="3352800"/>
            <a:ext cx="2109787" cy="1371600"/>
          </a:xfrm>
          <a:prstGeom prst="irregularSeal1">
            <a:avLst/>
          </a:prstGeom>
          <a:solidFill>
            <a:schemeClr val="accent3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defTabSz="68421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400" dirty="0">
                <a:latin typeface="+mn-lt"/>
                <a:cs typeface="+mn-cs"/>
              </a:rPr>
              <a:t>Financing and </a:t>
            </a:r>
          </a:p>
          <a:p>
            <a:pPr defTabSz="68421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400" dirty="0">
                <a:latin typeface="+mn-lt"/>
                <a:cs typeface="+mn-cs"/>
              </a:rPr>
              <a:t>financial management</a:t>
            </a:r>
          </a:p>
        </p:txBody>
      </p:sp>
      <p:cxnSp>
        <p:nvCxnSpPr>
          <p:cNvPr id="29" name="Straight Arrow Connector 32"/>
          <p:cNvCxnSpPr>
            <a:cxnSpLocks noChangeShapeType="1"/>
            <a:stCxn id="9" idx="2"/>
          </p:cNvCxnSpPr>
          <p:nvPr/>
        </p:nvCxnSpPr>
        <p:spPr bwMode="auto">
          <a:xfrm rot="5400000">
            <a:off x="5907881" y="2624932"/>
            <a:ext cx="1806575" cy="258762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30" name="Straight Arrow Connector 34"/>
          <p:cNvCxnSpPr>
            <a:cxnSpLocks noChangeShapeType="1"/>
            <a:stCxn id="9" idx="2"/>
          </p:cNvCxnSpPr>
          <p:nvPr/>
        </p:nvCxnSpPr>
        <p:spPr bwMode="auto">
          <a:xfrm rot="16200000" flipH="1">
            <a:off x="5822950" y="2968625"/>
            <a:ext cx="3101975" cy="866775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31" name="Straight Arrow Connector 36"/>
          <p:cNvCxnSpPr>
            <a:cxnSpLocks noChangeShapeType="1"/>
          </p:cNvCxnSpPr>
          <p:nvPr/>
        </p:nvCxnSpPr>
        <p:spPr bwMode="auto">
          <a:xfrm rot="5400000">
            <a:off x="4616450" y="2705100"/>
            <a:ext cx="3124200" cy="15240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32" name="Parallelogram 31"/>
          <p:cNvSpPr>
            <a:spLocks noChangeArrowheads="1"/>
          </p:cNvSpPr>
          <p:nvPr/>
        </p:nvSpPr>
        <p:spPr bwMode="auto">
          <a:xfrm>
            <a:off x="3868738" y="3886200"/>
            <a:ext cx="1406525" cy="914400"/>
          </a:xfrm>
          <a:prstGeom prst="parallelogram">
            <a:avLst>
              <a:gd name="adj" fmla="val 24996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defTabSz="684213"/>
            <a:endParaRPr lang="en-ZA">
              <a:latin typeface="Calibri" pitchFamily="34" charset="0"/>
            </a:endParaRPr>
          </a:p>
        </p:txBody>
      </p:sp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4079875" y="4114800"/>
            <a:ext cx="1206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ZA" sz="1400">
                <a:latin typeface="Calibri" pitchFamily="34" charset="0"/>
              </a:rPr>
              <a:t>Action Research</a:t>
            </a:r>
          </a:p>
        </p:txBody>
      </p:sp>
      <p:cxnSp>
        <p:nvCxnSpPr>
          <p:cNvPr id="34" name="Straight Arrow Connector 36"/>
          <p:cNvCxnSpPr>
            <a:cxnSpLocks noChangeShapeType="1"/>
          </p:cNvCxnSpPr>
          <p:nvPr/>
        </p:nvCxnSpPr>
        <p:spPr bwMode="auto">
          <a:xfrm rot="5400000">
            <a:off x="4908550" y="1984375"/>
            <a:ext cx="2209800" cy="189865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35" name="TextBox 34"/>
          <p:cNvSpPr txBox="1"/>
          <p:nvPr/>
        </p:nvSpPr>
        <p:spPr>
          <a:xfrm>
            <a:off x="2195736" y="0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b="1" dirty="0" smtClean="0"/>
              <a:t>Integrated Planning Framework</a:t>
            </a:r>
            <a:endParaRPr lang="en-ZA" b="1" dirty="0"/>
          </a:p>
        </p:txBody>
      </p:sp>
    </p:spTree>
    <p:extLst>
      <p:ext uri="{BB962C8B-B14F-4D97-AF65-F5344CB8AC3E}">
        <p14:creationId xmlns:p14="http://schemas.microsoft.com/office/powerpoint/2010/main" val="3715294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 descr="http://us-cdn.creamermedia.co.za/assets/articles/images/resized/0000164894_resized_nationaldevelopmentpl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07704" cy="178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552109"/>
            <a:ext cx="8091488" cy="267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597275" y="5877273"/>
            <a:ext cx="5673725" cy="495920"/>
          </a:xfrm>
          <a:prstGeom prst="rect">
            <a:avLst/>
          </a:prstGeom>
          <a:solidFill>
            <a:srgbClr val="FFFFFF"/>
          </a:solidFill>
          <a:ln w="3175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22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cs typeface="Arial" pitchFamily="34" charset="0"/>
              </a:rPr>
              <a:t>2015/16 OPERATIONAL PLANS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AutoShape 5"/>
          <p:cNvSpPr>
            <a:spLocks noChangeArrowheads="1"/>
          </p:cNvSpPr>
          <p:nvPr/>
        </p:nvSpPr>
        <p:spPr bwMode="auto">
          <a:xfrm>
            <a:off x="3875495" y="5231809"/>
            <a:ext cx="754062" cy="465137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4F81BD"/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AutoShape 6"/>
          <p:cNvSpPr>
            <a:spLocks noChangeArrowheads="1"/>
          </p:cNvSpPr>
          <p:nvPr/>
        </p:nvSpPr>
        <p:spPr bwMode="auto">
          <a:xfrm>
            <a:off x="6750843" y="5231808"/>
            <a:ext cx="754063" cy="465137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4F81BD"/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7"/>
          <p:cNvSpPr>
            <a:spLocks noChangeArrowheads="1"/>
          </p:cNvSpPr>
          <p:nvPr/>
        </p:nvSpPr>
        <p:spPr bwMode="auto">
          <a:xfrm>
            <a:off x="340519" y="1988787"/>
            <a:ext cx="754062" cy="465137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4F81BD"/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123729" y="475031"/>
            <a:ext cx="50041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/>
              <a:t>HEALTH SECTOR PLANNING HORIZON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076480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5649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64904"/>
            <a:ext cx="8964488" cy="4293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815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51520" y="260648"/>
            <a:ext cx="3584481" cy="538851"/>
            <a:chOff x="1027" y="198626"/>
            <a:chExt cx="3584481" cy="538851"/>
          </a:xfrm>
        </p:grpSpPr>
        <p:sp>
          <p:nvSpPr>
            <p:cNvPr id="6" name="Chevron 5"/>
            <p:cNvSpPr/>
            <p:nvPr/>
          </p:nvSpPr>
          <p:spPr>
            <a:xfrm>
              <a:off x="1027" y="198626"/>
              <a:ext cx="3584481" cy="538851"/>
            </a:xfrm>
            <a:prstGeom prst="chevron">
              <a:avLst/>
            </a:prstGeom>
            <a:solidFill>
              <a:srgbClr val="FFFF99"/>
            </a:solidFill>
            <a:ln>
              <a:solidFill>
                <a:schemeClr val="tx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Chevron 4"/>
            <p:cNvSpPr/>
            <p:nvPr/>
          </p:nvSpPr>
          <p:spPr>
            <a:xfrm>
              <a:off x="270453" y="198626"/>
              <a:ext cx="3045630" cy="53885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0640" tIns="20320" rIns="0" bIns="2032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200" b="1" kern="1200" dirty="0" smtClean="0">
                  <a:solidFill>
                    <a:schemeClr val="tx1"/>
                  </a:solidFill>
                </a:rPr>
                <a:t>9. DHS Support</a:t>
              </a:r>
              <a:endParaRPr lang="en-US" sz="32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89077" y="267630"/>
            <a:ext cx="3617172" cy="524887"/>
            <a:chOff x="3438584" y="205608"/>
            <a:chExt cx="3617172" cy="524887"/>
          </a:xfrm>
        </p:grpSpPr>
        <p:sp>
          <p:nvSpPr>
            <p:cNvPr id="4" name="Chevron 3"/>
            <p:cNvSpPr/>
            <p:nvPr/>
          </p:nvSpPr>
          <p:spPr>
            <a:xfrm>
              <a:off x="3438584" y="205608"/>
              <a:ext cx="3617172" cy="524887"/>
            </a:xfrm>
            <a:prstGeom prst="chevron">
              <a:avLst/>
            </a:prstGeom>
            <a:solidFill>
              <a:srgbClr val="FFFF00">
                <a:alpha val="89804"/>
              </a:srgbClr>
            </a:solidFill>
            <a:ln>
              <a:solidFill>
                <a:schemeClr val="tx1">
                  <a:alpha val="90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" name="Chevron 6"/>
            <p:cNvSpPr/>
            <p:nvPr/>
          </p:nvSpPr>
          <p:spPr>
            <a:xfrm>
              <a:off x="3701028" y="205608"/>
              <a:ext cx="3092285" cy="52488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5400" tIns="12700" rIns="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kern="1200" dirty="0" smtClean="0"/>
                <a:t>28. DHS</a:t>
              </a:r>
              <a:endParaRPr lang="en-US" sz="2000" kern="1200" dirty="0"/>
            </a:p>
          </p:txBody>
        </p:sp>
      </p:grp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6309395"/>
              </p:ext>
            </p:extLst>
          </p:nvPr>
        </p:nvGraphicFramePr>
        <p:xfrm>
          <a:off x="251519" y="1124744"/>
          <a:ext cx="8687137" cy="460851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811297"/>
                <a:gridCol w="5900339"/>
                <a:gridCol w="426662"/>
                <a:gridCol w="885051"/>
                <a:gridCol w="663788"/>
              </a:tblGrid>
              <a:tr h="768086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8014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188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a health facility operational plan in line with district health plan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28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189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Permanent Perfect Team for Ideal Clinic </a:t>
                      </a:r>
                      <a:r>
                        <a:rPr lang="en-US" sz="2000" dirty="0" err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Realisation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and Maintenance visits the clinic at least twice a year to record the Ideal Clinic Realization status and to correct weaknesses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1110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42529" y="260648"/>
            <a:ext cx="3584481" cy="538851"/>
            <a:chOff x="1027" y="198626"/>
            <a:chExt cx="3584481" cy="538851"/>
          </a:xfrm>
        </p:grpSpPr>
        <p:sp>
          <p:nvSpPr>
            <p:cNvPr id="3" name="Chevron 2"/>
            <p:cNvSpPr/>
            <p:nvPr/>
          </p:nvSpPr>
          <p:spPr>
            <a:xfrm>
              <a:off x="1027" y="198626"/>
              <a:ext cx="3584481" cy="538851"/>
            </a:xfrm>
            <a:prstGeom prst="chevron">
              <a:avLst/>
            </a:prstGeom>
            <a:solidFill>
              <a:srgbClr val="FFFF99"/>
            </a:solidFill>
            <a:ln>
              <a:solidFill>
                <a:schemeClr val="tx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Chevron 4"/>
            <p:cNvSpPr/>
            <p:nvPr/>
          </p:nvSpPr>
          <p:spPr>
            <a:xfrm>
              <a:off x="270453" y="198626"/>
              <a:ext cx="3045630" cy="53885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0640" tIns="20320" rIns="0" bIns="2032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200" b="1" kern="1200" dirty="0" smtClean="0">
                  <a:solidFill>
                    <a:schemeClr val="tx1"/>
                  </a:solidFill>
                </a:rPr>
                <a:t>9. DHS Support</a:t>
              </a:r>
              <a:endParaRPr lang="en-US" sz="32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627010" y="274612"/>
            <a:ext cx="3617172" cy="524887"/>
            <a:chOff x="3438584" y="205608"/>
            <a:chExt cx="3617172" cy="524887"/>
          </a:xfrm>
        </p:grpSpPr>
        <p:sp>
          <p:nvSpPr>
            <p:cNvPr id="6" name="Chevron 5"/>
            <p:cNvSpPr/>
            <p:nvPr/>
          </p:nvSpPr>
          <p:spPr>
            <a:xfrm>
              <a:off x="3438584" y="205608"/>
              <a:ext cx="3617172" cy="524887"/>
            </a:xfrm>
            <a:prstGeom prst="chevron">
              <a:avLst/>
            </a:prstGeom>
            <a:solidFill>
              <a:srgbClr val="FFFF00">
                <a:alpha val="89804"/>
              </a:srgbClr>
            </a:solidFill>
            <a:ln>
              <a:solidFill>
                <a:schemeClr val="tx1">
                  <a:alpha val="90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Chevron 4"/>
            <p:cNvSpPr/>
            <p:nvPr/>
          </p:nvSpPr>
          <p:spPr>
            <a:xfrm>
              <a:off x="3701028" y="205608"/>
              <a:ext cx="3092285" cy="52488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5400" tIns="12700" rIns="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kern="1200" dirty="0" smtClean="0"/>
                <a:t>30. Referral System</a:t>
              </a:r>
              <a:endParaRPr lang="en-US" sz="2000" kern="1200" dirty="0"/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4758248"/>
              </p:ext>
            </p:extLst>
          </p:nvPr>
        </p:nvGraphicFramePr>
        <p:xfrm>
          <a:off x="42529" y="1124745"/>
          <a:ext cx="8921958" cy="475252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605982"/>
                <a:gridCol w="6287076"/>
                <a:gridCol w="438194"/>
                <a:gridCol w="781477"/>
                <a:gridCol w="809229"/>
              </a:tblGrid>
              <a:tr h="456746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9667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193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National Referral Policy is available 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NDoH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511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194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facility's Standard Operating Procedure for referrals is available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025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195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Referral pathways are clearly determined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025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196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a referral register that records referred clients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025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197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Referral records indicate feedback from destination facilities   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511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198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a standard National Referral form that is used by all for referring clients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NDoH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511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199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Analysis of referral data is conducted to identify service delivery gaps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940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59632" y="2348880"/>
            <a:ext cx="6408712" cy="1922512"/>
          </a:xfrm>
          <a:prstGeom prst="rect">
            <a:avLst/>
          </a:prstGeom>
          <a:solidFill>
            <a:srgbClr val="FFC000"/>
          </a:solidFill>
          <a:ln w="38100"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/>
              <a:t>COMPONENT 10</a:t>
            </a:r>
            <a:endParaRPr 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3126265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>
            <a:stCxn id="22" idx="3"/>
            <a:endCxn id="5" idx="3"/>
          </p:cNvCxnSpPr>
          <p:nvPr/>
        </p:nvCxnSpPr>
        <p:spPr>
          <a:xfrm flipV="1">
            <a:off x="3338823" y="3620315"/>
            <a:ext cx="1456438" cy="2014219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Oval 2"/>
          <p:cNvSpPr/>
          <p:nvPr/>
        </p:nvSpPr>
        <p:spPr>
          <a:xfrm>
            <a:off x="2267744" y="2204864"/>
            <a:ext cx="5112568" cy="3456384"/>
          </a:xfrm>
          <a:prstGeom prst="ellipse">
            <a:avLst/>
          </a:prstGeom>
          <a:solidFill>
            <a:schemeClr val="accent1">
              <a:alpha val="1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ZA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3968" y="5229200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ZA" sz="2000" b="1" dirty="0" smtClean="0">
                <a:solidFill>
                  <a:prstClr val="black"/>
                </a:solidFill>
                <a:latin typeface="Calibri"/>
              </a:rPr>
              <a:t>Community</a:t>
            </a:r>
            <a:endParaRPr lang="en-ZA" sz="2000" b="1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Oval 4"/>
          <p:cNvSpPr/>
          <p:nvPr/>
        </p:nvSpPr>
        <p:spPr>
          <a:xfrm>
            <a:off x="4499992" y="2636912"/>
            <a:ext cx="2016224" cy="1152128"/>
          </a:xfrm>
          <a:prstGeom prst="ellipse">
            <a:avLst/>
          </a:prstGeom>
          <a:solidFill>
            <a:schemeClr val="accent1"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ZA" sz="1400" b="1" dirty="0" smtClean="0">
                <a:solidFill>
                  <a:prstClr val="black"/>
                </a:solidFill>
                <a:latin typeface="Calibri"/>
              </a:rPr>
              <a:t>PHC Facilities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ZA" sz="1400" b="1" dirty="0" smtClean="0">
                <a:solidFill>
                  <a:prstClr val="black"/>
                </a:solidFill>
                <a:latin typeface="Calibri"/>
              </a:rPr>
              <a:t>Quality, comprehensive, person-centred care </a:t>
            </a:r>
            <a:endParaRPr lang="en-ZA" sz="1400" b="1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Oval 5"/>
          <p:cNvSpPr/>
          <p:nvPr/>
        </p:nvSpPr>
        <p:spPr>
          <a:xfrm>
            <a:off x="3419872" y="2708920"/>
            <a:ext cx="864096" cy="504056"/>
          </a:xfrm>
          <a:prstGeom prst="ellipse">
            <a:avLst/>
          </a:prstGeom>
          <a:solidFill>
            <a:schemeClr val="accent1">
              <a:alpha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ZA" sz="1200" b="1" dirty="0" smtClean="0">
                <a:solidFill>
                  <a:prstClr val="black"/>
                </a:solidFill>
                <a:latin typeface="Calibri"/>
              </a:rPr>
              <a:t>School Health</a:t>
            </a:r>
            <a:endParaRPr lang="en-ZA" sz="1200" b="1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Oval 6"/>
          <p:cNvSpPr/>
          <p:nvPr/>
        </p:nvSpPr>
        <p:spPr>
          <a:xfrm>
            <a:off x="2555776" y="3789040"/>
            <a:ext cx="1098199" cy="720080"/>
          </a:xfrm>
          <a:prstGeom prst="ellipse">
            <a:avLst/>
          </a:prstGeom>
          <a:solidFill>
            <a:schemeClr val="accent1">
              <a:alpha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ZA" sz="1200" b="1" dirty="0" smtClean="0">
                <a:solidFill>
                  <a:prstClr val="black"/>
                </a:solidFill>
                <a:latin typeface="Calibri"/>
              </a:rPr>
              <a:t>Ward-based PHC Outreach</a:t>
            </a:r>
            <a:endParaRPr lang="en-ZA" sz="1200" b="1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" name="Oval 7"/>
          <p:cNvSpPr/>
          <p:nvPr/>
        </p:nvSpPr>
        <p:spPr>
          <a:xfrm>
            <a:off x="6300192" y="3573016"/>
            <a:ext cx="1030163" cy="504055"/>
          </a:xfrm>
          <a:prstGeom prst="ellipse">
            <a:avLst/>
          </a:prstGeom>
          <a:solidFill>
            <a:schemeClr val="accent1">
              <a:alpha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ZA" sz="1200" b="1" dirty="0" smtClean="0">
                <a:solidFill>
                  <a:prstClr val="black"/>
                </a:solidFill>
                <a:latin typeface="Calibri"/>
              </a:rPr>
              <a:t>Social services</a:t>
            </a:r>
            <a:endParaRPr lang="en-ZA" sz="1200" b="1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" name="Oval 8"/>
          <p:cNvSpPr/>
          <p:nvPr/>
        </p:nvSpPr>
        <p:spPr>
          <a:xfrm>
            <a:off x="4211960" y="4221088"/>
            <a:ext cx="1001428" cy="504056"/>
          </a:xfrm>
          <a:prstGeom prst="ellipse">
            <a:avLst/>
          </a:prstGeom>
          <a:solidFill>
            <a:schemeClr val="accent1">
              <a:alpha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ZA" sz="1200" b="1" dirty="0" smtClean="0">
                <a:solidFill>
                  <a:prstClr val="black"/>
                </a:solidFill>
                <a:latin typeface="Calibri"/>
              </a:rPr>
              <a:t>NGO services</a:t>
            </a:r>
            <a:endParaRPr lang="en-ZA" sz="1200" b="1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508104" y="4509120"/>
            <a:ext cx="1296144" cy="648072"/>
          </a:xfrm>
          <a:prstGeom prst="ellipse">
            <a:avLst/>
          </a:prstGeom>
          <a:solidFill>
            <a:schemeClr val="accent1">
              <a:alpha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ZA" sz="1200" b="1" dirty="0" smtClean="0">
                <a:solidFill>
                  <a:prstClr val="black"/>
                </a:solidFill>
                <a:latin typeface="Calibri"/>
              </a:rPr>
              <a:t>Contracted service providers</a:t>
            </a:r>
            <a:endParaRPr lang="en-ZA" sz="1200" b="1" dirty="0">
              <a:solidFill>
                <a:prstClr val="black"/>
              </a:solidFill>
              <a:latin typeface="Calibri"/>
            </a:endParaRPr>
          </a:p>
        </p:txBody>
      </p:sp>
      <p:cxnSp>
        <p:nvCxnSpPr>
          <p:cNvPr id="11" name="Straight Connector 10"/>
          <p:cNvCxnSpPr>
            <a:stCxn id="6" idx="6"/>
          </p:cNvCxnSpPr>
          <p:nvPr/>
        </p:nvCxnSpPr>
        <p:spPr>
          <a:xfrm>
            <a:off x="4283968" y="2960948"/>
            <a:ext cx="288032" cy="36004"/>
          </a:xfrm>
          <a:prstGeom prst="line">
            <a:avLst/>
          </a:prstGeom>
          <a:ln w="25400">
            <a:solidFill>
              <a:srgbClr val="385D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3563888" y="3501008"/>
            <a:ext cx="1080120" cy="504057"/>
          </a:xfrm>
          <a:prstGeom prst="line">
            <a:avLst/>
          </a:prstGeom>
          <a:ln w="25400">
            <a:solidFill>
              <a:srgbClr val="385D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>
            <a:stCxn id="9" idx="0"/>
          </p:cNvCxnSpPr>
          <p:nvPr/>
        </p:nvCxnSpPr>
        <p:spPr>
          <a:xfrm flipV="1">
            <a:off x="4712674" y="3717032"/>
            <a:ext cx="363382" cy="504056"/>
          </a:xfrm>
          <a:prstGeom prst="line">
            <a:avLst/>
          </a:prstGeom>
          <a:ln w="25400">
            <a:solidFill>
              <a:srgbClr val="385D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stCxn id="10" idx="0"/>
          </p:cNvCxnSpPr>
          <p:nvPr/>
        </p:nvCxnSpPr>
        <p:spPr>
          <a:xfrm flipH="1" flipV="1">
            <a:off x="5796136" y="3717032"/>
            <a:ext cx="360040" cy="792088"/>
          </a:xfrm>
          <a:prstGeom prst="line">
            <a:avLst/>
          </a:prstGeom>
          <a:ln w="25400">
            <a:solidFill>
              <a:srgbClr val="385D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8" idx="1"/>
            <a:endCxn id="5" idx="5"/>
          </p:cNvCxnSpPr>
          <p:nvPr/>
        </p:nvCxnSpPr>
        <p:spPr>
          <a:xfrm flipH="1" flipV="1">
            <a:off x="6220947" y="3620315"/>
            <a:ext cx="230109" cy="26518"/>
          </a:xfrm>
          <a:prstGeom prst="line">
            <a:avLst/>
          </a:prstGeom>
          <a:ln w="25400">
            <a:solidFill>
              <a:srgbClr val="385D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3139375" y="1031915"/>
            <a:ext cx="1143087" cy="5760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ZA" sz="1400" dirty="0" smtClean="0">
                <a:solidFill>
                  <a:prstClr val="black"/>
                </a:solidFill>
                <a:latin typeface="Calibri"/>
              </a:rPr>
              <a:t>Mental Health Unit</a:t>
            </a:r>
            <a:endParaRPr lang="en-ZA" sz="14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084168" y="1700808"/>
            <a:ext cx="1043153" cy="34529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ZA" sz="1400" dirty="0" smtClean="0">
                <a:solidFill>
                  <a:prstClr val="black"/>
                </a:solidFill>
                <a:latin typeface="Calibri"/>
              </a:rPr>
              <a:t>Obstetrics</a:t>
            </a:r>
            <a:endParaRPr lang="en-ZA" sz="14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516216" y="2060848"/>
            <a:ext cx="971753" cy="37463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ZA" sz="1400" dirty="0" smtClean="0">
                <a:solidFill>
                  <a:prstClr val="black"/>
                </a:solidFill>
                <a:latin typeface="Calibri"/>
              </a:rPr>
              <a:t>Surgery</a:t>
            </a:r>
            <a:endParaRPr lang="en-ZA" sz="14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956376" y="3573016"/>
            <a:ext cx="890950" cy="4468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ZA" sz="1400" dirty="0" smtClean="0">
                <a:solidFill>
                  <a:prstClr val="black"/>
                </a:solidFill>
                <a:latin typeface="Calibri"/>
              </a:rPr>
              <a:t>Training</a:t>
            </a:r>
            <a:endParaRPr lang="en-ZA" sz="14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402975" y="4894527"/>
            <a:ext cx="1143087" cy="5760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ZA" sz="1400" dirty="0" smtClean="0">
                <a:solidFill>
                  <a:prstClr val="black"/>
                </a:solidFill>
                <a:latin typeface="Calibri"/>
              </a:rPr>
              <a:t>Universities</a:t>
            </a:r>
            <a:endParaRPr lang="en-ZA" sz="14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678599" y="5544903"/>
            <a:ext cx="1143087" cy="5760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ZA" sz="1400" dirty="0" smtClean="0">
                <a:solidFill>
                  <a:prstClr val="black"/>
                </a:solidFill>
                <a:latin typeface="Calibri"/>
              </a:rPr>
              <a:t>Research Councils</a:t>
            </a:r>
            <a:endParaRPr lang="en-ZA" sz="14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195736" y="5445224"/>
            <a:ext cx="1143087" cy="3786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ZA" sz="1400" dirty="0" smtClean="0">
                <a:solidFill>
                  <a:prstClr val="black"/>
                </a:solidFill>
                <a:latin typeface="Calibri"/>
              </a:rPr>
              <a:t>Imaging</a:t>
            </a:r>
            <a:endParaRPr lang="en-ZA" sz="14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403648" y="5013176"/>
            <a:ext cx="1143087" cy="2880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ZA" sz="1400" dirty="0" smtClean="0">
                <a:solidFill>
                  <a:prstClr val="black"/>
                </a:solidFill>
                <a:latin typeface="Calibri"/>
              </a:rPr>
              <a:t>Laboratories</a:t>
            </a:r>
            <a:endParaRPr lang="en-ZA" sz="14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195736" y="1556792"/>
            <a:ext cx="936104" cy="5760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ZA" sz="1400" dirty="0" smtClean="0">
                <a:solidFill>
                  <a:prstClr val="black"/>
                </a:solidFill>
                <a:latin typeface="Calibri"/>
              </a:rPr>
              <a:t>MDR-TB Control</a:t>
            </a:r>
            <a:endParaRPr lang="en-ZA" sz="14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5497804" y="1311033"/>
            <a:ext cx="1143087" cy="2880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ZA" sz="1400" dirty="0" smtClean="0">
                <a:solidFill>
                  <a:prstClr val="black"/>
                </a:solidFill>
                <a:latin typeface="Calibri"/>
              </a:rPr>
              <a:t>Emergencies</a:t>
            </a:r>
            <a:endParaRPr lang="en-ZA" sz="14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79512" y="1052736"/>
            <a:ext cx="2699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ZA" sz="2000" b="1" dirty="0" smtClean="0">
                <a:solidFill>
                  <a:prstClr val="black"/>
                </a:solidFill>
                <a:latin typeface="Calibri"/>
              </a:rPr>
              <a:t>Specialist Hospital care</a:t>
            </a:r>
            <a:endParaRPr lang="en-ZA" sz="2000" b="1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911752" y="2564904"/>
            <a:ext cx="2232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ZA" sz="2000" b="1" dirty="0" smtClean="0">
                <a:solidFill>
                  <a:prstClr val="black"/>
                </a:solidFill>
                <a:latin typeface="Calibri"/>
              </a:rPr>
              <a:t>Provincial Support </a:t>
            </a:r>
            <a:endParaRPr lang="en-ZA" sz="2000" b="1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308304" y="4293096"/>
            <a:ext cx="1835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ZA" b="1" dirty="0" smtClean="0">
                <a:solidFill>
                  <a:prstClr val="black"/>
                </a:solidFill>
                <a:latin typeface="Calibri"/>
              </a:rPr>
              <a:t>Research Institutions</a:t>
            </a:r>
            <a:endParaRPr lang="en-ZA" b="1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79512" y="4365104"/>
            <a:ext cx="22485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ZA" sz="2000" b="1" dirty="0" smtClean="0">
                <a:solidFill>
                  <a:prstClr val="black"/>
                </a:solidFill>
                <a:latin typeface="Calibri"/>
              </a:rPr>
              <a:t>Diagnostic services</a:t>
            </a:r>
            <a:endParaRPr lang="en-ZA" sz="2000" b="1" dirty="0">
              <a:solidFill>
                <a:prstClr val="black"/>
              </a:solidFill>
              <a:latin typeface="Calibri"/>
            </a:endParaRPr>
          </a:p>
        </p:txBody>
      </p:sp>
      <p:cxnSp>
        <p:nvCxnSpPr>
          <p:cNvPr id="30" name="Straight Connector 29"/>
          <p:cNvCxnSpPr>
            <a:stCxn id="16" idx="2"/>
          </p:cNvCxnSpPr>
          <p:nvPr/>
        </p:nvCxnSpPr>
        <p:spPr>
          <a:xfrm>
            <a:off x="3710919" y="1607979"/>
            <a:ext cx="1293129" cy="1100941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stCxn id="24" idx="3"/>
            <a:endCxn id="5" idx="1"/>
          </p:cNvCxnSpPr>
          <p:nvPr/>
        </p:nvCxnSpPr>
        <p:spPr>
          <a:xfrm>
            <a:off x="3131840" y="1844824"/>
            <a:ext cx="1663421" cy="960813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stCxn id="23" idx="3"/>
            <a:endCxn id="5" idx="3"/>
          </p:cNvCxnSpPr>
          <p:nvPr/>
        </p:nvCxnSpPr>
        <p:spPr>
          <a:xfrm flipV="1">
            <a:off x="2546735" y="3620315"/>
            <a:ext cx="2248526" cy="1536877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H="1" flipV="1">
            <a:off x="6012160" y="3717032"/>
            <a:ext cx="1280778" cy="1809646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20" idx="1"/>
          </p:cNvCxnSpPr>
          <p:nvPr/>
        </p:nvCxnSpPr>
        <p:spPr>
          <a:xfrm flipH="1" flipV="1">
            <a:off x="5940152" y="3717032"/>
            <a:ext cx="1462823" cy="1465527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stCxn id="19" idx="1"/>
            <a:endCxn id="5" idx="6"/>
          </p:cNvCxnSpPr>
          <p:nvPr/>
        </p:nvCxnSpPr>
        <p:spPr>
          <a:xfrm flipH="1" flipV="1">
            <a:off x="6516216" y="3212976"/>
            <a:ext cx="1440160" cy="583453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5698806" y="1599065"/>
            <a:ext cx="25322" cy="1037847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>
            <a:off x="5868144" y="1944359"/>
            <a:ext cx="486585" cy="692553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H="1">
            <a:off x="5940152" y="2324050"/>
            <a:ext cx="700740" cy="384870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/>
          <p:cNvSpPr/>
          <p:nvPr/>
        </p:nvSpPr>
        <p:spPr>
          <a:xfrm>
            <a:off x="3707904" y="4725144"/>
            <a:ext cx="1368152" cy="409955"/>
          </a:xfrm>
          <a:prstGeom prst="ellipse">
            <a:avLst/>
          </a:prstGeom>
          <a:solidFill>
            <a:schemeClr val="accent1">
              <a:alpha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ZA" sz="1200" b="1" dirty="0" smtClean="0">
                <a:solidFill>
                  <a:prstClr val="black"/>
                </a:solidFill>
                <a:latin typeface="Calibri"/>
              </a:rPr>
              <a:t>Health Campaigns</a:t>
            </a:r>
            <a:endParaRPr lang="en-ZA" sz="1200" b="1" dirty="0">
              <a:solidFill>
                <a:prstClr val="black"/>
              </a:solidFill>
              <a:latin typeface="Calibri"/>
            </a:endParaRPr>
          </a:p>
        </p:txBody>
      </p:sp>
      <p:cxnSp>
        <p:nvCxnSpPr>
          <p:cNvPr id="40" name="Straight Connector 39"/>
          <p:cNvCxnSpPr>
            <a:endCxn id="5" idx="3"/>
          </p:cNvCxnSpPr>
          <p:nvPr/>
        </p:nvCxnSpPr>
        <p:spPr>
          <a:xfrm flipV="1">
            <a:off x="4355976" y="3620315"/>
            <a:ext cx="439285" cy="1104829"/>
          </a:xfrm>
          <a:prstGeom prst="line">
            <a:avLst/>
          </a:prstGeom>
          <a:ln w="25400">
            <a:solidFill>
              <a:srgbClr val="385D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tangle 40"/>
          <p:cNvSpPr/>
          <p:nvPr/>
        </p:nvSpPr>
        <p:spPr>
          <a:xfrm>
            <a:off x="4427984" y="908720"/>
            <a:ext cx="1777690" cy="2880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ZA" sz="1400" dirty="0" smtClean="0">
                <a:solidFill>
                  <a:prstClr val="black"/>
                </a:solidFill>
                <a:latin typeface="Calibri"/>
              </a:rPr>
              <a:t>Specialist NCD care</a:t>
            </a:r>
            <a:endParaRPr lang="en-ZA" sz="14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7321362" y="2996952"/>
            <a:ext cx="1822638" cy="4468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ZA" sz="1400" dirty="0" smtClean="0">
                <a:solidFill>
                  <a:prstClr val="black"/>
                </a:solidFill>
                <a:latin typeface="Calibri"/>
              </a:rPr>
              <a:t>EMS and ambulatory transport</a:t>
            </a:r>
            <a:endParaRPr lang="en-ZA" sz="1400" dirty="0">
              <a:solidFill>
                <a:prstClr val="black"/>
              </a:solidFill>
              <a:latin typeface="Calibri"/>
            </a:endParaRPr>
          </a:p>
        </p:txBody>
      </p:sp>
      <p:cxnSp>
        <p:nvCxnSpPr>
          <p:cNvPr id="43" name="Straight Connector 42"/>
          <p:cNvCxnSpPr/>
          <p:nvPr/>
        </p:nvCxnSpPr>
        <p:spPr>
          <a:xfrm>
            <a:off x="5220072" y="1196752"/>
            <a:ext cx="432048" cy="1440160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>
            <a:stCxn id="42" idx="1"/>
            <a:endCxn id="5" idx="6"/>
          </p:cNvCxnSpPr>
          <p:nvPr/>
        </p:nvCxnSpPr>
        <p:spPr>
          <a:xfrm flipH="1" flipV="1">
            <a:off x="6516216" y="3212976"/>
            <a:ext cx="805146" cy="7389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itle 87"/>
          <p:cNvSpPr txBox="1">
            <a:spLocks/>
          </p:cNvSpPr>
          <p:nvPr/>
        </p:nvSpPr>
        <p:spPr>
          <a:xfrm>
            <a:off x="395536" y="116632"/>
            <a:ext cx="82296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The Ideal PHC Facility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5148064" y="4077072"/>
            <a:ext cx="936104" cy="450421"/>
          </a:xfrm>
          <a:prstGeom prst="ellipse">
            <a:avLst/>
          </a:prstGeom>
          <a:solidFill>
            <a:schemeClr val="accent1">
              <a:alpha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ZA" sz="1200" b="1" dirty="0" err="1" smtClean="0">
                <a:solidFill>
                  <a:prstClr val="black"/>
                </a:solidFill>
                <a:latin typeface="Calibri"/>
              </a:rPr>
              <a:t>Env</a:t>
            </a:r>
            <a:r>
              <a:rPr lang="en-ZA" sz="1200" b="1" dirty="0" smtClean="0">
                <a:solidFill>
                  <a:prstClr val="black"/>
                </a:solidFill>
                <a:latin typeface="Calibri"/>
              </a:rPr>
              <a:t> Health</a:t>
            </a:r>
            <a:endParaRPr lang="en-ZA" sz="1200" b="1" dirty="0">
              <a:solidFill>
                <a:prstClr val="black"/>
              </a:solidFill>
              <a:latin typeface="Calibri"/>
            </a:endParaRPr>
          </a:p>
        </p:txBody>
      </p:sp>
      <p:cxnSp>
        <p:nvCxnSpPr>
          <p:cNvPr id="47" name="Straight Connector 46"/>
          <p:cNvCxnSpPr>
            <a:stCxn id="46" idx="0"/>
          </p:cNvCxnSpPr>
          <p:nvPr/>
        </p:nvCxnSpPr>
        <p:spPr>
          <a:xfrm flipV="1">
            <a:off x="5616116" y="3789040"/>
            <a:ext cx="36004" cy="28803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Oval 47"/>
          <p:cNvSpPr/>
          <p:nvPr/>
        </p:nvSpPr>
        <p:spPr>
          <a:xfrm>
            <a:off x="3203848" y="3284984"/>
            <a:ext cx="1008112" cy="504056"/>
          </a:xfrm>
          <a:prstGeom prst="ellipse">
            <a:avLst/>
          </a:prstGeom>
          <a:solidFill>
            <a:schemeClr val="accent1">
              <a:alpha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ZA" sz="1200" b="1" dirty="0" err="1" smtClean="0">
                <a:solidFill>
                  <a:prstClr val="black"/>
                </a:solidFill>
                <a:latin typeface="Calibri"/>
              </a:rPr>
              <a:t>DCSTs</a:t>
            </a:r>
            <a:endParaRPr lang="en-ZA" sz="1200" b="1" dirty="0">
              <a:solidFill>
                <a:prstClr val="black"/>
              </a:solidFill>
              <a:latin typeface="Calibri"/>
            </a:endParaRPr>
          </a:p>
        </p:txBody>
      </p:sp>
      <p:cxnSp>
        <p:nvCxnSpPr>
          <p:cNvPr id="49" name="Straight Connector 48"/>
          <p:cNvCxnSpPr>
            <a:stCxn id="48" idx="6"/>
          </p:cNvCxnSpPr>
          <p:nvPr/>
        </p:nvCxnSpPr>
        <p:spPr>
          <a:xfrm flipV="1">
            <a:off x="4211960" y="3356992"/>
            <a:ext cx="288032" cy="18002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1259632" y="2636912"/>
            <a:ext cx="2160240" cy="10156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smtClean="0">
                <a:solidFill>
                  <a:prstClr val="black"/>
                </a:solidFill>
                <a:latin typeface="Calibri"/>
              </a:rPr>
              <a:t>Good Governance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smtClean="0">
                <a:solidFill>
                  <a:prstClr val="black"/>
                </a:solidFill>
                <a:latin typeface="Calibri"/>
              </a:rPr>
              <a:t>Leadership Management</a:t>
            </a:r>
            <a:endParaRPr lang="en-US" sz="2000" b="1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5436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98369"/>
            <a:ext cx="4359013" cy="792090"/>
            <a:chOff x="2540" y="72006"/>
            <a:chExt cx="4359013" cy="792090"/>
          </a:xfrm>
        </p:grpSpPr>
        <p:sp>
          <p:nvSpPr>
            <p:cNvPr id="3" name="Chevron 2"/>
            <p:cNvSpPr/>
            <p:nvPr/>
          </p:nvSpPr>
          <p:spPr>
            <a:xfrm>
              <a:off x="2540" y="72006"/>
              <a:ext cx="4359013" cy="792090"/>
            </a:xfrm>
            <a:prstGeom prst="chevron">
              <a:avLst/>
            </a:prstGeom>
            <a:solidFill>
              <a:srgbClr val="FFFF99"/>
            </a:solidFill>
            <a:ln>
              <a:solidFill>
                <a:schemeClr val="tx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Chevron 4"/>
            <p:cNvSpPr/>
            <p:nvPr/>
          </p:nvSpPr>
          <p:spPr>
            <a:xfrm>
              <a:off x="398585" y="72006"/>
              <a:ext cx="3566923" cy="7920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8100" tIns="19050" rIns="0" bIns="19050" numCol="1" spcCol="1270" anchor="ctr" anchorCtr="0">
              <a:noAutofit/>
            </a:bodyPr>
            <a:lstStyle/>
            <a:p>
              <a:pPr lvl="0" algn="ctr" defTabSz="1333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000" b="1" kern="1200" dirty="0" smtClean="0">
                  <a:solidFill>
                    <a:schemeClr val="tx1"/>
                  </a:solidFill>
                </a:rPr>
                <a:t>10. Partners and Stakeholders</a:t>
              </a:r>
              <a:endParaRPr lang="en-US" sz="30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359013" y="205314"/>
            <a:ext cx="2759899" cy="647348"/>
            <a:chOff x="4222335" y="144377"/>
            <a:chExt cx="2759899" cy="647348"/>
          </a:xfrm>
        </p:grpSpPr>
        <p:sp>
          <p:nvSpPr>
            <p:cNvPr id="6" name="Chevron 5"/>
            <p:cNvSpPr/>
            <p:nvPr/>
          </p:nvSpPr>
          <p:spPr>
            <a:xfrm>
              <a:off x="4222335" y="144377"/>
              <a:ext cx="2759899" cy="647348"/>
            </a:xfrm>
            <a:prstGeom prst="chevron">
              <a:avLst/>
            </a:prstGeom>
            <a:solidFill>
              <a:srgbClr val="FFFF00">
                <a:alpha val="89804"/>
              </a:srgbClr>
            </a:solidFill>
            <a:ln>
              <a:solidFill>
                <a:schemeClr val="tx1">
                  <a:alpha val="90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Chevron 4"/>
            <p:cNvSpPr/>
            <p:nvPr/>
          </p:nvSpPr>
          <p:spPr>
            <a:xfrm>
              <a:off x="4546009" y="144377"/>
              <a:ext cx="2112551" cy="6473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5400" tIns="12700" rIns="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kern="1200" dirty="0" smtClean="0"/>
                <a:t>31. Implementing Partners</a:t>
              </a:r>
              <a:endParaRPr lang="en-US" sz="2000" kern="1200" dirty="0"/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9342840"/>
              </p:ext>
            </p:extLst>
          </p:nvPr>
        </p:nvGraphicFramePr>
        <p:xfrm>
          <a:off x="0" y="1196753"/>
          <a:ext cx="9144000" cy="453650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853963"/>
                <a:gridCol w="6210643"/>
                <a:gridCol w="449100"/>
                <a:gridCol w="931597"/>
                <a:gridCol w="698697"/>
              </a:tblGrid>
              <a:tr h="756083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40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200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an up to date list (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with contact details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) of all implementing partners that support the facility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40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201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list of implementing health partners shows their areas of focus and business activities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40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202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Implementing health partners perform in relation to their focus area and business activities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1540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4744"/>
            <a:ext cx="9144000" cy="573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979617" y="256919"/>
            <a:ext cx="58813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The Main Determinants of Health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56988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Chart 3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9144000" cy="5877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2412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65" y="260647"/>
            <a:ext cx="4334711" cy="2801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0735" y="260648"/>
            <a:ext cx="4593265" cy="2801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062512"/>
            <a:ext cx="5328592" cy="3795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6860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79512" y="188640"/>
            <a:ext cx="4078287" cy="724485"/>
            <a:chOff x="0" y="0"/>
            <a:chExt cx="4078287" cy="724485"/>
          </a:xfrm>
        </p:grpSpPr>
        <p:sp>
          <p:nvSpPr>
            <p:cNvPr id="3" name="Chevron 2"/>
            <p:cNvSpPr/>
            <p:nvPr/>
          </p:nvSpPr>
          <p:spPr>
            <a:xfrm>
              <a:off x="0" y="0"/>
              <a:ext cx="4078287" cy="724485"/>
            </a:xfrm>
            <a:prstGeom prst="chevron">
              <a:avLst/>
            </a:prstGeom>
            <a:solidFill>
              <a:srgbClr val="FFFF99"/>
            </a:solidFill>
            <a:ln>
              <a:solidFill>
                <a:schemeClr val="tx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Chevron 4"/>
            <p:cNvSpPr/>
            <p:nvPr/>
          </p:nvSpPr>
          <p:spPr>
            <a:xfrm>
              <a:off x="4041" y="0"/>
              <a:ext cx="3353802" cy="7244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15240" rIns="0" bIns="152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b="1" kern="1200" dirty="0" smtClean="0">
                  <a:solidFill>
                    <a:schemeClr val="tx1"/>
                  </a:solidFill>
                </a:rPr>
                <a:t>10. Partners and Stakeholders</a:t>
              </a:r>
              <a:endParaRPr lang="en-US" sz="24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895557" y="188638"/>
            <a:ext cx="3414104" cy="724487"/>
            <a:chOff x="3858703" y="0"/>
            <a:chExt cx="3414104" cy="724487"/>
          </a:xfrm>
        </p:grpSpPr>
        <p:sp>
          <p:nvSpPr>
            <p:cNvPr id="6" name="Chevron 5"/>
            <p:cNvSpPr/>
            <p:nvPr/>
          </p:nvSpPr>
          <p:spPr>
            <a:xfrm>
              <a:off x="3858703" y="0"/>
              <a:ext cx="3414104" cy="724487"/>
            </a:xfrm>
            <a:prstGeom prst="chevron">
              <a:avLst/>
            </a:prstGeom>
            <a:solidFill>
              <a:srgbClr val="FFFF00">
                <a:alpha val="89804"/>
              </a:srgbClr>
            </a:solidFill>
            <a:ln>
              <a:solidFill>
                <a:schemeClr val="tx1">
                  <a:alpha val="90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Chevron 4"/>
            <p:cNvSpPr/>
            <p:nvPr/>
          </p:nvSpPr>
          <p:spPr>
            <a:xfrm>
              <a:off x="4220947" y="0"/>
              <a:ext cx="2689617" cy="72448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5400" tIns="12700" rIns="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kern="1200" dirty="0" smtClean="0"/>
                <a:t>32. Multi-</a:t>
              </a:r>
              <a:r>
                <a:rPr lang="en-US" sz="2000" b="1" kern="1200" dirty="0" err="1" smtClean="0"/>
                <a:t>sectoral</a:t>
              </a:r>
              <a:r>
                <a:rPr lang="en-US" sz="2000" b="1" kern="1200" dirty="0" smtClean="0"/>
                <a:t> collaboration</a:t>
              </a:r>
              <a:endParaRPr lang="en-US" sz="2000" kern="1200" dirty="0"/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7821468"/>
              </p:ext>
            </p:extLst>
          </p:nvPr>
        </p:nvGraphicFramePr>
        <p:xfrm>
          <a:off x="0" y="913123"/>
          <a:ext cx="9144000" cy="599152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39552"/>
                <a:gridCol w="7056784"/>
                <a:gridCol w="432048"/>
                <a:gridCol w="504056"/>
                <a:gridCol w="611560"/>
              </a:tblGrid>
              <a:tr h="373982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93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203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an official 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MOU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between the PDOH and SAPS 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156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204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an official 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MOU between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PDOH Department of Education 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6614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205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an official 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MOU between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  PDOH and the Department of Social Development 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6614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206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an official 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MOU between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NDOH and Department of Home Affairs 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NDoH</a:t>
                      </a:r>
                      <a:endParaRPr lang="en-US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15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207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an official 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MOU between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 PDOH and Local Government 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6614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208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an official 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MOU between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PDOH and Department of Water and Sanitation 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6614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209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an official 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MOU between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PDOH and Department of Public Works 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6614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210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an official 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MOU between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district management  and Cooperative Governance and Traditional Affairs (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CoGTA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)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55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211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an official 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MOU between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PDOH and department of transport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6614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212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an official 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MOU between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District management and relevant NGOs 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7733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Floor Mopper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98471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443</TotalTime>
  <Words>675</Words>
  <Application>Microsoft Office PowerPoint</Application>
  <PresentationFormat>On-screen Show (4:3)</PresentationFormat>
  <Paragraphs>241</Paragraphs>
  <Slides>17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19" baseType="lpstr">
      <vt:lpstr>Office Theme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Schmim</dc:creator>
  <cp:lastModifiedBy>Acer</cp:lastModifiedBy>
  <cp:revision>40</cp:revision>
  <dcterms:created xsi:type="dcterms:W3CDTF">2013-10-17T06:13:57Z</dcterms:created>
  <dcterms:modified xsi:type="dcterms:W3CDTF">2015-09-16T14:46:16Z</dcterms:modified>
</cp:coreProperties>
</file>