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1" r:id="rId2"/>
    <p:sldId id="334" r:id="rId3"/>
    <p:sldId id="322" r:id="rId4"/>
    <p:sldId id="323" r:id="rId5"/>
    <p:sldId id="324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283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JANAGAN" initials="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09-14T14:25:54.670" idx="1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54D395-85BF-4737-9396-FEB24F2257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374B80-5330-4C70-990C-907DE873903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19549D-6387-4CB9-BFFB-73B76C7E9656}" type="datetimeFigureOut">
              <a:rPr lang="en-US"/>
              <a:pPr>
                <a:defRPr/>
              </a:pPr>
              <a:t>5/5/2021</a:t>
            </a:fld>
            <a:endParaRPr lang="en-ZA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81EEEB2-C5DB-4257-AE1A-9320118E7AC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ZA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C1A5DF6-4284-4FD9-B8AD-E840014013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ZA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7C0B85-A0B0-4C0D-B0A9-323677B92C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46C627-0542-40D5-AAD8-7317815415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E701793-815F-4005-A422-E770FDF771EB}" type="slidenum">
              <a:rPr lang="en-ZA" altLang="en-US"/>
              <a:pPr/>
              <a:t>‹#›</a:t>
            </a:fld>
            <a:endParaRPr lang="en-Z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AA1B9084-04D8-48E5-BFDC-839310EABC8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3510CBCE-CAAA-4D36-9FA1-E86866A265C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B985CDD2-E800-4AAF-AB2A-BCE19F4F8F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1C3EE70-1EBF-4D89-AC1E-5F029F251DF6}" type="slidenum">
              <a:rPr lang="en-ZA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1</a:t>
            </a:fld>
            <a:endParaRPr lang="en-ZA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85B65D53-BA3C-43DF-80B3-5B41033D659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9135DD0B-3B5D-49E7-856D-EA1383EA71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ZA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BECD1595-13BB-4C0D-9A8B-D4597BBCCD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F13FA98-ACD2-439C-8CA9-DB8088D7C329}" type="slidenum">
              <a:rPr lang="en-ZA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5</a:t>
            </a:fld>
            <a:endParaRPr lang="en-ZA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E453A4D-24BE-4561-945F-FE2B521D13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E6C1B99-AA62-4808-B927-17EF880F97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EC6E603-9976-4352-A9D5-C4ACF03A8C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9A759C-7A64-4A04-B012-00FF2833F0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5933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29A814-E446-4175-BB12-1A94184F3FA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7C04626-B24B-43F8-989D-4F074B0812F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DA1698B-55F6-460A-BCBC-AEFC8344A1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EE2130-2E3F-42A9-B306-34A9D71C5D2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35148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BD65F43-1B4D-4868-B950-09CA533ED6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DC4AF4F-5FAE-4B05-8DA5-29E7728478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2A694FE-CE6A-474F-850A-58A8F6E8F2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01CD9-549E-440A-85BC-FD78AD968FE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3783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C63D11-A530-48FE-AB9C-340C166312E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E0B932-CE8E-4B71-802D-7011E1F38E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06708A-7864-4BAC-AC46-02710A8514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BE9DDA-D479-45DE-A207-C33846B3AE2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67562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853CAE0-AFD2-4420-AB99-23A7A72FFD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3C7E326-07B0-4AB0-80DA-31E3FFA43BF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23EF319-1832-4DC2-B539-4F03904A4D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9D8A40-19DC-44DE-921C-A93467DF8F7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5700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3E120E2-D5E3-4554-9B1D-404CC79AE7C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9A539AD-A25C-4431-8993-04A8B486296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9CD849A-CBEA-4AA1-A1F6-B17537DC974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B27B70-52A3-4DD6-9C5A-38E79629475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3692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A9B536C-4B14-4ECD-A9ED-31DF86ADAD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2527FEA-95F2-45CE-8BA2-1D850FDF6F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EAB36BB-CD38-4A22-8C36-B47EEB2C53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77B021-254C-4A59-BEBA-ACE7238E1C9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766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1D04B4-7A38-4186-B257-4286EC4622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31E592-51DC-4C54-827B-08A8954B6F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C19AE1-F125-4F68-8224-91B6A495BDE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71336B-60AD-4412-838A-13C0851950B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0407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0283D2-C878-4BCA-B87F-8F00433711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81A3D3F-B0B9-4726-A43C-D38B959962D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D65DAF-7A58-4E43-B0A4-0221BF1ED8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691A1E-40EA-41FC-8BB5-A90B5A8B08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2473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72B75CE-8489-434B-9E35-A1ACD11B5A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01EF9A3-24C9-40A5-A4E3-5911E227E6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3A2A9F9-7D4E-47CB-B0DB-F5BBAC9256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84D298-49B4-48D4-B89B-E5795399BE2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9929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0A05229-53AC-4180-A1BF-183C194CBAC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32EF7C8-84F9-4E93-A6E8-323085711B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AEB4ECC-AB38-4A41-ABB7-33707F7E62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E058FA-BE0D-415B-A1AF-DF2BB96B03F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8787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E5A6D28-1C81-412F-B20C-D502D75680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32FF74FD-19B3-4BBB-8BBD-E7AD89FD2D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14E59D9-1F7C-4332-8FE0-7491495ADD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31DA3A-9AA7-47AD-8840-9814103F9F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3655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6DD4EEE-ECAC-4653-882C-9130CA306A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8BA6E03-29C9-4F66-AB77-F1D57873E9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EC3237B-3EE0-4FCB-A118-0173F6B5DC1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7BC0F23-9E0D-41CE-AE7D-FA4A79312FD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43C9A866-5A77-4772-BB7C-65377DA4436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E8B5585-5522-4F05-A6C6-AE699AC92CB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024FA365-B293-49B6-88F2-BA4E4720424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3338" y="981075"/>
            <a:ext cx="8643937" cy="3671888"/>
          </a:xfrm>
        </p:spPr>
        <p:txBody>
          <a:bodyPr/>
          <a:lstStyle/>
          <a:p>
            <a:pPr eaLnBrk="1" hangingPunct="1"/>
            <a:br>
              <a:rPr lang="en-GB" altLang="en-US" sz="3200" b="1"/>
            </a:br>
            <a:br>
              <a:rPr lang="en-GB" altLang="en-US" sz="3200" b="1"/>
            </a:br>
            <a:r>
              <a:rPr lang="en-GB" altLang="en-US" sz="2400" b="1"/>
              <a:t>PPTICRM ORIENTATION</a:t>
            </a:r>
            <a:br>
              <a:rPr lang="en-US" altLang="en-US" sz="2400" b="1"/>
            </a:br>
            <a:br>
              <a:rPr lang="en-US" altLang="en-US" sz="2400" b="1"/>
            </a:br>
            <a:r>
              <a:rPr lang="en-US" altLang="en-US" sz="2400" b="1"/>
              <a:t>COMPONENT 9</a:t>
            </a:r>
            <a:br>
              <a:rPr lang="en-US" altLang="en-US" sz="2400" b="1"/>
            </a:br>
            <a:r>
              <a:rPr lang="en-US" altLang="en-US" sz="2400" b="1"/>
              <a:t> </a:t>
            </a:r>
            <a:r>
              <a:rPr lang="en-GB" altLang="en-US" sz="2400" b="1"/>
              <a:t>DISTRICT HEALTH SYSTEM SUPPORT</a:t>
            </a:r>
            <a:r>
              <a:rPr lang="en-US" altLang="en-US" sz="2400" b="1"/>
              <a:t> </a:t>
            </a:r>
            <a:br>
              <a:rPr lang="en-US" altLang="en-US" sz="2400" b="1"/>
            </a:br>
            <a:br>
              <a:rPr lang="en-US" altLang="en-US" sz="2400" b="1"/>
            </a:br>
            <a:r>
              <a:rPr lang="en-GB" altLang="en-US" sz="2400" b="1"/>
              <a:t>LEADERSHIP &amp; CORPORATE GOVERNANCE</a:t>
            </a:r>
            <a:br>
              <a:rPr lang="en-GB" altLang="en-US" sz="2400" b="1"/>
            </a:br>
            <a:br>
              <a:rPr lang="en-GB" altLang="en-US" sz="2400" b="1"/>
            </a:br>
            <a:r>
              <a:rPr lang="en-GB" altLang="en-US" sz="2400" b="1"/>
              <a:t>NORTH WEST EXPERIENCES</a:t>
            </a:r>
            <a:br>
              <a:rPr lang="en-GB" altLang="en-US" sz="2400" b="1"/>
            </a:br>
            <a:endParaRPr lang="en-GB" altLang="en-US" sz="2400" b="1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02427FAB-5BE7-4B5D-86C0-2A4EC22ADEC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4429125"/>
            <a:ext cx="6400800" cy="14287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altLang="en-US" sz="1600" b="1"/>
          </a:p>
          <a:p>
            <a:pPr eaLnBrk="1" hangingPunct="1">
              <a:lnSpc>
                <a:spcPct val="80000"/>
              </a:lnSpc>
            </a:pPr>
            <a:endParaRPr lang="en-US" altLang="en-US" sz="1400"/>
          </a:p>
          <a:p>
            <a:pPr eaLnBrk="1" hangingPunct="1">
              <a:lnSpc>
                <a:spcPct val="80000"/>
              </a:lnSpc>
            </a:pPr>
            <a:endParaRPr lang="en-US" altLang="en-US" sz="1400"/>
          </a:p>
          <a:p>
            <a:pPr eaLnBrk="1" hangingPunct="1">
              <a:lnSpc>
                <a:spcPct val="80000"/>
              </a:lnSpc>
            </a:pPr>
            <a:r>
              <a:rPr lang="en-US" altLang="en-US" sz="1400"/>
              <a:t>                                            </a:t>
            </a:r>
            <a:r>
              <a:rPr lang="en-US" altLang="en-US" sz="1400" b="1"/>
              <a:t>IM MOLOI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400" b="1"/>
              <a:t>                                                         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400" b="1"/>
              <a:t>                                                        16 AUGUST 2015</a:t>
            </a:r>
          </a:p>
        </p:txBody>
      </p:sp>
      <p:sp>
        <p:nvSpPr>
          <p:cNvPr id="2052" name="Footer Placeholder 4">
            <a:extLst>
              <a:ext uri="{FF2B5EF4-FFF2-40B4-BE49-F238E27FC236}">
                <a16:creationId xmlns:a16="http://schemas.microsoft.com/office/drawing/2014/main" id="{D5098A9F-D2F8-486A-A301-246F55E00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>
            <a:extLst>
              <a:ext uri="{FF2B5EF4-FFF2-40B4-BE49-F238E27FC236}">
                <a16:creationId xmlns:a16="http://schemas.microsoft.com/office/drawing/2014/main" id="{2335013E-1614-452F-916D-9B9B7113EDD7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en-GB" altLang="en-US"/>
              <a:t>You've failed many times, although you don't remember. You fell down the first time you tried to walk. </a:t>
            </a:r>
          </a:p>
          <a:p>
            <a:r>
              <a:rPr lang="en-GB" altLang="en-US"/>
              <a:t>You almost drowned the first time you tried to swim. . .  Don't worry about failure. . .  </a:t>
            </a:r>
          </a:p>
          <a:p>
            <a:r>
              <a:rPr lang="en-GB" altLang="en-US"/>
              <a:t>Worry about the chances you miss when you don't even try.</a:t>
            </a:r>
          </a:p>
          <a:p>
            <a:pPr>
              <a:buFontTx/>
              <a:buNone/>
            </a:pPr>
            <a:r>
              <a:rPr lang="en-GB" altLang="en-US"/>
              <a:t>                                    </a:t>
            </a:r>
            <a:r>
              <a:rPr lang="en-GB" altLang="en-US" sz="2000"/>
              <a:t>Sherman Finesilver</a:t>
            </a:r>
          </a:p>
          <a:p>
            <a:pPr>
              <a:buFontTx/>
              <a:buNone/>
            </a:pPr>
            <a:r>
              <a:rPr lang="en-GB" altLang="en-US" sz="2000"/>
              <a:t>                                                          US District Court Judge </a:t>
            </a:r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948CB0AF-CB34-40D8-8D36-B7DA82DC6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ZA" altLang="en-US" sz="3200">
                <a:solidFill>
                  <a:srgbClr val="58595B"/>
                </a:solidFill>
                <a:latin typeface="MyriadPro-Cond"/>
              </a:rPr>
            </a:br>
            <a:r>
              <a:rPr lang="en-ZA" altLang="en-US" sz="3200">
                <a:solidFill>
                  <a:srgbClr val="58595B"/>
                </a:solidFill>
                <a:latin typeface="MyriadPro-Cond"/>
              </a:rPr>
              <a:t>There is a health facility operational plan in line with district health plan</a:t>
            </a:r>
            <a:endParaRPr lang="en-ZA" altLang="en-US" sz="3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B09B9DBD-8139-4AF7-9F75-A909748E76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44675"/>
            <a:ext cx="8229600" cy="3600450"/>
          </a:xfrm>
        </p:spPr>
        <p:txBody>
          <a:bodyPr/>
          <a:lstStyle/>
          <a:p>
            <a:r>
              <a:rPr lang="en-ZA" altLang="en-US" sz="2000"/>
              <a:t>The District Health Plan is developed with all stakeholders and availed to the Sub Districts before the beginning of the financial year. </a:t>
            </a:r>
          </a:p>
          <a:p>
            <a:r>
              <a:rPr lang="en-ZA" altLang="en-US" sz="2000"/>
              <a:t>The Annual Performance Plan is also developed and distributed to  Districts and Sub Districts. </a:t>
            </a:r>
          </a:p>
          <a:p>
            <a:r>
              <a:rPr lang="en-ZA" altLang="en-US" sz="2000"/>
              <a:t>The District Operational Plan is developed and distributed before the beginning of the financial year around January</a:t>
            </a:r>
          </a:p>
          <a:p>
            <a:r>
              <a:rPr lang="en-ZA" altLang="en-US" sz="2000"/>
              <a:t>Sub District Operational Plans are developed with all stakeholders</a:t>
            </a:r>
          </a:p>
          <a:p>
            <a:r>
              <a:rPr lang="en-ZA" altLang="en-US" sz="2000"/>
              <a:t>Cluster/LHA plans are developed with all stakeholders. </a:t>
            </a:r>
          </a:p>
          <a:p>
            <a:r>
              <a:rPr lang="en-ZA" altLang="en-US" sz="2000"/>
              <a:t>Facilities develop and complete the operational plans before end of March </a:t>
            </a:r>
          </a:p>
          <a:p>
            <a:r>
              <a:rPr lang="en-ZA" altLang="en-US" sz="2000"/>
              <a:t>Annual Performance Plan and Operational plans are reviewed monthly and quarterly.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799C50E8-1D1D-4205-8029-A27B6E074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ZA" altLang="en-US" sz="3200"/>
            </a:br>
            <a:r>
              <a:rPr lang="en-ZA" altLang="en-US" sz="3200" b="1"/>
              <a:t>PPTICRM visits ideal clinic twice a year for ICR and correct weaknesses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DA8A421E-6983-40E9-900C-AC21686389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176713"/>
          </a:xfrm>
        </p:spPr>
        <p:txBody>
          <a:bodyPr/>
          <a:lstStyle/>
          <a:p>
            <a:pPr>
              <a:buFontTx/>
              <a:buNone/>
            </a:pPr>
            <a:endParaRPr lang="en-ZA" altLang="en-US" sz="2400"/>
          </a:p>
          <a:p>
            <a:r>
              <a:rPr lang="en-ZA" altLang="en-US"/>
              <a:t>The appointed Sub District PPTICRM led by the Sub District Manager visits </a:t>
            </a:r>
            <a:r>
              <a:rPr lang="en-US" altLang="en-US"/>
              <a:t>the identified facilities</a:t>
            </a:r>
            <a:r>
              <a:rPr lang="en-ZA" altLang="en-US"/>
              <a:t> quarterly.</a:t>
            </a:r>
          </a:p>
          <a:p>
            <a:r>
              <a:rPr lang="en-US" altLang="en-US"/>
              <a:t>Most of the challenges are resolved immediately since the team is complete.</a:t>
            </a:r>
            <a:endParaRPr lang="en-ZA" altLang="en-US"/>
          </a:p>
          <a:p>
            <a:r>
              <a:rPr lang="en-ZA" altLang="en-US"/>
              <a:t>CQIP’s are developed after each visit</a:t>
            </a:r>
            <a:r>
              <a:rPr lang="en-US" altLang="en-US" sz="2400"/>
              <a:t> </a:t>
            </a:r>
            <a:r>
              <a:rPr lang="en-US" altLang="en-US"/>
              <a:t>and progress discussed at the next monthly reviews meeting.</a:t>
            </a:r>
            <a:r>
              <a:rPr lang="en-ZA" altLang="en-US" sz="240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CACFEC8D-BCA3-4D5E-A99F-1DD6CFA53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ZA" altLang="en-US" sz="3200">
                <a:solidFill>
                  <a:srgbClr val="58595B"/>
                </a:solidFill>
                <a:latin typeface="MyriadPro-Cond"/>
              </a:rPr>
            </a:br>
            <a:r>
              <a:rPr lang="en-ZA" altLang="en-US" sz="3200">
                <a:solidFill>
                  <a:srgbClr val="58595B"/>
                </a:solidFill>
                <a:latin typeface="MyriadPro-Cond"/>
              </a:rPr>
              <a:t>There is a pre-determined ambulance response time to the facility</a:t>
            </a:r>
            <a:endParaRPr lang="en-ZA" altLang="en-US" sz="3200"/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C28EDD0B-04AB-4A69-9369-6E92ED5D71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ZA" altLang="en-US" sz="2000">
              <a:solidFill>
                <a:srgbClr val="FF0000"/>
              </a:solidFill>
            </a:endParaRPr>
          </a:p>
          <a:p>
            <a:pPr marL="0" indent="0"/>
            <a:r>
              <a:rPr lang="en-ZA" altLang="en-US"/>
              <a:t>Rural-40 minutes</a:t>
            </a:r>
          </a:p>
          <a:p>
            <a:pPr marL="0" indent="0"/>
            <a:r>
              <a:rPr lang="en-ZA" altLang="en-US"/>
              <a:t>Urban-15 minutes</a:t>
            </a:r>
            <a:endParaRPr lang="en-ZA" altLang="en-US">
              <a:solidFill>
                <a:srgbClr val="FF0000"/>
              </a:solidFill>
            </a:endParaRPr>
          </a:p>
          <a:p>
            <a:pPr marL="0" indent="0"/>
            <a:r>
              <a:rPr lang="en-ZA" altLang="en-US"/>
              <a:t>Satellite stations are established at health centres, improve response times from 5-30 minutes. </a:t>
            </a:r>
          </a:p>
          <a:p>
            <a:pPr marL="0" indent="0"/>
            <a:r>
              <a:rPr lang="en-ZA" altLang="en-US"/>
              <a:t>Satellite stations support the catchments</a:t>
            </a:r>
            <a:r>
              <a:rPr lang="en-US" altLang="en-US"/>
              <a:t> areas and</a:t>
            </a:r>
            <a:r>
              <a:rPr lang="en-ZA" altLang="en-US"/>
              <a:t> facilities</a:t>
            </a:r>
            <a:r>
              <a:rPr lang="en-ZA" altLang="en-US" sz="240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AD6DB6C4-DA42-4160-89F7-22A1A9F39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ZA" altLang="en-US" sz="3200" b="1">
                <a:solidFill>
                  <a:srgbClr val="58595B"/>
                </a:solidFill>
                <a:latin typeface="MyriadPro-Cond"/>
              </a:rPr>
            </a:br>
            <a:r>
              <a:rPr lang="en-ZA" altLang="en-US" sz="3200" b="1">
                <a:solidFill>
                  <a:srgbClr val="58595B"/>
                </a:solidFill>
                <a:latin typeface="MyriadPro-Cond"/>
              </a:rPr>
              <a:t>Ambulances respond in line with the pre-determined response time</a:t>
            </a:r>
            <a:endParaRPr lang="en-ZA" altLang="en-US" sz="3200" b="1"/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66551BB1-52B6-4889-8273-55513D216D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altLang="en-US"/>
              <a:t>Satellite stations at CHC’s greatly reduce response time within 5-10 minutes in a CHC</a:t>
            </a:r>
          </a:p>
          <a:p>
            <a:r>
              <a:rPr lang="en-ZA" altLang="en-US"/>
              <a:t>Catchments areas usually meet the predetermined times from the CHC’s</a:t>
            </a:r>
          </a:p>
          <a:p>
            <a:r>
              <a:rPr lang="en-ZA" altLang="en-US"/>
              <a:t>Challenges are always around resources, ambulances and staff.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41DA5F58-9301-4545-A03F-3EE0C858C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br>
              <a:rPr lang="en-ZA" altLang="en-US" sz="3200">
                <a:solidFill>
                  <a:srgbClr val="58595B"/>
                </a:solidFill>
                <a:latin typeface="MyriadPro-Cond"/>
              </a:rPr>
            </a:br>
            <a:br>
              <a:rPr lang="en-ZA" altLang="en-US" sz="3200">
                <a:solidFill>
                  <a:srgbClr val="58595B"/>
                </a:solidFill>
                <a:latin typeface="MyriadPro-Cond"/>
              </a:rPr>
            </a:br>
            <a:br>
              <a:rPr lang="en-ZA" altLang="en-US" sz="3200">
                <a:solidFill>
                  <a:srgbClr val="58595B"/>
                </a:solidFill>
                <a:latin typeface="MyriadPro-Cond"/>
              </a:rPr>
            </a:br>
            <a:r>
              <a:rPr lang="en-ZA" altLang="en-US" sz="3200">
                <a:solidFill>
                  <a:srgbClr val="58595B"/>
                </a:solidFill>
                <a:latin typeface="MyriadPro-Cond"/>
              </a:rPr>
              <a:t>There is effective planned patient transport to and from the referral hospitals</a:t>
            </a:r>
            <a:br>
              <a:rPr lang="en-ZA" altLang="en-US" sz="3200">
                <a:solidFill>
                  <a:srgbClr val="58595B"/>
                </a:solidFill>
                <a:latin typeface="MyriadPro-Cond"/>
              </a:rPr>
            </a:br>
            <a:endParaRPr lang="en-ZA" altLang="en-US" sz="3200"/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B99E5ECC-457D-4C7B-B127-6A195097ED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3" y="1989138"/>
            <a:ext cx="8229600" cy="4868862"/>
          </a:xfrm>
        </p:spPr>
        <p:txBody>
          <a:bodyPr/>
          <a:lstStyle/>
          <a:p>
            <a:pPr marL="0" indent="0">
              <a:buFontTx/>
              <a:buNone/>
            </a:pPr>
            <a:endParaRPr lang="en-ZA" altLang="en-US" sz="2400">
              <a:solidFill>
                <a:srgbClr val="FF0000"/>
              </a:solidFill>
            </a:endParaRPr>
          </a:p>
          <a:p>
            <a:pPr marL="0" indent="0"/>
            <a:r>
              <a:rPr lang="en-ZA" altLang="en-US" sz="2400"/>
              <a:t>All hospitals are having reliable PPT’s, inter hospitals transfers are effective.</a:t>
            </a:r>
          </a:p>
          <a:p>
            <a:pPr marL="0" indent="0"/>
            <a:r>
              <a:rPr lang="en-ZA" altLang="en-US" sz="2400"/>
              <a:t>Additional PPT’s are recently procured for the EMS stations to cover the PHC’s.</a:t>
            </a:r>
          </a:p>
          <a:p>
            <a:pPr marL="0" indent="0"/>
            <a:r>
              <a:rPr lang="en-ZA" altLang="en-US" sz="2400"/>
              <a:t>The plan still at infancy to report achievements, however since 60% of all calls are P3’s, this is expected to work.</a:t>
            </a:r>
          </a:p>
          <a:p>
            <a:pPr marL="0" indent="0"/>
            <a:r>
              <a:rPr lang="en-ZA" altLang="en-US" sz="2400"/>
              <a:t>The plan implemented at one Sub District has already yielded good spin offs, and is cost effective.</a:t>
            </a:r>
          </a:p>
          <a:p>
            <a:pPr marL="0" indent="0"/>
            <a:endParaRPr lang="en-ZA" altLang="en-US" sz="2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F0ED0F4E-7A4F-4F69-A225-3A8848F95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z="3200">
                <a:solidFill>
                  <a:srgbClr val="58595B"/>
                </a:solidFill>
                <a:latin typeface="MyriadPro-Cond"/>
              </a:rPr>
              <a:t>The National Referral Policy is available</a:t>
            </a:r>
            <a:endParaRPr lang="en-ZA" altLang="en-US"/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5500AB42-1D76-47DE-A318-C3CA8771A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r>
              <a:rPr lang="en-ZA" altLang="en-US"/>
              <a:t>The national policy is not available yet</a:t>
            </a:r>
          </a:p>
          <a:p>
            <a:r>
              <a:rPr lang="en-ZA" altLang="en-US"/>
              <a:t>North West referral policy also available</a:t>
            </a:r>
            <a:r>
              <a:rPr lang="en-US" altLang="en-US"/>
              <a:t> and is used by all the facilities.</a:t>
            </a:r>
            <a:endParaRPr lang="en-ZA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7191EA42-3852-4E7B-81E1-455763A47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ZA" altLang="en-US" sz="3200"/>
            </a:br>
            <a:r>
              <a:rPr lang="en-ZA" altLang="en-US" sz="3200" b="1"/>
              <a:t>The facility’s standard operating procedure for referrals is available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62B87B69-5796-4926-B14C-0455585B6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00213"/>
            <a:ext cx="8229600" cy="4425950"/>
          </a:xfrm>
        </p:spPr>
        <p:txBody>
          <a:bodyPr/>
          <a:lstStyle/>
          <a:p>
            <a:pPr>
              <a:buFontTx/>
              <a:buNone/>
            </a:pPr>
            <a:endParaRPr lang="en-ZA" altLang="en-US"/>
          </a:p>
          <a:p>
            <a:r>
              <a:rPr lang="en-ZA" altLang="en-US"/>
              <a:t>District referral pathways available which include DCST, OTL &amp; CHW and referrals  to Social Cluster</a:t>
            </a:r>
          </a:p>
          <a:p>
            <a:r>
              <a:rPr lang="en-ZA" altLang="en-US"/>
              <a:t>Facilities standard operating procedure developed in line with the above.</a:t>
            </a:r>
          </a:p>
          <a:p>
            <a:r>
              <a:rPr lang="en-ZA" altLang="en-US"/>
              <a:t>Each facility has a copy of the SOP developed at Sub District level.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E513B278-3727-4BF9-A370-B7D73B582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z="3200">
                <a:solidFill>
                  <a:srgbClr val="58595B"/>
                </a:solidFill>
                <a:latin typeface="MyriadPro-Cond"/>
              </a:rPr>
              <a:t>Referral pathways are clearly determined</a:t>
            </a:r>
            <a:endParaRPr lang="en-ZA" altLang="en-US" sz="3200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7505FFDB-003E-4345-B802-2E4F9A48A2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r>
              <a:rPr lang="en-ZA" altLang="en-US" sz="2800"/>
              <a:t>Pathways are determined in line with the  provincial referral policies.</a:t>
            </a:r>
          </a:p>
          <a:p>
            <a:r>
              <a:rPr lang="en-ZA" altLang="en-US" sz="2800"/>
              <a:t>Each facility and the EMS ha</a:t>
            </a:r>
            <a:r>
              <a:rPr lang="en-US" altLang="en-US" sz="2800"/>
              <a:t>ve</a:t>
            </a:r>
            <a:r>
              <a:rPr lang="en-ZA" altLang="en-US" sz="2800"/>
              <a:t> a copy </a:t>
            </a:r>
            <a:r>
              <a:rPr lang="en-US" altLang="en-US" sz="2800"/>
              <a:t>of</a:t>
            </a:r>
            <a:r>
              <a:rPr lang="en-ZA" altLang="en-US" sz="2800"/>
              <a:t> pathways and they know exactly where to refer what.</a:t>
            </a:r>
          </a:p>
          <a:p>
            <a:r>
              <a:rPr lang="en-ZA" altLang="en-US" sz="2800"/>
              <a:t>Most PHC facilities refer to District hospitals. </a:t>
            </a:r>
          </a:p>
          <a:p>
            <a:r>
              <a:rPr lang="en-ZA" altLang="en-US" sz="2800"/>
              <a:t>The pathways make room for direct referral up to tertiary level in cases of need.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9348AED6-9235-4504-A507-073EEB78E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37"/>
          </a:xfrm>
        </p:spPr>
        <p:txBody>
          <a:bodyPr/>
          <a:lstStyle/>
          <a:p>
            <a:br>
              <a:rPr lang="en-ZA" altLang="en-US" sz="3200">
                <a:solidFill>
                  <a:srgbClr val="58595B"/>
                </a:solidFill>
                <a:latin typeface="MyriadPro-Cond"/>
              </a:rPr>
            </a:br>
            <a:r>
              <a:rPr lang="en-ZA" altLang="en-US" sz="3200">
                <a:solidFill>
                  <a:srgbClr val="58595B"/>
                </a:solidFill>
                <a:latin typeface="MyriadPro-Cond"/>
              </a:rPr>
              <a:t>There is a referral register that records referred clients</a:t>
            </a:r>
            <a:endParaRPr lang="en-ZA" altLang="en-US" sz="3200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34E442F-3FF7-422F-8B25-5F4A9FE0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44675"/>
            <a:ext cx="8229600" cy="4281488"/>
          </a:xfrm>
        </p:spPr>
        <p:txBody>
          <a:bodyPr/>
          <a:lstStyle/>
          <a:p>
            <a:r>
              <a:rPr lang="en-ZA" altLang="en-US"/>
              <a:t>All referred patients are recorded accordingly with all details kept at the facility.</a:t>
            </a:r>
            <a:r>
              <a:rPr lang="en-ZA" altLang="en-US">
                <a:solidFill>
                  <a:srgbClr val="FF0000"/>
                </a:solidFill>
              </a:rPr>
              <a:t> </a:t>
            </a:r>
            <a:endParaRPr lang="en-ZA" altLang="en-US"/>
          </a:p>
          <a:p>
            <a:r>
              <a:rPr lang="en-ZA" altLang="en-US"/>
              <a:t>The emergency services unit also keeps a record of all clients referred.</a:t>
            </a:r>
          </a:p>
          <a:p>
            <a:r>
              <a:rPr lang="en-ZA" altLang="en-US"/>
              <a:t>A report on referred clients forms part of the monthly and quarterly reviews presentation by EMS.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D5ED744-F76A-412B-B335-11376392D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ZA" altLang="en-US" sz="3200">
                <a:solidFill>
                  <a:srgbClr val="58595B"/>
                </a:solidFill>
                <a:latin typeface="MyriadPro-Cond"/>
              </a:rPr>
            </a:br>
            <a:r>
              <a:rPr lang="en-ZA" altLang="en-US" sz="3200">
                <a:solidFill>
                  <a:srgbClr val="58595B"/>
                </a:solidFill>
                <a:latin typeface="MyriadPro-Cond"/>
              </a:rPr>
              <a:t>Referral records indicate feedback from destination facilities</a:t>
            </a:r>
            <a:endParaRPr lang="en-ZA" altLang="en-US" sz="3200"/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EAA07091-8187-449A-BCF8-6FFA7FA1A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44675"/>
            <a:ext cx="8229600" cy="4281488"/>
          </a:xfrm>
        </p:spPr>
        <p:txBody>
          <a:bodyPr/>
          <a:lstStyle/>
          <a:p>
            <a:r>
              <a:rPr lang="en-ZA" altLang="en-US" sz="2800"/>
              <a:t>Feedback from the destinations remains a big challenge.</a:t>
            </a:r>
            <a:r>
              <a:rPr lang="en-ZA" altLang="en-US" sz="2800">
                <a:solidFill>
                  <a:srgbClr val="FF0000"/>
                </a:solidFill>
              </a:rPr>
              <a:t> </a:t>
            </a:r>
          </a:p>
          <a:p>
            <a:r>
              <a:rPr lang="en-ZA" altLang="en-US" sz="2800"/>
              <a:t>Institutions fail to give feedback.</a:t>
            </a:r>
          </a:p>
          <a:p>
            <a:r>
              <a:rPr lang="en-ZA" altLang="en-US" sz="2800"/>
              <a:t>Only reengineering referrals have complete feedback.</a:t>
            </a:r>
          </a:p>
          <a:p>
            <a:r>
              <a:rPr lang="en-ZA" altLang="en-US" sz="2800"/>
              <a:t>The is a need to continuously meet with referral institutions and table this matter always.</a:t>
            </a:r>
          </a:p>
          <a:p>
            <a:r>
              <a:rPr lang="en-US" altLang="en-US" sz="2800"/>
              <a:t>Plans are in place through bi monthly meetings to discuss the matter with referring and receiving institutions</a:t>
            </a:r>
            <a:endParaRPr lang="en-ZA" altLang="en-US" sz="2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73BEAF93-D3A8-4ACF-9350-2DD53296B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ZA" altLang="en-US" sz="3200">
                <a:solidFill>
                  <a:srgbClr val="58595B"/>
                </a:solidFill>
                <a:latin typeface="MyriadPro-Cond"/>
              </a:rPr>
            </a:br>
            <a:br>
              <a:rPr lang="en-ZA" altLang="en-US" sz="3200">
                <a:solidFill>
                  <a:srgbClr val="58595B"/>
                </a:solidFill>
                <a:latin typeface="MyriadPro-Cond"/>
              </a:rPr>
            </a:br>
            <a:r>
              <a:rPr lang="en-ZA" altLang="en-US" sz="2800" b="1">
                <a:solidFill>
                  <a:srgbClr val="58595B"/>
                </a:solidFill>
                <a:latin typeface="MyriadPro-Cond"/>
              </a:rPr>
              <a:t>There is a standard National Referral form that is used by all for referring clients</a:t>
            </a:r>
            <a:endParaRPr lang="en-ZA" altLang="en-US" sz="2800" b="1"/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26E45FE5-1D42-4449-A7A7-A800E8C50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2205038"/>
            <a:ext cx="8229600" cy="4525962"/>
          </a:xfrm>
        </p:spPr>
        <p:txBody>
          <a:bodyPr/>
          <a:lstStyle/>
          <a:p>
            <a:r>
              <a:rPr lang="en-ZA" altLang="en-US"/>
              <a:t>The national referral form is not available hence not used.</a:t>
            </a:r>
          </a:p>
          <a:p>
            <a:r>
              <a:rPr lang="en-ZA" altLang="en-US"/>
              <a:t>The form is still on a draft stage.</a:t>
            </a:r>
          </a:p>
          <a:p>
            <a:r>
              <a:rPr lang="en-ZA" altLang="en-US"/>
              <a:t>The only standard form is for reengineering programme.</a:t>
            </a:r>
          </a:p>
          <a:p>
            <a:r>
              <a:rPr lang="en-ZA" altLang="en-US"/>
              <a:t>Districts and Sub Districts to acquire the form and use it appropriately.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8F04EF38-BC0D-43E0-9A38-863FB2C44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br>
              <a:rPr lang="en-ZA" altLang="en-US" sz="3200">
                <a:solidFill>
                  <a:srgbClr val="58595B"/>
                </a:solidFill>
                <a:latin typeface="MyriadPro-Cond"/>
              </a:rPr>
            </a:br>
            <a:r>
              <a:rPr lang="en-ZA" altLang="en-US" sz="3200" b="1">
                <a:solidFill>
                  <a:srgbClr val="58595B"/>
                </a:solidFill>
                <a:latin typeface="MyriadPro-Cond"/>
              </a:rPr>
              <a:t>Analysis of referral data is conducted to identify service delivery gaps</a:t>
            </a:r>
            <a:endParaRPr lang="en-ZA" altLang="en-US" sz="3200" b="1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A6462C29-9819-4E4D-AF29-34FC22C76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989138"/>
            <a:ext cx="8229600" cy="4525962"/>
          </a:xfrm>
        </p:spPr>
        <p:txBody>
          <a:bodyPr/>
          <a:lstStyle/>
          <a:p>
            <a:r>
              <a:rPr lang="en-ZA" altLang="en-US"/>
              <a:t>Information from emergency services analysed at monthly and quarterly reviews.</a:t>
            </a:r>
          </a:p>
          <a:p>
            <a:r>
              <a:rPr lang="en-ZA" altLang="en-US"/>
              <a:t>There are still challenges of analysing the information from the hospitals as the meetings are infrequent.</a:t>
            </a:r>
          </a:p>
          <a:p>
            <a:r>
              <a:rPr lang="en-US" altLang="en-US"/>
              <a:t>Plans are in place to address these at the bi monthly meetings among hospitals.</a:t>
            </a:r>
            <a:endParaRPr lang="en-ZA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4CFE2D96-3E8B-4564-B630-097297A36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/>
          <a:lstStyle/>
          <a:p>
            <a:r>
              <a:rPr lang="en-US" altLang="en-US"/>
              <a:t>RE A LEBOGA.</a:t>
            </a:r>
          </a:p>
        </p:txBody>
      </p:sp>
      <p:sp>
        <p:nvSpPr>
          <p:cNvPr id="16387" name="Slide Number Placeholder 2">
            <a:extLst>
              <a:ext uri="{FF2B5EF4-FFF2-40B4-BE49-F238E27FC236}">
                <a16:creationId xmlns:a16="http://schemas.microsoft.com/office/drawing/2014/main" id="{63C71D3A-A5A2-48D1-A5F5-94A405DA1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835950F-E531-4899-86B2-4D32E2F23E0B}" type="slidenum">
              <a:rPr lang="en-US" altLang="en-US" sz="1400"/>
              <a:pPr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400"/>
          </a:p>
        </p:txBody>
      </p:sp>
      <p:sp>
        <p:nvSpPr>
          <p:cNvPr id="16388" name="Footer Placeholder 3">
            <a:extLst>
              <a:ext uri="{FF2B5EF4-FFF2-40B4-BE49-F238E27FC236}">
                <a16:creationId xmlns:a16="http://schemas.microsoft.com/office/drawing/2014/main" id="{BB62B51E-0937-450C-8640-F14976000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9898</TotalTime>
  <Words>811</Words>
  <Application>Microsoft Office PowerPoint</Application>
  <PresentationFormat>On-screen Show (4:3)</PresentationFormat>
  <Paragraphs>79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MyriadPro-Cond</vt:lpstr>
      <vt:lpstr>Default Design</vt:lpstr>
      <vt:lpstr>  PPTICRM ORIENTATION  COMPONENT 9  DISTRICT HEALTH SYSTEM SUPPORT   LEADERSHIP &amp; CORPORATE GOVERNANCE  NORTH WEST EXPERIENCES </vt:lpstr>
      <vt:lpstr>PowerPoint Presentation</vt:lpstr>
      <vt:lpstr> There is a health facility operational plan in line with district health plan</vt:lpstr>
      <vt:lpstr> PPTICRM visits ideal clinic twice a year for ICR and correct weaknesses</vt:lpstr>
      <vt:lpstr> There is a pre-determined ambulance response time to the facility</vt:lpstr>
      <vt:lpstr> Ambulances respond in line with the pre-determined response time</vt:lpstr>
      <vt:lpstr>   There is effective planned patient transport to and from the referral hospitals </vt:lpstr>
      <vt:lpstr>The National Referral Policy is available</vt:lpstr>
      <vt:lpstr> The facility’s standard operating procedure for referrals is available</vt:lpstr>
      <vt:lpstr>Referral pathways are clearly determined</vt:lpstr>
      <vt:lpstr> There is a referral register that records referred clients</vt:lpstr>
      <vt:lpstr> Referral records indicate feedback from destination facilities</vt:lpstr>
      <vt:lpstr>  There is a standard National Referral form that is used by all for referring clients</vt:lpstr>
      <vt:lpstr> Analysis of referral data is conducted to identify service delivery gaps</vt:lpstr>
      <vt:lpstr>RE A LEBOGA.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TLekgethwane</dc:creator>
  <cp:lastModifiedBy>Marelize Jooste</cp:lastModifiedBy>
  <cp:revision>193</cp:revision>
  <dcterms:created xsi:type="dcterms:W3CDTF">2010-12-10T09:53:07Z</dcterms:created>
  <dcterms:modified xsi:type="dcterms:W3CDTF">2021-05-05T09:52:30Z</dcterms:modified>
</cp:coreProperties>
</file>