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2" r:id="rId4"/>
    <p:sldId id="270" r:id="rId5"/>
    <p:sldId id="271" r:id="rId6"/>
    <p:sldId id="272" r:id="rId7"/>
    <p:sldId id="273" r:id="rId8"/>
    <p:sldId id="274" r:id="rId9"/>
    <p:sldId id="275" r:id="rId10"/>
    <p:sldId id="266" r:id="rId11"/>
    <p:sldId id="260" r:id="rId12"/>
    <p:sldId id="267" r:id="rId13"/>
    <p:sldId id="261" r:id="rId14"/>
    <p:sldId id="268" r:id="rId15"/>
    <p:sldId id="269" r:id="rId16"/>
    <p:sldId id="276" r:id="rId1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7482156-5CFA-4374-9C57-804A8FA2E258}" type="doc">
      <dgm:prSet loTypeId="urn:microsoft.com/office/officeart/2005/8/layout/radial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E416484-A74C-4315-9CAD-05C055EA9D67}">
      <dgm:prSet phldrT="[Text]"/>
      <dgm:spPr/>
      <dgm:t>
        <a:bodyPr/>
        <a:lstStyle/>
        <a:p>
          <a:r>
            <a:rPr lang="en-US" dirty="0"/>
            <a:t>Health system</a:t>
          </a:r>
        </a:p>
      </dgm:t>
    </dgm:pt>
    <dgm:pt modelId="{6733B913-5832-47B3-907F-E8A7E6E7A86A}" type="parTrans" cxnId="{9ED643EA-D8A5-4A11-AB7C-B7BE99284E23}">
      <dgm:prSet/>
      <dgm:spPr/>
      <dgm:t>
        <a:bodyPr/>
        <a:lstStyle/>
        <a:p>
          <a:endParaRPr lang="en-US"/>
        </a:p>
      </dgm:t>
    </dgm:pt>
    <dgm:pt modelId="{514FDD92-E11E-46E4-966E-2AF80A041C52}" type="sibTrans" cxnId="{9ED643EA-D8A5-4A11-AB7C-B7BE99284E23}">
      <dgm:prSet/>
      <dgm:spPr/>
      <dgm:t>
        <a:bodyPr/>
        <a:lstStyle/>
        <a:p>
          <a:endParaRPr lang="en-US"/>
        </a:p>
      </dgm:t>
    </dgm:pt>
    <dgm:pt modelId="{684FDDB9-B728-4839-B082-6EAB87975DB1}">
      <dgm:prSet phldrT="[Text]"/>
      <dgm:spPr/>
      <dgm:t>
        <a:bodyPr/>
        <a:lstStyle/>
        <a:p>
          <a:r>
            <a:rPr lang="en-US" dirty="0"/>
            <a:t>Education &amp; Literacy</a:t>
          </a:r>
        </a:p>
      </dgm:t>
    </dgm:pt>
    <dgm:pt modelId="{891CF5E5-8290-4A96-BB40-6AC82BF86D0B}" type="parTrans" cxnId="{5A0E48C4-65CA-4D73-8596-FD2B42F609E1}">
      <dgm:prSet/>
      <dgm:spPr/>
      <dgm:t>
        <a:bodyPr/>
        <a:lstStyle/>
        <a:p>
          <a:endParaRPr lang="en-US"/>
        </a:p>
      </dgm:t>
    </dgm:pt>
    <dgm:pt modelId="{729487A5-1AD2-433F-952D-A78399EE0678}" type="sibTrans" cxnId="{5A0E48C4-65CA-4D73-8596-FD2B42F609E1}">
      <dgm:prSet/>
      <dgm:spPr/>
      <dgm:t>
        <a:bodyPr/>
        <a:lstStyle/>
        <a:p>
          <a:endParaRPr lang="en-US"/>
        </a:p>
      </dgm:t>
    </dgm:pt>
    <dgm:pt modelId="{AF67B14C-0BD4-4609-809B-3721678ADE2B}">
      <dgm:prSet phldrT="[Text]"/>
      <dgm:spPr/>
      <dgm:t>
        <a:bodyPr/>
        <a:lstStyle/>
        <a:p>
          <a:r>
            <a:rPr lang="en-US" dirty="0"/>
            <a:t>Shelter/Housing</a:t>
          </a:r>
        </a:p>
      </dgm:t>
    </dgm:pt>
    <dgm:pt modelId="{82FC48D9-4943-4F74-A73F-71D38C11C6F3}" type="parTrans" cxnId="{CD6D869C-2FF8-4B2C-A788-A457EDA07A50}">
      <dgm:prSet/>
      <dgm:spPr/>
      <dgm:t>
        <a:bodyPr/>
        <a:lstStyle/>
        <a:p>
          <a:endParaRPr lang="en-US"/>
        </a:p>
      </dgm:t>
    </dgm:pt>
    <dgm:pt modelId="{BD4B2FA6-2D9D-4E00-9555-903B13B3C7F6}" type="sibTrans" cxnId="{CD6D869C-2FF8-4B2C-A788-A457EDA07A50}">
      <dgm:prSet/>
      <dgm:spPr/>
      <dgm:t>
        <a:bodyPr/>
        <a:lstStyle/>
        <a:p>
          <a:endParaRPr lang="en-US"/>
        </a:p>
      </dgm:t>
    </dgm:pt>
    <dgm:pt modelId="{296B17AD-8B50-4720-BF22-E9FDDB548796}">
      <dgm:prSet phldrT="[Text]"/>
      <dgm:spPr/>
      <dgm:t>
        <a:bodyPr/>
        <a:lstStyle/>
        <a:p>
          <a:r>
            <a:rPr lang="en-US" dirty="0"/>
            <a:t>Poverty &amp; Unemployment</a:t>
          </a:r>
        </a:p>
      </dgm:t>
    </dgm:pt>
    <dgm:pt modelId="{11121A94-E3B1-4B5F-AF3A-1442817D64BD}" type="parTrans" cxnId="{B8CD0943-EF37-4EA4-B7B5-8BC310B245DD}">
      <dgm:prSet/>
      <dgm:spPr/>
      <dgm:t>
        <a:bodyPr/>
        <a:lstStyle/>
        <a:p>
          <a:endParaRPr lang="en-US"/>
        </a:p>
      </dgm:t>
    </dgm:pt>
    <dgm:pt modelId="{F36A9D37-10E2-4A05-B352-0ED1E170CD42}" type="sibTrans" cxnId="{B8CD0943-EF37-4EA4-B7B5-8BC310B245DD}">
      <dgm:prSet/>
      <dgm:spPr/>
      <dgm:t>
        <a:bodyPr/>
        <a:lstStyle/>
        <a:p>
          <a:endParaRPr lang="en-US"/>
        </a:p>
      </dgm:t>
    </dgm:pt>
    <dgm:pt modelId="{94086FC0-3B52-4B63-9AF5-84F403111B24}">
      <dgm:prSet phldrT="[Text]"/>
      <dgm:spPr/>
      <dgm:t>
        <a:bodyPr/>
        <a:lstStyle/>
        <a:p>
          <a:r>
            <a:rPr lang="en-US" dirty="0"/>
            <a:t>Access to water &amp; Sanitation</a:t>
          </a:r>
        </a:p>
      </dgm:t>
    </dgm:pt>
    <dgm:pt modelId="{25889A52-5D7F-476A-AD43-E61E937CB404}" type="parTrans" cxnId="{21D27A61-0915-49A6-863B-9A6CD337FA85}">
      <dgm:prSet/>
      <dgm:spPr/>
      <dgm:t>
        <a:bodyPr/>
        <a:lstStyle/>
        <a:p>
          <a:endParaRPr lang="en-US"/>
        </a:p>
      </dgm:t>
    </dgm:pt>
    <dgm:pt modelId="{7F8BFF58-3E89-4C42-9B74-1A69AA7EA6A6}" type="sibTrans" cxnId="{21D27A61-0915-49A6-863B-9A6CD337FA85}">
      <dgm:prSet/>
      <dgm:spPr/>
      <dgm:t>
        <a:bodyPr/>
        <a:lstStyle/>
        <a:p>
          <a:endParaRPr lang="en-US"/>
        </a:p>
      </dgm:t>
    </dgm:pt>
    <dgm:pt modelId="{478E6143-26C9-42D2-A681-8377161F1AB2}">
      <dgm:prSet/>
      <dgm:spPr/>
      <dgm:t>
        <a:bodyPr/>
        <a:lstStyle/>
        <a:p>
          <a:r>
            <a:rPr lang="en-US" dirty="0"/>
            <a:t>Safe &amp;  clean Environment</a:t>
          </a:r>
        </a:p>
      </dgm:t>
    </dgm:pt>
    <dgm:pt modelId="{82077ED0-5898-48C4-B796-D89F7455C0DC}" type="parTrans" cxnId="{E8E0E263-959F-4E6B-948F-3AB53B9AC0F5}">
      <dgm:prSet/>
      <dgm:spPr/>
      <dgm:t>
        <a:bodyPr/>
        <a:lstStyle/>
        <a:p>
          <a:endParaRPr lang="en-US"/>
        </a:p>
      </dgm:t>
    </dgm:pt>
    <dgm:pt modelId="{8974BA7B-4987-495E-AC38-CB6B47C8C990}" type="sibTrans" cxnId="{E8E0E263-959F-4E6B-948F-3AB53B9AC0F5}">
      <dgm:prSet/>
      <dgm:spPr/>
      <dgm:t>
        <a:bodyPr/>
        <a:lstStyle/>
        <a:p>
          <a:endParaRPr lang="en-US"/>
        </a:p>
      </dgm:t>
    </dgm:pt>
    <dgm:pt modelId="{2414DB9B-5751-4430-AEC8-456C1B9EED9D}">
      <dgm:prSet/>
      <dgm:spPr/>
      <dgm:t>
        <a:bodyPr/>
        <a:lstStyle/>
        <a:p>
          <a:r>
            <a:rPr lang="en-US" dirty="0"/>
            <a:t>Access to Health  Service</a:t>
          </a:r>
        </a:p>
      </dgm:t>
    </dgm:pt>
    <dgm:pt modelId="{058694B1-90DA-4396-8698-D211FC728B64}" type="parTrans" cxnId="{1B3F2F0A-9C82-42DF-BB28-D8F767B081CC}">
      <dgm:prSet/>
      <dgm:spPr/>
      <dgm:t>
        <a:bodyPr/>
        <a:lstStyle/>
        <a:p>
          <a:endParaRPr lang="en-US"/>
        </a:p>
      </dgm:t>
    </dgm:pt>
    <dgm:pt modelId="{368A7496-1D35-4D61-95AD-824EB848E40B}" type="sibTrans" cxnId="{1B3F2F0A-9C82-42DF-BB28-D8F767B081CC}">
      <dgm:prSet/>
      <dgm:spPr/>
      <dgm:t>
        <a:bodyPr/>
        <a:lstStyle/>
        <a:p>
          <a:endParaRPr lang="en-US"/>
        </a:p>
      </dgm:t>
    </dgm:pt>
    <dgm:pt modelId="{85E029D8-10F4-44F6-A9BB-3558AD3F0CA8}" type="pres">
      <dgm:prSet presAssocID="{07482156-5CFA-4374-9C57-804A8FA2E258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326EDFB2-9ABF-4D98-8061-FAEEBBE2E88E}" type="pres">
      <dgm:prSet presAssocID="{9E416484-A74C-4315-9CAD-05C055EA9D67}" presName="centerShape" presStyleLbl="node0" presStyleIdx="0" presStyleCnt="1"/>
      <dgm:spPr/>
    </dgm:pt>
    <dgm:pt modelId="{0D78708D-C90E-4397-B20F-45DD206949F4}" type="pres">
      <dgm:prSet presAssocID="{684FDDB9-B728-4839-B082-6EAB87975DB1}" presName="node" presStyleLbl="node1" presStyleIdx="0" presStyleCnt="6">
        <dgm:presLayoutVars>
          <dgm:bulletEnabled val="1"/>
        </dgm:presLayoutVars>
      </dgm:prSet>
      <dgm:spPr/>
    </dgm:pt>
    <dgm:pt modelId="{B75E85CD-A074-42B3-BCEF-B0AAF2C96AED}" type="pres">
      <dgm:prSet presAssocID="{684FDDB9-B728-4839-B082-6EAB87975DB1}" presName="dummy" presStyleCnt="0"/>
      <dgm:spPr/>
    </dgm:pt>
    <dgm:pt modelId="{FD3AF52B-4BF5-4C58-B4A7-48ECADA51CAB}" type="pres">
      <dgm:prSet presAssocID="{729487A5-1AD2-433F-952D-A78399EE0678}" presName="sibTrans" presStyleLbl="sibTrans2D1" presStyleIdx="0" presStyleCnt="6"/>
      <dgm:spPr/>
    </dgm:pt>
    <dgm:pt modelId="{C580EB7D-28DF-4819-9B39-75C5BF8F74F5}" type="pres">
      <dgm:prSet presAssocID="{2414DB9B-5751-4430-AEC8-456C1B9EED9D}" presName="node" presStyleLbl="node1" presStyleIdx="1" presStyleCnt="6">
        <dgm:presLayoutVars>
          <dgm:bulletEnabled val="1"/>
        </dgm:presLayoutVars>
      </dgm:prSet>
      <dgm:spPr/>
    </dgm:pt>
    <dgm:pt modelId="{50713EAB-1CE3-4550-9E93-3EAADA79B74C}" type="pres">
      <dgm:prSet presAssocID="{2414DB9B-5751-4430-AEC8-456C1B9EED9D}" presName="dummy" presStyleCnt="0"/>
      <dgm:spPr/>
    </dgm:pt>
    <dgm:pt modelId="{5E7D03BA-BCF2-4019-95A4-20B44DC5A788}" type="pres">
      <dgm:prSet presAssocID="{368A7496-1D35-4D61-95AD-824EB848E40B}" presName="sibTrans" presStyleLbl="sibTrans2D1" presStyleIdx="1" presStyleCnt="6"/>
      <dgm:spPr/>
    </dgm:pt>
    <dgm:pt modelId="{D84A75E6-C956-4B1C-AD38-607C0973E9E2}" type="pres">
      <dgm:prSet presAssocID="{478E6143-26C9-42D2-A681-8377161F1AB2}" presName="node" presStyleLbl="node1" presStyleIdx="2" presStyleCnt="6">
        <dgm:presLayoutVars>
          <dgm:bulletEnabled val="1"/>
        </dgm:presLayoutVars>
      </dgm:prSet>
      <dgm:spPr/>
    </dgm:pt>
    <dgm:pt modelId="{B6F2D0A5-BB73-41A5-ABEF-0964AE0439EF}" type="pres">
      <dgm:prSet presAssocID="{478E6143-26C9-42D2-A681-8377161F1AB2}" presName="dummy" presStyleCnt="0"/>
      <dgm:spPr/>
    </dgm:pt>
    <dgm:pt modelId="{E01FDF62-6682-4BEE-8C73-29DF045A7710}" type="pres">
      <dgm:prSet presAssocID="{8974BA7B-4987-495E-AC38-CB6B47C8C990}" presName="sibTrans" presStyleLbl="sibTrans2D1" presStyleIdx="2" presStyleCnt="6"/>
      <dgm:spPr/>
    </dgm:pt>
    <dgm:pt modelId="{800AEBD2-7376-44FB-95FF-281A34848D3C}" type="pres">
      <dgm:prSet presAssocID="{AF67B14C-0BD4-4609-809B-3721678ADE2B}" presName="node" presStyleLbl="node1" presStyleIdx="3" presStyleCnt="6">
        <dgm:presLayoutVars>
          <dgm:bulletEnabled val="1"/>
        </dgm:presLayoutVars>
      </dgm:prSet>
      <dgm:spPr/>
    </dgm:pt>
    <dgm:pt modelId="{45743E04-5100-4BA5-95A5-43D50571A48A}" type="pres">
      <dgm:prSet presAssocID="{AF67B14C-0BD4-4609-809B-3721678ADE2B}" presName="dummy" presStyleCnt="0"/>
      <dgm:spPr/>
    </dgm:pt>
    <dgm:pt modelId="{F83A6949-207C-4FFC-8532-0AB540C243EC}" type="pres">
      <dgm:prSet presAssocID="{BD4B2FA6-2D9D-4E00-9555-903B13B3C7F6}" presName="sibTrans" presStyleLbl="sibTrans2D1" presStyleIdx="3" presStyleCnt="6"/>
      <dgm:spPr/>
    </dgm:pt>
    <dgm:pt modelId="{45AB289B-4020-4FC5-9C24-B8F990104598}" type="pres">
      <dgm:prSet presAssocID="{296B17AD-8B50-4720-BF22-E9FDDB548796}" presName="node" presStyleLbl="node1" presStyleIdx="4" presStyleCnt="6">
        <dgm:presLayoutVars>
          <dgm:bulletEnabled val="1"/>
        </dgm:presLayoutVars>
      </dgm:prSet>
      <dgm:spPr/>
    </dgm:pt>
    <dgm:pt modelId="{4E2BE6F3-9672-440A-8F42-39876A32FC8C}" type="pres">
      <dgm:prSet presAssocID="{296B17AD-8B50-4720-BF22-E9FDDB548796}" presName="dummy" presStyleCnt="0"/>
      <dgm:spPr/>
    </dgm:pt>
    <dgm:pt modelId="{95D41909-A469-4292-8F55-97301346DFC4}" type="pres">
      <dgm:prSet presAssocID="{F36A9D37-10E2-4A05-B352-0ED1E170CD42}" presName="sibTrans" presStyleLbl="sibTrans2D1" presStyleIdx="4" presStyleCnt="6"/>
      <dgm:spPr/>
    </dgm:pt>
    <dgm:pt modelId="{FF285230-4DF4-4343-BF8E-634248E82BCD}" type="pres">
      <dgm:prSet presAssocID="{94086FC0-3B52-4B63-9AF5-84F403111B24}" presName="node" presStyleLbl="node1" presStyleIdx="5" presStyleCnt="6">
        <dgm:presLayoutVars>
          <dgm:bulletEnabled val="1"/>
        </dgm:presLayoutVars>
      </dgm:prSet>
      <dgm:spPr/>
    </dgm:pt>
    <dgm:pt modelId="{1A047F05-C186-4237-BB73-DC01ED187339}" type="pres">
      <dgm:prSet presAssocID="{94086FC0-3B52-4B63-9AF5-84F403111B24}" presName="dummy" presStyleCnt="0"/>
      <dgm:spPr/>
    </dgm:pt>
    <dgm:pt modelId="{8329FA1C-C1BC-49AE-8100-05C920A3BF2C}" type="pres">
      <dgm:prSet presAssocID="{7F8BFF58-3E89-4C42-9B74-1A69AA7EA6A6}" presName="sibTrans" presStyleLbl="sibTrans2D1" presStyleIdx="5" presStyleCnt="6"/>
      <dgm:spPr/>
    </dgm:pt>
  </dgm:ptLst>
  <dgm:cxnLst>
    <dgm:cxn modelId="{1B3F2F0A-9C82-42DF-BB28-D8F767B081CC}" srcId="{9E416484-A74C-4315-9CAD-05C055EA9D67}" destId="{2414DB9B-5751-4430-AEC8-456C1B9EED9D}" srcOrd="1" destOrd="0" parTransId="{058694B1-90DA-4396-8698-D211FC728B64}" sibTransId="{368A7496-1D35-4D61-95AD-824EB848E40B}"/>
    <dgm:cxn modelId="{FE325713-AA49-4F26-BA97-BC5A46BB19EB}" type="presOf" srcId="{BD4B2FA6-2D9D-4E00-9555-903B13B3C7F6}" destId="{F83A6949-207C-4FFC-8532-0AB540C243EC}" srcOrd="0" destOrd="0" presId="urn:microsoft.com/office/officeart/2005/8/layout/radial6"/>
    <dgm:cxn modelId="{89CD1B1A-F6D8-4ED6-B1A7-AB0858D46AD7}" type="presOf" srcId="{478E6143-26C9-42D2-A681-8377161F1AB2}" destId="{D84A75E6-C956-4B1C-AD38-607C0973E9E2}" srcOrd="0" destOrd="0" presId="urn:microsoft.com/office/officeart/2005/8/layout/radial6"/>
    <dgm:cxn modelId="{13101026-51AE-4322-85CD-646B7889C597}" type="presOf" srcId="{368A7496-1D35-4D61-95AD-824EB848E40B}" destId="{5E7D03BA-BCF2-4019-95A4-20B44DC5A788}" srcOrd="0" destOrd="0" presId="urn:microsoft.com/office/officeart/2005/8/layout/radial6"/>
    <dgm:cxn modelId="{A683915E-293B-4073-8C7C-DB19C4CB1779}" type="presOf" srcId="{9E416484-A74C-4315-9CAD-05C055EA9D67}" destId="{326EDFB2-9ABF-4D98-8061-FAEEBBE2E88E}" srcOrd="0" destOrd="0" presId="urn:microsoft.com/office/officeart/2005/8/layout/radial6"/>
    <dgm:cxn modelId="{21D27A61-0915-49A6-863B-9A6CD337FA85}" srcId="{9E416484-A74C-4315-9CAD-05C055EA9D67}" destId="{94086FC0-3B52-4B63-9AF5-84F403111B24}" srcOrd="5" destOrd="0" parTransId="{25889A52-5D7F-476A-AD43-E61E937CB404}" sibTransId="{7F8BFF58-3E89-4C42-9B74-1A69AA7EA6A6}"/>
    <dgm:cxn modelId="{B8CD0943-EF37-4EA4-B7B5-8BC310B245DD}" srcId="{9E416484-A74C-4315-9CAD-05C055EA9D67}" destId="{296B17AD-8B50-4720-BF22-E9FDDB548796}" srcOrd="4" destOrd="0" parTransId="{11121A94-E3B1-4B5F-AF3A-1442817D64BD}" sibTransId="{F36A9D37-10E2-4A05-B352-0ED1E170CD42}"/>
    <dgm:cxn modelId="{E8E0E263-959F-4E6B-948F-3AB53B9AC0F5}" srcId="{9E416484-A74C-4315-9CAD-05C055EA9D67}" destId="{478E6143-26C9-42D2-A681-8377161F1AB2}" srcOrd="2" destOrd="0" parTransId="{82077ED0-5898-48C4-B796-D89F7455C0DC}" sibTransId="{8974BA7B-4987-495E-AC38-CB6B47C8C990}"/>
    <dgm:cxn modelId="{BA222845-4C9F-4AF9-A1C3-B072767F68E7}" type="presOf" srcId="{7F8BFF58-3E89-4C42-9B74-1A69AA7EA6A6}" destId="{8329FA1C-C1BC-49AE-8100-05C920A3BF2C}" srcOrd="0" destOrd="0" presId="urn:microsoft.com/office/officeart/2005/8/layout/radial6"/>
    <dgm:cxn modelId="{DD39E77F-6BE6-439B-8F2D-4B02AF72CB99}" type="presOf" srcId="{94086FC0-3B52-4B63-9AF5-84F403111B24}" destId="{FF285230-4DF4-4343-BF8E-634248E82BCD}" srcOrd="0" destOrd="0" presId="urn:microsoft.com/office/officeart/2005/8/layout/radial6"/>
    <dgm:cxn modelId="{7C9C2D9A-A8D3-4584-9DE5-1E0D7C79A6AA}" type="presOf" srcId="{8974BA7B-4987-495E-AC38-CB6B47C8C990}" destId="{E01FDF62-6682-4BEE-8C73-29DF045A7710}" srcOrd="0" destOrd="0" presId="urn:microsoft.com/office/officeart/2005/8/layout/radial6"/>
    <dgm:cxn modelId="{91CDFB9A-ED52-49C3-8B38-DC227D53DF8C}" type="presOf" srcId="{296B17AD-8B50-4720-BF22-E9FDDB548796}" destId="{45AB289B-4020-4FC5-9C24-B8F990104598}" srcOrd="0" destOrd="0" presId="urn:microsoft.com/office/officeart/2005/8/layout/radial6"/>
    <dgm:cxn modelId="{CD6D869C-2FF8-4B2C-A788-A457EDA07A50}" srcId="{9E416484-A74C-4315-9CAD-05C055EA9D67}" destId="{AF67B14C-0BD4-4609-809B-3721678ADE2B}" srcOrd="3" destOrd="0" parTransId="{82FC48D9-4943-4F74-A73F-71D38C11C6F3}" sibTransId="{BD4B2FA6-2D9D-4E00-9555-903B13B3C7F6}"/>
    <dgm:cxn modelId="{450259B0-D3FA-4404-A857-F1E44D2B9A68}" type="presOf" srcId="{729487A5-1AD2-433F-952D-A78399EE0678}" destId="{FD3AF52B-4BF5-4C58-B4A7-48ECADA51CAB}" srcOrd="0" destOrd="0" presId="urn:microsoft.com/office/officeart/2005/8/layout/radial6"/>
    <dgm:cxn modelId="{23CDF2BA-FD62-4EE9-B478-4479ACA27572}" type="presOf" srcId="{F36A9D37-10E2-4A05-B352-0ED1E170CD42}" destId="{95D41909-A469-4292-8F55-97301346DFC4}" srcOrd="0" destOrd="0" presId="urn:microsoft.com/office/officeart/2005/8/layout/radial6"/>
    <dgm:cxn modelId="{5A0E48C4-65CA-4D73-8596-FD2B42F609E1}" srcId="{9E416484-A74C-4315-9CAD-05C055EA9D67}" destId="{684FDDB9-B728-4839-B082-6EAB87975DB1}" srcOrd="0" destOrd="0" parTransId="{891CF5E5-8290-4A96-BB40-6AC82BF86D0B}" sibTransId="{729487A5-1AD2-433F-952D-A78399EE0678}"/>
    <dgm:cxn modelId="{DD802BE0-CDD5-4968-B5E4-D6E3F9BDCD33}" type="presOf" srcId="{07482156-5CFA-4374-9C57-804A8FA2E258}" destId="{85E029D8-10F4-44F6-A9BB-3558AD3F0CA8}" srcOrd="0" destOrd="0" presId="urn:microsoft.com/office/officeart/2005/8/layout/radial6"/>
    <dgm:cxn modelId="{9ED643EA-D8A5-4A11-AB7C-B7BE99284E23}" srcId="{07482156-5CFA-4374-9C57-804A8FA2E258}" destId="{9E416484-A74C-4315-9CAD-05C055EA9D67}" srcOrd="0" destOrd="0" parTransId="{6733B913-5832-47B3-907F-E8A7E6E7A86A}" sibTransId="{514FDD92-E11E-46E4-966E-2AF80A041C52}"/>
    <dgm:cxn modelId="{10B561ED-D4A8-493D-A84B-4B50C58D8CB1}" type="presOf" srcId="{2414DB9B-5751-4430-AEC8-456C1B9EED9D}" destId="{C580EB7D-28DF-4819-9B39-75C5BF8F74F5}" srcOrd="0" destOrd="0" presId="urn:microsoft.com/office/officeart/2005/8/layout/radial6"/>
    <dgm:cxn modelId="{ADDF4DF3-38F6-4F0D-8C4F-79A221926FB1}" type="presOf" srcId="{684FDDB9-B728-4839-B082-6EAB87975DB1}" destId="{0D78708D-C90E-4397-B20F-45DD206949F4}" srcOrd="0" destOrd="0" presId="urn:microsoft.com/office/officeart/2005/8/layout/radial6"/>
    <dgm:cxn modelId="{B2277AF9-EB09-4E9E-BBE1-F8FC599AD262}" type="presOf" srcId="{AF67B14C-0BD4-4609-809B-3721678ADE2B}" destId="{800AEBD2-7376-44FB-95FF-281A34848D3C}" srcOrd="0" destOrd="0" presId="urn:microsoft.com/office/officeart/2005/8/layout/radial6"/>
    <dgm:cxn modelId="{0E8F4403-004D-46EA-8D08-B611187EA481}" type="presParOf" srcId="{85E029D8-10F4-44F6-A9BB-3558AD3F0CA8}" destId="{326EDFB2-9ABF-4D98-8061-FAEEBBE2E88E}" srcOrd="0" destOrd="0" presId="urn:microsoft.com/office/officeart/2005/8/layout/radial6"/>
    <dgm:cxn modelId="{D6860674-757C-4A7D-A3EC-EF1DFFD9941C}" type="presParOf" srcId="{85E029D8-10F4-44F6-A9BB-3558AD3F0CA8}" destId="{0D78708D-C90E-4397-B20F-45DD206949F4}" srcOrd="1" destOrd="0" presId="urn:microsoft.com/office/officeart/2005/8/layout/radial6"/>
    <dgm:cxn modelId="{65E5FB6F-BB82-4C4D-B72E-C81AFD3A3355}" type="presParOf" srcId="{85E029D8-10F4-44F6-A9BB-3558AD3F0CA8}" destId="{B75E85CD-A074-42B3-BCEF-B0AAF2C96AED}" srcOrd="2" destOrd="0" presId="urn:microsoft.com/office/officeart/2005/8/layout/radial6"/>
    <dgm:cxn modelId="{F85EFF5D-EC82-44D2-ADFE-8098108F55AB}" type="presParOf" srcId="{85E029D8-10F4-44F6-A9BB-3558AD3F0CA8}" destId="{FD3AF52B-4BF5-4C58-B4A7-48ECADA51CAB}" srcOrd="3" destOrd="0" presId="urn:microsoft.com/office/officeart/2005/8/layout/radial6"/>
    <dgm:cxn modelId="{8945E49D-911F-428D-9EC9-D79171DABFA1}" type="presParOf" srcId="{85E029D8-10F4-44F6-A9BB-3558AD3F0CA8}" destId="{C580EB7D-28DF-4819-9B39-75C5BF8F74F5}" srcOrd="4" destOrd="0" presId="urn:microsoft.com/office/officeart/2005/8/layout/radial6"/>
    <dgm:cxn modelId="{44EC1DF3-5A24-4AA7-8567-35E65AAD71F6}" type="presParOf" srcId="{85E029D8-10F4-44F6-A9BB-3558AD3F0CA8}" destId="{50713EAB-1CE3-4550-9E93-3EAADA79B74C}" srcOrd="5" destOrd="0" presId="urn:microsoft.com/office/officeart/2005/8/layout/radial6"/>
    <dgm:cxn modelId="{D2AC155A-3FD5-44B2-839B-B8B48BF28B7B}" type="presParOf" srcId="{85E029D8-10F4-44F6-A9BB-3558AD3F0CA8}" destId="{5E7D03BA-BCF2-4019-95A4-20B44DC5A788}" srcOrd="6" destOrd="0" presId="urn:microsoft.com/office/officeart/2005/8/layout/radial6"/>
    <dgm:cxn modelId="{D21F32B1-19BA-4A6B-83FC-00EA68BE9047}" type="presParOf" srcId="{85E029D8-10F4-44F6-A9BB-3558AD3F0CA8}" destId="{D84A75E6-C956-4B1C-AD38-607C0973E9E2}" srcOrd="7" destOrd="0" presId="urn:microsoft.com/office/officeart/2005/8/layout/radial6"/>
    <dgm:cxn modelId="{90CCFAB4-22F2-4894-BA1C-DFDA42802E73}" type="presParOf" srcId="{85E029D8-10F4-44F6-A9BB-3558AD3F0CA8}" destId="{B6F2D0A5-BB73-41A5-ABEF-0964AE0439EF}" srcOrd="8" destOrd="0" presId="urn:microsoft.com/office/officeart/2005/8/layout/radial6"/>
    <dgm:cxn modelId="{0998F96A-7827-42D4-AFF9-BBA7EA55C5DD}" type="presParOf" srcId="{85E029D8-10F4-44F6-A9BB-3558AD3F0CA8}" destId="{E01FDF62-6682-4BEE-8C73-29DF045A7710}" srcOrd="9" destOrd="0" presId="urn:microsoft.com/office/officeart/2005/8/layout/radial6"/>
    <dgm:cxn modelId="{F243A29C-256D-4A6B-B701-C3662F52D65F}" type="presParOf" srcId="{85E029D8-10F4-44F6-A9BB-3558AD3F0CA8}" destId="{800AEBD2-7376-44FB-95FF-281A34848D3C}" srcOrd="10" destOrd="0" presId="urn:microsoft.com/office/officeart/2005/8/layout/radial6"/>
    <dgm:cxn modelId="{1179B69D-5F60-4DC0-88BE-8294FFF642F8}" type="presParOf" srcId="{85E029D8-10F4-44F6-A9BB-3558AD3F0CA8}" destId="{45743E04-5100-4BA5-95A5-43D50571A48A}" srcOrd="11" destOrd="0" presId="urn:microsoft.com/office/officeart/2005/8/layout/radial6"/>
    <dgm:cxn modelId="{817B66C3-448D-4370-9807-14FCA3DE4618}" type="presParOf" srcId="{85E029D8-10F4-44F6-A9BB-3558AD3F0CA8}" destId="{F83A6949-207C-4FFC-8532-0AB540C243EC}" srcOrd="12" destOrd="0" presId="urn:microsoft.com/office/officeart/2005/8/layout/radial6"/>
    <dgm:cxn modelId="{9FC50A48-EE06-4B61-A381-71F634805D45}" type="presParOf" srcId="{85E029D8-10F4-44F6-A9BB-3558AD3F0CA8}" destId="{45AB289B-4020-4FC5-9C24-B8F990104598}" srcOrd="13" destOrd="0" presId="urn:microsoft.com/office/officeart/2005/8/layout/radial6"/>
    <dgm:cxn modelId="{8E7B67B8-C99A-45CB-B845-FFAC08692085}" type="presParOf" srcId="{85E029D8-10F4-44F6-A9BB-3558AD3F0CA8}" destId="{4E2BE6F3-9672-440A-8F42-39876A32FC8C}" srcOrd="14" destOrd="0" presId="urn:microsoft.com/office/officeart/2005/8/layout/radial6"/>
    <dgm:cxn modelId="{97E7C58F-BD80-4A45-9960-3F09AFA03DB6}" type="presParOf" srcId="{85E029D8-10F4-44F6-A9BB-3558AD3F0CA8}" destId="{95D41909-A469-4292-8F55-97301346DFC4}" srcOrd="15" destOrd="0" presId="urn:microsoft.com/office/officeart/2005/8/layout/radial6"/>
    <dgm:cxn modelId="{E98F1F45-620E-45B1-B5E2-BD083023DC66}" type="presParOf" srcId="{85E029D8-10F4-44F6-A9BB-3558AD3F0CA8}" destId="{FF285230-4DF4-4343-BF8E-634248E82BCD}" srcOrd="16" destOrd="0" presId="urn:microsoft.com/office/officeart/2005/8/layout/radial6"/>
    <dgm:cxn modelId="{F05D6B85-8664-4FB2-9942-30C1D2806907}" type="presParOf" srcId="{85E029D8-10F4-44F6-A9BB-3558AD3F0CA8}" destId="{1A047F05-C186-4237-BB73-DC01ED187339}" srcOrd="17" destOrd="0" presId="urn:microsoft.com/office/officeart/2005/8/layout/radial6"/>
    <dgm:cxn modelId="{8F672AB3-F3DD-4C56-BE4E-B820B6131932}" type="presParOf" srcId="{85E029D8-10F4-44F6-A9BB-3558AD3F0CA8}" destId="{8329FA1C-C1BC-49AE-8100-05C920A3BF2C}" srcOrd="18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29FA1C-C1BC-49AE-8100-05C920A3BF2C}">
      <dsp:nvSpPr>
        <dsp:cNvPr id="0" name=""/>
        <dsp:cNvSpPr/>
      </dsp:nvSpPr>
      <dsp:spPr>
        <a:xfrm>
          <a:off x="2168632" y="568432"/>
          <a:ext cx="3892334" cy="3892334"/>
        </a:xfrm>
        <a:prstGeom prst="blockArc">
          <a:avLst>
            <a:gd name="adj1" fmla="val 12600000"/>
            <a:gd name="adj2" fmla="val 16200000"/>
            <a:gd name="adj3" fmla="val 452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D41909-A469-4292-8F55-97301346DFC4}">
      <dsp:nvSpPr>
        <dsp:cNvPr id="0" name=""/>
        <dsp:cNvSpPr/>
      </dsp:nvSpPr>
      <dsp:spPr>
        <a:xfrm>
          <a:off x="2168632" y="568432"/>
          <a:ext cx="3892334" cy="3892334"/>
        </a:xfrm>
        <a:prstGeom prst="blockArc">
          <a:avLst>
            <a:gd name="adj1" fmla="val 9000000"/>
            <a:gd name="adj2" fmla="val 12600000"/>
            <a:gd name="adj3" fmla="val 452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3A6949-207C-4FFC-8532-0AB540C243EC}">
      <dsp:nvSpPr>
        <dsp:cNvPr id="0" name=""/>
        <dsp:cNvSpPr/>
      </dsp:nvSpPr>
      <dsp:spPr>
        <a:xfrm>
          <a:off x="2168632" y="568432"/>
          <a:ext cx="3892334" cy="3892334"/>
        </a:xfrm>
        <a:prstGeom prst="blockArc">
          <a:avLst>
            <a:gd name="adj1" fmla="val 5400000"/>
            <a:gd name="adj2" fmla="val 9000000"/>
            <a:gd name="adj3" fmla="val 452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1FDF62-6682-4BEE-8C73-29DF045A7710}">
      <dsp:nvSpPr>
        <dsp:cNvPr id="0" name=""/>
        <dsp:cNvSpPr/>
      </dsp:nvSpPr>
      <dsp:spPr>
        <a:xfrm>
          <a:off x="2168632" y="568432"/>
          <a:ext cx="3892334" cy="3892334"/>
        </a:xfrm>
        <a:prstGeom prst="blockArc">
          <a:avLst>
            <a:gd name="adj1" fmla="val 1800000"/>
            <a:gd name="adj2" fmla="val 5400000"/>
            <a:gd name="adj3" fmla="val 452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7D03BA-BCF2-4019-95A4-20B44DC5A788}">
      <dsp:nvSpPr>
        <dsp:cNvPr id="0" name=""/>
        <dsp:cNvSpPr/>
      </dsp:nvSpPr>
      <dsp:spPr>
        <a:xfrm>
          <a:off x="2168632" y="568432"/>
          <a:ext cx="3892334" cy="3892334"/>
        </a:xfrm>
        <a:prstGeom prst="blockArc">
          <a:avLst>
            <a:gd name="adj1" fmla="val 19800000"/>
            <a:gd name="adj2" fmla="val 1800000"/>
            <a:gd name="adj3" fmla="val 452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3AF52B-4BF5-4C58-B4A7-48ECADA51CAB}">
      <dsp:nvSpPr>
        <dsp:cNvPr id="0" name=""/>
        <dsp:cNvSpPr/>
      </dsp:nvSpPr>
      <dsp:spPr>
        <a:xfrm>
          <a:off x="2168632" y="568432"/>
          <a:ext cx="3892334" cy="3892334"/>
        </a:xfrm>
        <a:prstGeom prst="blockArc">
          <a:avLst>
            <a:gd name="adj1" fmla="val 16200000"/>
            <a:gd name="adj2" fmla="val 19800000"/>
            <a:gd name="adj3" fmla="val 452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6EDFB2-9ABF-4D98-8061-FAEEBBE2E88E}">
      <dsp:nvSpPr>
        <dsp:cNvPr id="0" name=""/>
        <dsp:cNvSpPr/>
      </dsp:nvSpPr>
      <dsp:spPr>
        <a:xfrm>
          <a:off x="3240806" y="1640606"/>
          <a:ext cx="1747986" cy="174798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Health system</a:t>
          </a:r>
        </a:p>
      </dsp:txBody>
      <dsp:txXfrm>
        <a:off x="3496793" y="1896593"/>
        <a:ext cx="1236012" cy="1236012"/>
      </dsp:txXfrm>
    </dsp:sp>
    <dsp:sp modelId="{0D78708D-C90E-4397-B20F-45DD206949F4}">
      <dsp:nvSpPr>
        <dsp:cNvPr id="0" name=""/>
        <dsp:cNvSpPr/>
      </dsp:nvSpPr>
      <dsp:spPr>
        <a:xfrm>
          <a:off x="3503004" y="686"/>
          <a:ext cx="1223590" cy="12235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Education &amp; Literacy</a:t>
          </a:r>
        </a:p>
      </dsp:txBody>
      <dsp:txXfrm>
        <a:off x="3682195" y="179877"/>
        <a:ext cx="865208" cy="865208"/>
      </dsp:txXfrm>
    </dsp:sp>
    <dsp:sp modelId="{C580EB7D-28DF-4819-9B39-75C5BF8F74F5}">
      <dsp:nvSpPr>
        <dsp:cNvPr id="0" name=""/>
        <dsp:cNvSpPr/>
      </dsp:nvSpPr>
      <dsp:spPr>
        <a:xfrm>
          <a:off x="5150287" y="951745"/>
          <a:ext cx="1223590" cy="12235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Access to Health  Service</a:t>
          </a:r>
        </a:p>
      </dsp:txBody>
      <dsp:txXfrm>
        <a:off x="5329478" y="1130936"/>
        <a:ext cx="865208" cy="865208"/>
      </dsp:txXfrm>
    </dsp:sp>
    <dsp:sp modelId="{D84A75E6-C956-4B1C-AD38-607C0973E9E2}">
      <dsp:nvSpPr>
        <dsp:cNvPr id="0" name=""/>
        <dsp:cNvSpPr/>
      </dsp:nvSpPr>
      <dsp:spPr>
        <a:xfrm>
          <a:off x="5150287" y="2853863"/>
          <a:ext cx="1223590" cy="12235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Safe &amp;  clean Environment</a:t>
          </a:r>
        </a:p>
      </dsp:txBody>
      <dsp:txXfrm>
        <a:off x="5329478" y="3033054"/>
        <a:ext cx="865208" cy="865208"/>
      </dsp:txXfrm>
    </dsp:sp>
    <dsp:sp modelId="{800AEBD2-7376-44FB-95FF-281A34848D3C}">
      <dsp:nvSpPr>
        <dsp:cNvPr id="0" name=""/>
        <dsp:cNvSpPr/>
      </dsp:nvSpPr>
      <dsp:spPr>
        <a:xfrm>
          <a:off x="3503004" y="3804922"/>
          <a:ext cx="1223590" cy="12235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Shelter/Housing</a:t>
          </a:r>
        </a:p>
      </dsp:txBody>
      <dsp:txXfrm>
        <a:off x="3682195" y="3984113"/>
        <a:ext cx="865208" cy="865208"/>
      </dsp:txXfrm>
    </dsp:sp>
    <dsp:sp modelId="{45AB289B-4020-4FC5-9C24-B8F990104598}">
      <dsp:nvSpPr>
        <dsp:cNvPr id="0" name=""/>
        <dsp:cNvSpPr/>
      </dsp:nvSpPr>
      <dsp:spPr>
        <a:xfrm>
          <a:off x="1855722" y="2853863"/>
          <a:ext cx="1223590" cy="12235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Poverty &amp; Unemployment</a:t>
          </a:r>
        </a:p>
      </dsp:txBody>
      <dsp:txXfrm>
        <a:off x="2034913" y="3033054"/>
        <a:ext cx="865208" cy="865208"/>
      </dsp:txXfrm>
    </dsp:sp>
    <dsp:sp modelId="{FF285230-4DF4-4343-BF8E-634248E82BCD}">
      <dsp:nvSpPr>
        <dsp:cNvPr id="0" name=""/>
        <dsp:cNvSpPr/>
      </dsp:nvSpPr>
      <dsp:spPr>
        <a:xfrm>
          <a:off x="1855722" y="951745"/>
          <a:ext cx="1223590" cy="12235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Access to water &amp; Sanitation</a:t>
          </a:r>
        </a:p>
      </dsp:txBody>
      <dsp:txXfrm>
        <a:off x="2034913" y="1130936"/>
        <a:ext cx="865208" cy="8652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75FA82-5456-49B6-9172-C7E823C19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38A49C-6B00-4CFD-91B1-A823687B7955}" type="datetimeFigureOut">
              <a:rPr lang="en-US"/>
              <a:pPr>
                <a:defRPr/>
              </a:pPr>
              <a:t>5/5/2021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1A81CE-E35A-43B5-954B-EF8862031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4EF107-18B8-40A6-9CF9-B2088DBBB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CD6B58-227A-4CB7-AA4D-80AD26A2715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601771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62B901-E0C3-40AD-9A06-4B6CF8F67B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85D5EE-967A-454F-8E69-A82C27E5B0A7}" type="datetimeFigureOut">
              <a:rPr lang="en-US"/>
              <a:pPr>
                <a:defRPr/>
              </a:pPr>
              <a:t>5/5/2021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F62F92-503D-4D49-A71B-E566F405B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875CC3-2825-4374-B939-168AC31FB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9E2A38-0A58-4300-9A8B-9B85652DDD9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64956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6C91EF-8B36-456B-BBDF-21365BE030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915F89-638E-43B0-B686-588C0678F173}" type="datetimeFigureOut">
              <a:rPr lang="en-US"/>
              <a:pPr>
                <a:defRPr/>
              </a:pPr>
              <a:t>5/5/2021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607C38-41D8-4674-92F8-07EAA3F64C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3CA429-2873-4953-B6C4-EE66AA9F84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650440-28FC-453B-BB21-89E5B740C91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573952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2183B2E-65DB-4FBB-9BCB-4F2B9142A6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459915-EFDC-4004-8553-4B1A5C72479B}" type="datetimeFigureOut">
              <a:rPr lang="en-US"/>
              <a:pPr>
                <a:defRPr/>
              </a:pPr>
              <a:t>5/5/2021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CA0C1D8-2923-4998-B96B-035A79928E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357DFF0-B9AE-46FD-9353-87CA9B749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2578BC-E4A8-4BC5-B879-64D31EAA459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841863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CEC36B7F-496F-4502-B24B-853E72693C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AD8FDC-4D05-4099-8085-6463714725D8}" type="datetimeFigureOut">
              <a:rPr lang="en-US"/>
              <a:pPr>
                <a:defRPr/>
              </a:pPr>
              <a:t>5/5/2021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11A8A7D-A590-4890-99D9-32B4301D16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CD5CA32B-CB64-4ACE-956C-25D27528C6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3A2C20-4498-4555-8078-D4A6E931689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31668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577F1B86-EC52-4624-956B-70D3D93254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5A715A-39DD-4E1D-BE1A-A1103B5C57E1}" type="datetimeFigureOut">
              <a:rPr lang="en-US"/>
              <a:pPr>
                <a:defRPr/>
              </a:pPr>
              <a:t>5/5/2021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FF0674D-9BB0-40DB-8643-6A534DAF4D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CC4536A2-F21A-477A-A87F-7FEC0B9D9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9E9DC7-85EF-4E8E-9710-7E7B93CAED4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236871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72940A-7FEC-492E-90DF-70A56B76C5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5EE715-A582-472F-BA1B-D95FD32A0356}" type="datetimeFigureOut">
              <a:rPr lang="en-US"/>
              <a:pPr>
                <a:defRPr/>
              </a:pPr>
              <a:t>5/5/2021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54405CC-BEA3-4EDD-94A1-36910B0841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408EBC2-2394-4E22-827E-D20DFF482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4022AC-3B74-4342-84B2-A660CF96BFE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27010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0EEB9CE-DA6B-4A63-9848-F6D809B44D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FE0355-3621-4AE4-AC7D-4FD1E9B5C71E}" type="datetimeFigureOut">
              <a:rPr lang="en-US"/>
              <a:pPr>
                <a:defRPr/>
              </a:pPr>
              <a:t>5/5/2021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A9999B1-42FC-469B-BF6A-172CD0A2FA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463CB86-3D64-446B-A51E-5D2CBCAE8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265D85-89FF-463B-91D5-5CACC97A7CE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865453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71EF3A4-A8A5-4259-9A8B-C28FCE13A5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BF496E-BE67-4D0A-B918-DA74D99CB372}" type="datetimeFigureOut">
              <a:rPr lang="en-US"/>
              <a:pPr>
                <a:defRPr/>
              </a:pPr>
              <a:t>5/5/2021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C31B1CF-50FB-4B10-97D6-4D9F329CC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563A9C9-70C0-40B8-A7E7-E49B548BA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47D512-0202-4F2F-87AA-B626C943306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80768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C65345-034D-4F23-816F-48A61347B3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F1618E-4FC2-4EC7-88ED-EB1AB65CE938}" type="datetimeFigureOut">
              <a:rPr lang="en-US"/>
              <a:pPr>
                <a:defRPr/>
              </a:pPr>
              <a:t>5/5/2021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6D1F8F-B9D5-44FF-86D8-476F15CDF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F2ECC0-16E4-457D-B6A4-790023027C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063440-9BBD-4AC6-BD33-9336A7F6484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02615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7013B9-20FC-4E5B-B0CE-DFC0FCCFD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77D4D6-CE2E-4A66-B00C-6EBCE1DE2DE4}" type="datetimeFigureOut">
              <a:rPr lang="en-US"/>
              <a:pPr>
                <a:defRPr/>
              </a:pPr>
              <a:t>5/5/2021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7E42A8-F162-46AF-8A28-22755942D3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CC8D09-AD6E-4640-B32C-7A9897401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F670BE-5610-4C2D-B6E9-FC9B6DDBE58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81874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6B391D4E-B6AC-4436-AA62-717D66785CC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E0E42317-B143-40B1-A9D2-62CFB7CC390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429BBA-2AC3-4DFF-9E2A-4866CF012F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E79C81F-F6C4-4A8F-BDBD-B20A6C59561A}" type="datetimeFigureOut">
              <a:rPr lang="en-US"/>
              <a:pPr>
                <a:defRPr/>
              </a:pPr>
              <a:t>5/5/2021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64CE33-37AF-44ED-938D-92898FA8A2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D0C1EE-D83A-4F63-89E5-F6EA5CD3EE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EE66DC1C-482B-4458-8554-DA2D111237B9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SAMPLE%20DATABASE%20FOR%20IMPLEMENTING%20PARTNERS.doc" TargetMode="External"/><Relationship Id="rId2" Type="http://schemas.openxmlformats.org/officeDocument/2006/relationships/hyperlink" Target="../Documents/MOU_North%20West_DOH_130613_120618.pdf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GENERIC%20MOA%20COPY.doc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>
            <a:extLst>
              <a:ext uri="{FF2B5EF4-FFF2-40B4-BE49-F238E27FC236}">
                <a16:creationId xmlns:a16="http://schemas.microsoft.com/office/drawing/2014/main" id="{4DA3641E-EF42-488C-ABD3-1AF5B7423D6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DOMAIN 5:LEADERSHIP &amp; CORPORATE GOVERNANCE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DB0A54-C5E5-47CF-8793-12CB2820CD6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Partners and Stakeholders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Component 10 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>
            <a:extLst>
              <a:ext uri="{FF2B5EF4-FFF2-40B4-BE49-F238E27FC236}">
                <a16:creationId xmlns:a16="http://schemas.microsoft.com/office/drawing/2014/main" id="{7C40A982-C854-45E9-B6C0-0FD1136BE4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BACKGROUND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00377E5A-45DF-4FB0-8CB6-61B3C4F8EB4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2211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14331">
                <a:tc>
                  <a:txBody>
                    <a:bodyPr/>
                    <a:lstStyle/>
                    <a:p>
                      <a:r>
                        <a:rPr lang="en-US" sz="1800" dirty="0"/>
                        <a:t>NAT.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POLICY DRIVE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INTENT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National</a:t>
                      </a:r>
                      <a:r>
                        <a:rPr lang="en-US" sz="1800" baseline="0" dirty="0"/>
                        <a:t> INITIATIVES &amp; PLANS</a:t>
                      </a:r>
                      <a:endParaRPr lang="en-US" sz="1800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INTENT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4331">
                <a:tc>
                  <a:txBody>
                    <a:bodyPr/>
                    <a:lstStyle/>
                    <a:p>
                      <a:r>
                        <a:rPr lang="en-US" sz="1800" dirty="0"/>
                        <a:t>National</a:t>
                      </a:r>
                      <a:r>
                        <a:rPr lang="en-US" sz="1800" baseline="0" dirty="0"/>
                        <a:t> Constitution</a:t>
                      </a:r>
                      <a:endParaRPr lang="en-US" sz="1800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Bill</a:t>
                      </a:r>
                      <a:r>
                        <a:rPr lang="en-US" sz="1800" baseline="0" dirty="0"/>
                        <a:t> of</a:t>
                      </a:r>
                      <a:r>
                        <a:rPr lang="en-US" sz="1800" dirty="0"/>
                        <a:t> rights</a:t>
                      </a:r>
                    </a:p>
                    <a:p>
                      <a:r>
                        <a:rPr lang="en-US" sz="1800" dirty="0"/>
                        <a:t>Configuration of Ministries (Dept)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Operation Phakisa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Acceleration of transformation of public service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0032">
                <a:tc>
                  <a:txBody>
                    <a:bodyPr/>
                    <a:lstStyle/>
                    <a:p>
                      <a:r>
                        <a:rPr lang="en-US" sz="1800" dirty="0"/>
                        <a:t>Health</a:t>
                      </a:r>
                      <a:r>
                        <a:rPr lang="en-US" sz="1800" baseline="0" dirty="0"/>
                        <a:t> Act </a:t>
                      </a:r>
                      <a:endParaRPr lang="en-US" sz="1800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Access</a:t>
                      </a:r>
                      <a:r>
                        <a:rPr lang="en-US" sz="1800" baseline="0" dirty="0"/>
                        <a:t> to Health Services</a:t>
                      </a:r>
                      <a:endParaRPr lang="en-US" sz="1800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NSDA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Government priorities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0032">
                <a:tc>
                  <a:txBody>
                    <a:bodyPr/>
                    <a:lstStyle/>
                    <a:p>
                      <a:r>
                        <a:rPr lang="en-US" sz="1800" dirty="0"/>
                        <a:t>Municipal Systems</a:t>
                      </a:r>
                      <a:r>
                        <a:rPr lang="en-US" sz="1800" baseline="0" dirty="0"/>
                        <a:t> Act</a:t>
                      </a:r>
                      <a:endParaRPr lang="en-US" sz="1800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Services Delivery configurations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800" b="1" dirty="0">
                          <a:solidFill>
                            <a:srgbClr val="FF0000"/>
                          </a:solidFill>
                        </a:rPr>
                        <a:t>10 POINT PLAN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Health system planning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12">
                <a:tc>
                  <a:txBody>
                    <a:bodyPr/>
                    <a:lstStyle/>
                    <a:p>
                      <a:r>
                        <a:rPr lang="en-US" sz="1800" dirty="0"/>
                        <a:t>GIAMA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12"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12"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46901E7B-54B2-475A-9B59-F812A0CEE0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THE TEN POINT PLAN</a:t>
            </a:r>
          </a:p>
        </p:txBody>
      </p:sp>
      <p:sp>
        <p:nvSpPr>
          <p:cNvPr id="4099" name="Content Placeholder 2">
            <a:extLst>
              <a:ext uri="{FF2B5EF4-FFF2-40B4-BE49-F238E27FC236}">
                <a16:creationId xmlns:a16="http://schemas.microsoft.com/office/drawing/2014/main" id="{EBCAD0AF-9A49-4DF8-8AE0-1BF9DE445A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410200"/>
          </a:xfrm>
        </p:spPr>
        <p:txBody>
          <a:bodyPr/>
          <a:lstStyle/>
          <a:p>
            <a:pPr eaLnBrk="1" hangingPunct="1"/>
            <a:r>
              <a:rPr lang="en-US" altLang="en-US"/>
              <a:t>Provide strategic leadership </a:t>
            </a:r>
            <a:r>
              <a:rPr lang="en-US" altLang="en-US" b="1">
                <a:solidFill>
                  <a:srgbClr val="002060"/>
                </a:solidFill>
              </a:rPr>
              <a:t>and create a social compact for the achievement of health outcomes</a:t>
            </a:r>
          </a:p>
          <a:p>
            <a:pPr eaLnBrk="1" hangingPunct="1"/>
            <a:r>
              <a:rPr lang="en-ZA" altLang="en-US" b="1">
                <a:solidFill>
                  <a:srgbClr val="002060"/>
                </a:solidFill>
              </a:rPr>
              <a:t>Implementation of National Health Insurance (NHI)</a:t>
            </a:r>
            <a:endParaRPr lang="en-US" altLang="en-US" b="1">
              <a:solidFill>
                <a:srgbClr val="002060"/>
              </a:solidFill>
            </a:endParaRPr>
          </a:p>
          <a:p>
            <a:pPr eaLnBrk="1" hangingPunct="1"/>
            <a:r>
              <a:rPr lang="en-US" altLang="en-US">
                <a:solidFill>
                  <a:srgbClr val="002060"/>
                </a:solidFill>
              </a:rPr>
              <a:t>Improving the Quality of Health services</a:t>
            </a:r>
          </a:p>
          <a:p>
            <a:pPr eaLnBrk="1" hangingPunct="1"/>
            <a:r>
              <a:rPr lang="en-ZA" altLang="en-US"/>
              <a:t>Overhauling the health care system and improve its management</a:t>
            </a:r>
            <a:endParaRPr lang="en-US" altLang="en-US"/>
          </a:p>
          <a:p>
            <a:pPr eaLnBrk="1" hangingPunct="1"/>
            <a:r>
              <a:rPr lang="en-US" altLang="en-US"/>
              <a:t>Improved Human Resources, planning, development and management</a:t>
            </a:r>
          </a:p>
          <a:p>
            <a:pPr eaLnBrk="1" hangingPunct="1"/>
            <a:endParaRPr lang="en-US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>
            <a:extLst>
              <a:ext uri="{FF2B5EF4-FFF2-40B4-BE49-F238E27FC236}">
                <a16:creationId xmlns:a16="http://schemas.microsoft.com/office/drawing/2014/main" id="{9006A6A7-5A17-4C47-8BA9-D33AC46A73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pPr eaLnBrk="1" hangingPunct="1"/>
            <a:r>
              <a:rPr lang="en-US" altLang="en-US"/>
              <a:t>TEN POINT PLAN Cont…</a:t>
            </a:r>
          </a:p>
        </p:txBody>
      </p:sp>
      <p:sp>
        <p:nvSpPr>
          <p:cNvPr id="5123" name="Content Placeholder 2">
            <a:extLst>
              <a:ext uri="{FF2B5EF4-FFF2-40B4-BE49-F238E27FC236}">
                <a16:creationId xmlns:a16="http://schemas.microsoft.com/office/drawing/2014/main" id="{7D9C886E-81AF-4965-AE1D-4E6839597E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791200"/>
          </a:xfrm>
        </p:spPr>
        <p:txBody>
          <a:bodyPr/>
          <a:lstStyle/>
          <a:p>
            <a:pPr eaLnBrk="1" hangingPunct="1"/>
            <a:r>
              <a:rPr lang="en-US" altLang="en-US" b="1">
                <a:solidFill>
                  <a:srgbClr val="002060"/>
                </a:solidFill>
              </a:rPr>
              <a:t>Strengthen Infrastructure development, maintenance and revitalization of health facilities</a:t>
            </a:r>
          </a:p>
          <a:p>
            <a:pPr eaLnBrk="1" hangingPunct="1"/>
            <a:r>
              <a:rPr lang="en-US" altLang="en-US"/>
              <a:t>Accelerate implementation of the HIV and AIDS strategic plan and the increased focus on TB and other communicable diseases</a:t>
            </a:r>
          </a:p>
          <a:p>
            <a:pPr eaLnBrk="1" hangingPunct="1"/>
            <a:r>
              <a:rPr lang="en-US" altLang="en-US"/>
              <a:t>Improve  Life Expectancy of all individuals  in the North West Province through diverse interventions </a:t>
            </a:r>
          </a:p>
          <a:p>
            <a:pPr eaLnBrk="1" hangingPunct="1"/>
            <a:r>
              <a:rPr lang="en-ZA" altLang="en-US"/>
              <a:t>Review of drug policy</a:t>
            </a:r>
            <a:endParaRPr lang="en-US" altLang="en-US"/>
          </a:p>
          <a:p>
            <a:pPr eaLnBrk="1" hangingPunct="1"/>
            <a:r>
              <a:rPr lang="en-US" altLang="en-US"/>
              <a:t>Strengthen Research</a:t>
            </a:r>
          </a:p>
          <a:p>
            <a:pPr eaLnBrk="1" hangingPunct="1"/>
            <a:endParaRPr lang="en-US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3">
            <a:extLst>
              <a:ext uri="{FF2B5EF4-FFF2-40B4-BE49-F238E27FC236}">
                <a16:creationId xmlns:a16="http://schemas.microsoft.com/office/drawing/2014/main" id="{2584FBAE-42CF-403A-AFD4-0BBC246A4E0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altLang="en-US" b="1"/>
              <a:t>31. IMPLEMENTING PARTNER SUPPORT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D81D710C-2873-40D4-A3E2-455A100C1AA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  <a:defRPr/>
            </a:pPr>
            <a:r>
              <a:rPr lang="en-US" dirty="0"/>
              <a:t>THE HOW TO…..</a:t>
            </a:r>
          </a:p>
          <a:p>
            <a:pPr eaLnBrk="1" hangingPunct="1">
              <a:buFont typeface="Arial" charset="0"/>
              <a:buNone/>
              <a:defRPr/>
            </a:pPr>
            <a:r>
              <a:rPr lang="en-US" dirty="0"/>
              <a:t>ELEMENT (196-198)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>
            <a:extLst>
              <a:ext uri="{FF2B5EF4-FFF2-40B4-BE49-F238E27FC236}">
                <a16:creationId xmlns:a16="http://schemas.microsoft.com/office/drawing/2014/main" id="{4B8F1200-020F-46D6-9F73-AE25FF0F7B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CONTEXT-COMMON AREAS OF SUPPORT</a:t>
            </a:r>
          </a:p>
        </p:txBody>
      </p:sp>
      <p:sp>
        <p:nvSpPr>
          <p:cNvPr id="7171" name="Content Placeholder 2">
            <a:extLst>
              <a:ext uri="{FF2B5EF4-FFF2-40B4-BE49-F238E27FC236}">
                <a16:creationId xmlns:a16="http://schemas.microsoft.com/office/drawing/2014/main" id="{9E56DF48-2435-45AE-A3DF-1133D0EDC1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HIV/AIDS &amp; TB (HAST Program)</a:t>
            </a:r>
          </a:p>
          <a:p>
            <a:pPr eaLnBrk="1" hangingPunct="1"/>
            <a:r>
              <a:rPr lang="en-US" altLang="en-US"/>
              <a:t>Mother, Child and Women’s Health</a:t>
            </a:r>
          </a:p>
          <a:p>
            <a:pPr eaLnBrk="1" hangingPunct="1"/>
            <a:r>
              <a:rPr lang="en-US" altLang="en-US"/>
              <a:t>Health System Strengthening </a:t>
            </a:r>
          </a:p>
          <a:p>
            <a:pPr eaLnBrk="1" hangingPunct="1"/>
            <a:endParaRPr lang="en-US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id="{723B68CC-E682-4F7C-9968-92AF96490B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CONTEXT-ISSUES RELATED TO PARTNER MANAGEMENT</a:t>
            </a:r>
          </a:p>
        </p:txBody>
      </p:sp>
      <p:sp>
        <p:nvSpPr>
          <p:cNvPr id="8195" name="Content Placeholder 2">
            <a:extLst>
              <a:ext uri="{FF2B5EF4-FFF2-40B4-BE49-F238E27FC236}">
                <a16:creationId xmlns:a16="http://schemas.microsoft.com/office/drawing/2014/main" id="{A7848A3F-A51D-48D9-BAE8-658A067C60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Multiple partners on the same focus area</a:t>
            </a:r>
          </a:p>
          <a:p>
            <a:pPr eaLnBrk="1" hangingPunct="1"/>
            <a:r>
              <a:rPr lang="en-US" altLang="en-US"/>
              <a:t>Lack of collaboration amongst partners</a:t>
            </a:r>
          </a:p>
          <a:p>
            <a:pPr eaLnBrk="1" hangingPunct="1"/>
            <a:r>
              <a:rPr lang="en-US" altLang="en-US"/>
              <a:t>Parallel/ Competition amongst partners</a:t>
            </a:r>
          </a:p>
          <a:p>
            <a:pPr eaLnBrk="1" hangingPunct="1"/>
            <a:r>
              <a:rPr lang="en-US" altLang="en-US"/>
              <a:t>Parallel Mandates between partners and DoH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DA06E1C3-1ED2-4559-BF81-7636144774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CONTEXT-MONITOR SUPPORT PROVIDED BY IMPLEMENTING PARTNERS</a:t>
            </a:r>
          </a:p>
        </p:txBody>
      </p:sp>
      <p:sp>
        <p:nvSpPr>
          <p:cNvPr id="9219" name="Text Placeholder 2">
            <a:extLst>
              <a:ext uri="{FF2B5EF4-FFF2-40B4-BE49-F238E27FC236}">
                <a16:creationId xmlns:a16="http://schemas.microsoft.com/office/drawing/2014/main" id="{3F68EBC6-29A4-4D3A-A97B-DBC344D89F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ISSUES</a:t>
            </a:r>
          </a:p>
        </p:txBody>
      </p:sp>
      <p:sp>
        <p:nvSpPr>
          <p:cNvPr id="9220" name="Content Placeholder 3">
            <a:extLst>
              <a:ext uri="{FF2B5EF4-FFF2-40B4-BE49-F238E27FC236}">
                <a16:creationId xmlns:a16="http://schemas.microsoft.com/office/drawing/2014/main" id="{249EC4E0-8148-49AA-9230-9909BF7C002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Multiple partners per focus area</a:t>
            </a:r>
          </a:p>
          <a:p>
            <a:pPr eaLnBrk="1" hangingPunct="1"/>
            <a:r>
              <a:rPr lang="en-US" altLang="en-US"/>
              <a:t>Competing &amp; Parallel activities</a:t>
            </a:r>
          </a:p>
          <a:p>
            <a:pPr eaLnBrk="1" hangingPunct="1"/>
            <a:r>
              <a:rPr lang="en-US" altLang="en-US"/>
              <a:t>Uncoordinated activities</a:t>
            </a:r>
          </a:p>
          <a:p>
            <a:pPr eaLnBrk="1" hangingPunct="1"/>
            <a:r>
              <a:rPr lang="en-US" altLang="en-US"/>
              <a:t>Lack of Monitoring of partners</a:t>
            </a:r>
          </a:p>
        </p:txBody>
      </p:sp>
      <p:sp>
        <p:nvSpPr>
          <p:cNvPr id="9221" name="Text Placeholder 4">
            <a:extLst>
              <a:ext uri="{FF2B5EF4-FFF2-40B4-BE49-F238E27FC236}">
                <a16:creationId xmlns:a16="http://schemas.microsoft.com/office/drawing/2014/main" id="{A95E24C6-94A4-42B6-A98D-B7394B73BC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IDEAL STATE</a:t>
            </a:r>
          </a:p>
        </p:txBody>
      </p:sp>
      <p:sp>
        <p:nvSpPr>
          <p:cNvPr id="9222" name="Content Placeholder 5">
            <a:extLst>
              <a:ext uri="{FF2B5EF4-FFF2-40B4-BE49-F238E27FC236}">
                <a16:creationId xmlns:a16="http://schemas.microsoft.com/office/drawing/2014/main" id="{CA9CC592-8E63-4239-A477-9C993BDC0A76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Complementary relations amongst partners</a:t>
            </a:r>
          </a:p>
          <a:p>
            <a:pPr eaLnBrk="1" hangingPunct="1"/>
            <a:r>
              <a:rPr lang="en-US" altLang="en-US"/>
              <a:t>Synergy between DoH &amp; Partners</a:t>
            </a:r>
          </a:p>
          <a:p>
            <a:pPr eaLnBrk="1" hangingPunct="1"/>
            <a:r>
              <a:rPr lang="en-US" altLang="en-US"/>
              <a:t>Streamline partner activities through integrated plans </a:t>
            </a:r>
          </a:p>
          <a:p>
            <a:pPr eaLnBrk="1" hangingPunct="1"/>
            <a:r>
              <a:rPr lang="en-US" altLang="en-US"/>
              <a:t>Regular joint performance reviews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6">
            <a:extLst>
              <a:ext uri="{FF2B5EF4-FFF2-40B4-BE49-F238E27FC236}">
                <a16:creationId xmlns:a16="http://schemas.microsoft.com/office/drawing/2014/main" id="{50424F6A-5A4D-4CDF-8B96-4DCF7A2737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MONITORING IMPLEMENTING PARTNERS SUPPORT (HOW?) </a:t>
            </a:r>
          </a:p>
        </p:txBody>
      </p:sp>
      <p:sp>
        <p:nvSpPr>
          <p:cNvPr id="10243" name="Content Placeholder 7">
            <a:extLst>
              <a:ext uri="{FF2B5EF4-FFF2-40B4-BE49-F238E27FC236}">
                <a16:creationId xmlns:a16="http://schemas.microsoft.com/office/drawing/2014/main" id="{E1BE26E8-9F25-4C0C-9109-A033CD6427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257800"/>
          </a:xfrm>
        </p:spPr>
        <p:txBody>
          <a:bodyPr/>
          <a:lstStyle/>
          <a:p>
            <a:pPr eaLnBrk="1" hangingPunct="1"/>
            <a:r>
              <a:rPr lang="en-US" altLang="en-US"/>
              <a:t>Enter into Formal Agreements with Partners (MoA) </a:t>
            </a:r>
            <a:r>
              <a:rPr lang="en-US" altLang="en-US" sz="1200">
                <a:hlinkClick r:id="rId2" action="ppaction://hlinkfile"/>
              </a:rPr>
              <a:t>..\Documents\MOU_North West_DOH_130613_120618.pdf</a:t>
            </a:r>
            <a:endParaRPr lang="en-US" altLang="en-US" sz="1200"/>
          </a:p>
          <a:p>
            <a:pPr eaLnBrk="1" hangingPunct="1"/>
            <a:r>
              <a:rPr lang="en-US" altLang="en-US"/>
              <a:t>200-1: Establish a comprehensive database of partners at all levels </a:t>
            </a:r>
            <a:r>
              <a:rPr lang="en-US" altLang="en-US" sz="1200">
                <a:hlinkClick r:id="rId3" action="ppaction://hlinkfile"/>
              </a:rPr>
              <a:t>SAMPLE DATABASE FOR IMPLEMENTING PARTNERS.doc</a:t>
            </a:r>
            <a:endParaRPr lang="en-US" altLang="en-US" sz="1200"/>
          </a:p>
          <a:p>
            <a:pPr eaLnBrk="1" hangingPunct="1"/>
            <a:r>
              <a:rPr lang="en-US" altLang="en-US"/>
              <a:t>Align the roles and strengths of partners to the DoH needs</a:t>
            </a:r>
          </a:p>
          <a:p>
            <a:pPr eaLnBrk="1" hangingPunct="1"/>
            <a:r>
              <a:rPr lang="en-US" altLang="en-US"/>
              <a:t>Create synergies amongst partners based on roles and capacities</a:t>
            </a:r>
          </a:p>
          <a:p>
            <a:pPr eaLnBrk="1" hangingPunct="1"/>
            <a:r>
              <a:rPr lang="en-US" altLang="en-US"/>
              <a:t>2002-Integrate Plans between DoH and Partners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832AB8D0-9438-43AA-B16A-40D18A61ED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676400"/>
            <a:ext cx="8229600" cy="3352800"/>
          </a:xfrm>
        </p:spPr>
        <p:txBody>
          <a:bodyPr/>
          <a:lstStyle/>
          <a:p>
            <a:pPr eaLnBrk="1" hangingPunct="1"/>
            <a:r>
              <a:rPr lang="en-US" altLang="en-US" sz="4000" b="1"/>
              <a:t>32.MULTI-SECTORAL COLLABORATION </a:t>
            </a:r>
            <a:r>
              <a:rPr lang="en-US" altLang="en-US"/>
              <a:t>IN MONITORINGING SYSTEMS IN PLACE TO RESPOND TO SOCIAL DETERMINATS OF HEALTH</a:t>
            </a:r>
            <a:br>
              <a:rPr lang="en-US" altLang="en-US"/>
            </a:br>
            <a:r>
              <a:rPr lang="en-US" altLang="en-US"/>
              <a:t>(ELEMENT 199-205)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66C00CD1-D8D5-46E1-9FA8-866B32627F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SOCIAL DETERMINANTS OF HEALTH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F9DC694A-0D9B-4638-A8CA-8EAD0A669B2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50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4FFEF83D-A236-40F8-BD57-E772CFA7C8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676400"/>
          </a:xfrm>
        </p:spPr>
        <p:txBody>
          <a:bodyPr/>
          <a:lstStyle/>
          <a:p>
            <a:pPr eaLnBrk="1" hangingPunct="1"/>
            <a:r>
              <a:rPr lang="en-US" altLang="en-US"/>
              <a:t>HOW TO SELECT DEPARTMENTS FOR COLLABORATION….</a:t>
            </a: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id="{F4703AA3-42E1-4C6B-947A-B56A7ABC4A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05400"/>
          </a:xfrm>
        </p:spPr>
        <p:txBody>
          <a:bodyPr/>
          <a:lstStyle/>
          <a:p>
            <a:pPr eaLnBrk="1" hangingPunct="1"/>
            <a:r>
              <a:rPr lang="en-US" altLang="en-US"/>
              <a:t>Establish the Constitutional mandate of each department</a:t>
            </a:r>
          </a:p>
          <a:p>
            <a:pPr eaLnBrk="1" hangingPunct="1"/>
            <a:r>
              <a:rPr lang="en-US" altLang="en-US"/>
              <a:t>Identify departments that have direct impact on the functioning of the Health System</a:t>
            </a:r>
          </a:p>
          <a:p>
            <a:pPr eaLnBrk="1" hangingPunct="1"/>
            <a:r>
              <a:rPr lang="en-US" altLang="en-US"/>
              <a:t>Social Cluster Departments</a:t>
            </a:r>
          </a:p>
          <a:p>
            <a:pPr eaLnBrk="1" hangingPunct="1"/>
            <a:r>
              <a:rPr lang="en-US" altLang="en-US"/>
              <a:t>Develop formal agreements with departments (MoU)</a:t>
            </a:r>
          </a:p>
          <a:p>
            <a:pPr eaLnBrk="1" hangingPunct="1"/>
            <a:r>
              <a:rPr lang="en-US" altLang="en-US"/>
              <a:t>Periodic review of performance of departments through Social Cluster Forum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A22C5E-C6AD-4524-884F-45BF6CB283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LINKAGES BETWEEN DETERMINANTS OF HEALTH AND DEPARTMENTS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2B4C527-718F-4ACB-BA0E-186E806A090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52400" y="1371600"/>
          <a:ext cx="8839200" cy="51593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46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46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46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5756">
                <a:tc>
                  <a:txBody>
                    <a:bodyPr/>
                    <a:lstStyle/>
                    <a:p>
                      <a:r>
                        <a:rPr lang="en-US" sz="1800" dirty="0"/>
                        <a:t>DETERMINANTS OF</a:t>
                      </a:r>
                      <a:r>
                        <a:rPr lang="en-US" sz="1800" baseline="0" dirty="0"/>
                        <a:t> HEALTH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DEPARTMENT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IMPACT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4390">
                <a:tc>
                  <a:txBody>
                    <a:bodyPr/>
                    <a:lstStyle/>
                    <a:p>
                      <a:r>
                        <a:rPr lang="en-US" sz="1800" dirty="0"/>
                        <a:t>Access to clean water &amp; Sanitation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Dept. Water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&amp; Sanitation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Lower</a:t>
                      </a:r>
                      <a:r>
                        <a:rPr lang="en-US" sz="1800" baseline="0" dirty="0"/>
                        <a:t> the risk</a:t>
                      </a:r>
                      <a:r>
                        <a:rPr lang="en-US" sz="1800" dirty="0"/>
                        <a:t> &amp; possible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eradication of disease outbreaks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4390">
                <a:tc>
                  <a:txBody>
                    <a:bodyPr/>
                    <a:lstStyle/>
                    <a:p>
                      <a:r>
                        <a:rPr lang="en-US" sz="1800" dirty="0"/>
                        <a:t>Access to shelter &amp;</a:t>
                      </a:r>
                      <a:r>
                        <a:rPr lang="en-US" sz="1800" baseline="0" dirty="0"/>
                        <a:t> Housing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Dept.</a:t>
                      </a:r>
                      <a:r>
                        <a:rPr lang="en-US" sz="1800" baseline="0" dirty="0"/>
                        <a:t> of Human Settlement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Physical Security &amp; Prevention of airborne disease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88707">
                <a:tc>
                  <a:txBody>
                    <a:bodyPr/>
                    <a:lstStyle/>
                    <a:p>
                      <a:r>
                        <a:rPr lang="en-US" sz="1800" dirty="0"/>
                        <a:t>Poverty &amp; Unemployment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Dept.</a:t>
                      </a:r>
                      <a:r>
                        <a:rPr lang="en-US" sz="1800" baseline="0" dirty="0"/>
                        <a:t> Small Business &amp; Economic Development, Dept Agriculture et al.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Eradication of starvation and malnutrition</a:t>
                      </a:r>
                    </a:p>
                    <a:p>
                      <a:r>
                        <a:rPr lang="en-US" sz="1800" dirty="0"/>
                        <a:t>Prevention of psychosocial ill-health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14390">
                <a:tc>
                  <a:txBody>
                    <a:bodyPr/>
                    <a:lstStyle/>
                    <a:p>
                      <a:r>
                        <a:rPr lang="en-US" sz="1800" dirty="0"/>
                        <a:t>Safe &amp; Clean Environment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Prevention &amp; eradication of infectious disease and poisoning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61742">
                <a:tc>
                  <a:txBody>
                    <a:bodyPr/>
                    <a:lstStyle/>
                    <a:p>
                      <a:r>
                        <a:rPr lang="en-US" sz="1800" dirty="0"/>
                        <a:t>Education &amp; Literacy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Dept. of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Sustainable health &amp; inform heath choices/practices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EFCA4675-A29B-4B5F-8FCF-FE1D5221C2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DEVELOPING MoUs with other Dept.</a:t>
            </a:r>
          </a:p>
        </p:txBody>
      </p:sp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id="{774F76EF-8F0A-467F-B78E-C5E5EB6A1F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/>
          <a:lstStyle/>
          <a:p>
            <a:pPr eaLnBrk="1" hangingPunct="1"/>
            <a:r>
              <a:rPr lang="en-US" altLang="en-US"/>
              <a:t>Agreement between two parties</a:t>
            </a:r>
          </a:p>
          <a:p>
            <a:pPr eaLnBrk="1" hangingPunct="1"/>
            <a:r>
              <a:rPr lang="en-US" altLang="en-US"/>
              <a:t>MoU is a legal and binding yet living agreement</a:t>
            </a:r>
          </a:p>
          <a:p>
            <a:pPr eaLnBrk="1" hangingPunct="1"/>
            <a:r>
              <a:rPr lang="en-US" altLang="en-US"/>
              <a:t>Determine the Constitutional Mandate of each dept &amp; its relevance</a:t>
            </a:r>
          </a:p>
          <a:p>
            <a:pPr eaLnBrk="1" hangingPunct="1"/>
            <a:r>
              <a:rPr lang="en-US" altLang="en-US"/>
              <a:t>Define the impact of the mandate of each dept on the role and functionality of DoH </a:t>
            </a:r>
          </a:p>
          <a:p>
            <a:pPr eaLnBrk="1" hangingPunct="1"/>
            <a:r>
              <a:rPr lang="en-US" altLang="en-US"/>
              <a:t>Define the obligations of each department in the agreement</a:t>
            </a:r>
          </a:p>
          <a:p>
            <a:pPr eaLnBrk="1" hangingPunct="1"/>
            <a:endParaRPr lang="en-US" alt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49FEAE77-1175-43A5-BA02-CBCB1F1A11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THE GENERIC STRUCTURE OF THE MoU</a:t>
            </a:r>
          </a:p>
        </p:txBody>
      </p:sp>
      <p:sp>
        <p:nvSpPr>
          <p:cNvPr id="16387" name="Content Placeholder 2">
            <a:extLst>
              <a:ext uri="{FF2B5EF4-FFF2-40B4-BE49-F238E27FC236}">
                <a16:creationId xmlns:a16="http://schemas.microsoft.com/office/drawing/2014/main" id="{622B7D53-0EB5-4DBE-A403-C6A2F60678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257800"/>
          </a:xfrm>
        </p:spPr>
        <p:txBody>
          <a:bodyPr/>
          <a:lstStyle/>
          <a:p>
            <a:pPr eaLnBrk="1" hangingPunct="1"/>
            <a:r>
              <a:rPr lang="en-US" altLang="en-US"/>
              <a:t>Parties to the Agreement</a:t>
            </a:r>
          </a:p>
          <a:p>
            <a:pPr eaLnBrk="1" hangingPunct="1"/>
            <a:r>
              <a:rPr lang="en-US" altLang="en-US"/>
              <a:t>Interpretation </a:t>
            </a:r>
          </a:p>
          <a:p>
            <a:pPr eaLnBrk="1" hangingPunct="1"/>
            <a:r>
              <a:rPr lang="en-US" altLang="en-US"/>
              <a:t>Purpose of the agreement</a:t>
            </a:r>
          </a:p>
          <a:p>
            <a:pPr eaLnBrk="1" hangingPunct="1"/>
            <a:r>
              <a:rPr lang="en-US" altLang="en-US"/>
              <a:t>Obligations of the Departments (Parties)</a:t>
            </a:r>
          </a:p>
          <a:p>
            <a:pPr eaLnBrk="1" hangingPunct="1"/>
            <a:r>
              <a:rPr lang="en-US" altLang="en-US"/>
              <a:t>Oversight</a:t>
            </a:r>
          </a:p>
          <a:p>
            <a:pPr eaLnBrk="1" hangingPunct="1"/>
            <a:r>
              <a:rPr lang="en-US" altLang="en-US"/>
              <a:t>Good Faith</a:t>
            </a:r>
          </a:p>
          <a:p>
            <a:pPr eaLnBrk="1" hangingPunct="1"/>
            <a:r>
              <a:rPr lang="en-US" altLang="en-US"/>
              <a:t>Indemnity</a:t>
            </a:r>
          </a:p>
          <a:p>
            <a:pPr eaLnBrk="1" hangingPunct="1"/>
            <a:r>
              <a:rPr lang="en-US" altLang="en-US"/>
              <a:t>Disclosure</a:t>
            </a:r>
          </a:p>
          <a:p>
            <a:pPr eaLnBrk="1" hangingPunct="1"/>
            <a:r>
              <a:rPr lang="en-US" altLang="en-US"/>
              <a:t>Dispute Resolution </a:t>
            </a:r>
            <a:r>
              <a:rPr lang="en-US" altLang="en-US">
                <a:hlinkClick r:id="rId2" action="ppaction://hlinkfile"/>
              </a:rPr>
              <a:t>GENERIC MOA COPY.doc</a:t>
            </a:r>
            <a:r>
              <a:rPr lang="en-US" altLang="en-US"/>
              <a:t>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FEA50BEA-5FC8-4F4F-AB09-2EB8CC2BEB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68962"/>
          </a:xfrm>
        </p:spPr>
        <p:txBody>
          <a:bodyPr/>
          <a:lstStyle/>
          <a:p>
            <a:r>
              <a:rPr lang="en-US" altLang="en-US"/>
              <a:t>RE A LEBOGA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412</TotalTime>
  <Words>636</Words>
  <Application>Microsoft Office PowerPoint</Application>
  <PresentationFormat>On-screen Show (4:3)</PresentationFormat>
  <Paragraphs>114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Arial</vt:lpstr>
      <vt:lpstr>Calibri</vt:lpstr>
      <vt:lpstr>Office Theme</vt:lpstr>
      <vt:lpstr>DOMAIN 5:LEADERSHIP &amp; CORPORATE GOVERNANCE</vt:lpstr>
      <vt:lpstr>BACKGROUND</vt:lpstr>
      <vt:lpstr>THE TEN POINT PLAN</vt:lpstr>
      <vt:lpstr>TEN POINT PLAN Cont…</vt:lpstr>
      <vt:lpstr>31. IMPLEMENTING PARTNER SUPPORT</vt:lpstr>
      <vt:lpstr>CONTEXT-COMMON AREAS OF SUPPORT</vt:lpstr>
      <vt:lpstr>CONTEXT-ISSUES RELATED TO PARTNER MANAGEMENT</vt:lpstr>
      <vt:lpstr>CONTEXT-MONITOR SUPPORT PROVIDED BY IMPLEMENTING PARTNERS</vt:lpstr>
      <vt:lpstr>MONITORING IMPLEMENTING PARTNERS SUPPORT (HOW?) </vt:lpstr>
      <vt:lpstr>32.MULTI-SECTORAL COLLABORATION IN MONITORINGING SYSTEMS IN PLACE TO RESPOND TO SOCIAL DETERMINATS OF HEALTH (ELEMENT 199-205)</vt:lpstr>
      <vt:lpstr>SOCIAL DETERMINANTS OF HEALTH</vt:lpstr>
      <vt:lpstr>HOW TO SELECT DEPARTMENTS FOR COLLABORATION….</vt:lpstr>
      <vt:lpstr>LINKAGES BETWEEN DETERMINANTS OF HEALTH AND DEPARTMENTS</vt:lpstr>
      <vt:lpstr>DEVELOPING MoUs with other Dept.</vt:lpstr>
      <vt:lpstr>THE GENERIC STRUCTURE OF THE MoU</vt:lpstr>
      <vt:lpstr>RE A LEBOGA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DOMAIN 5:LEADERSHIP &amp; CORPORATE GOVERNANCE</dc:title>
  <dc:creator>lawrance</dc:creator>
  <cp:lastModifiedBy>Marelize Jooste</cp:lastModifiedBy>
  <cp:revision>48</cp:revision>
  <dcterms:created xsi:type="dcterms:W3CDTF">2015-09-13T19:22:52Z</dcterms:created>
  <dcterms:modified xsi:type="dcterms:W3CDTF">2021-05-05T09:52:49Z</dcterms:modified>
</cp:coreProperties>
</file>