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1" r:id="rId2"/>
  </p:sldMasterIdLst>
  <p:notesMasterIdLst>
    <p:notesMasterId r:id="rId18"/>
  </p:notesMasterIdLst>
  <p:handoutMasterIdLst>
    <p:handoutMasterId r:id="rId19"/>
  </p:handoutMasterIdLst>
  <p:sldIdLst>
    <p:sldId id="256" r:id="rId3"/>
    <p:sldId id="272" r:id="rId4"/>
    <p:sldId id="287" r:id="rId5"/>
    <p:sldId id="303" r:id="rId6"/>
    <p:sldId id="291" r:id="rId7"/>
    <p:sldId id="292" r:id="rId8"/>
    <p:sldId id="294" r:id="rId9"/>
    <p:sldId id="293" r:id="rId10"/>
    <p:sldId id="305" r:id="rId11"/>
    <p:sldId id="296" r:id="rId12"/>
    <p:sldId id="297" r:id="rId13"/>
    <p:sldId id="298" r:id="rId14"/>
    <p:sldId id="299" r:id="rId15"/>
    <p:sldId id="301" r:id="rId16"/>
    <p:sldId id="302" r:id="rId1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97" autoAdjust="0"/>
    <p:restoredTop sz="94660"/>
  </p:normalViewPr>
  <p:slideViewPr>
    <p:cSldViewPr>
      <p:cViewPr varScale="1">
        <p:scale>
          <a:sx n="70" d="100"/>
          <a:sy n="70" d="100"/>
        </p:scale>
        <p:origin x="135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B3E96-510A-4CE8-A11B-31CBD2FA4C0D}" type="datetimeFigureOut">
              <a:rPr lang="en-US" smtClean="0"/>
              <a:pPr/>
              <a:t>4/21/2016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A12ED-F32A-47F0-AB5B-DA049A49CEC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42118829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90656-425C-4BD6-8B59-937B71857D80}" type="datetimeFigureOut">
              <a:rPr lang="en-US" smtClean="0"/>
              <a:pPr/>
              <a:t>4/21/2016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EA3F3-7F60-4372-AD96-0BFBCD79137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18386246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5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4/21/2016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605796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6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4/21/2016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64438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8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4/21/2016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426821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C1FA5DA-EC20-4FC0-A11F-8BD02F4E175B}" type="slidenum">
              <a:rPr lang="en-ZA" altLang="en-US"/>
              <a:pPr>
                <a:spcBef>
                  <a:spcPct val="0"/>
                </a:spcBef>
              </a:pPr>
              <a:t>10</a:t>
            </a:fld>
            <a:endParaRPr lang="en-ZA" altLang="en-US"/>
          </a:p>
        </p:txBody>
      </p:sp>
      <p:sp>
        <p:nvSpPr>
          <p:cNvPr id="10245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4/21/2016</a:t>
            </a:fld>
            <a:endParaRPr lang="en-ZA" smtClean="0"/>
          </a:p>
        </p:txBody>
      </p:sp>
      <p:sp>
        <p:nvSpPr>
          <p:cNvPr id="10246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  <p:extLst>
      <p:ext uri="{BB962C8B-B14F-4D97-AF65-F5344CB8AC3E}">
        <p14:creationId xmlns:p14="http://schemas.microsoft.com/office/powerpoint/2010/main" val="7373751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 smtClean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2A9BFD7-8808-452C-A7DB-39E287F16EB4}" type="slidenum">
              <a:rPr lang="en-ZA" altLang="en-US"/>
              <a:pPr>
                <a:spcBef>
                  <a:spcPct val="0"/>
                </a:spcBef>
              </a:pPr>
              <a:t>11</a:t>
            </a:fld>
            <a:endParaRPr lang="en-ZA" altLang="en-US"/>
          </a:p>
        </p:txBody>
      </p:sp>
      <p:sp>
        <p:nvSpPr>
          <p:cNvPr id="10245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4/21/2016</a:t>
            </a:fld>
            <a:endParaRPr lang="en-ZA" smtClean="0"/>
          </a:p>
        </p:txBody>
      </p:sp>
      <p:sp>
        <p:nvSpPr>
          <p:cNvPr id="10246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  <p:extLst>
      <p:ext uri="{BB962C8B-B14F-4D97-AF65-F5344CB8AC3E}">
        <p14:creationId xmlns:p14="http://schemas.microsoft.com/office/powerpoint/2010/main" val="4107191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FEBD781-B435-4097-A04B-EB877189413D}" type="slidenum">
              <a:rPr lang="en-ZA" altLang="en-US"/>
              <a:pPr>
                <a:spcBef>
                  <a:spcPct val="0"/>
                </a:spcBef>
              </a:pPr>
              <a:t>12</a:t>
            </a:fld>
            <a:endParaRPr lang="en-ZA" altLang="en-US"/>
          </a:p>
        </p:txBody>
      </p:sp>
      <p:sp>
        <p:nvSpPr>
          <p:cNvPr id="10245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4/21/2016</a:t>
            </a:fld>
            <a:endParaRPr lang="en-ZA" smtClean="0"/>
          </a:p>
        </p:txBody>
      </p:sp>
      <p:sp>
        <p:nvSpPr>
          <p:cNvPr id="10246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  <p:extLst>
      <p:ext uri="{BB962C8B-B14F-4D97-AF65-F5344CB8AC3E}">
        <p14:creationId xmlns:p14="http://schemas.microsoft.com/office/powerpoint/2010/main" val="13275103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B77A6D7-47E5-42A2-A652-667A15482E9E}" type="slidenum">
              <a:rPr lang="en-ZA" altLang="en-US"/>
              <a:pPr>
                <a:spcBef>
                  <a:spcPct val="0"/>
                </a:spcBef>
              </a:pPr>
              <a:t>13</a:t>
            </a:fld>
            <a:endParaRPr lang="en-ZA" altLang="en-US"/>
          </a:p>
        </p:txBody>
      </p:sp>
      <p:sp>
        <p:nvSpPr>
          <p:cNvPr id="10245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4/21/2016</a:t>
            </a:fld>
            <a:endParaRPr lang="en-ZA" smtClean="0"/>
          </a:p>
        </p:txBody>
      </p:sp>
      <p:sp>
        <p:nvSpPr>
          <p:cNvPr id="10246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smtClean="0"/>
          </a:p>
        </p:txBody>
      </p:sp>
    </p:spTree>
    <p:extLst>
      <p:ext uri="{BB962C8B-B14F-4D97-AF65-F5344CB8AC3E}">
        <p14:creationId xmlns:p14="http://schemas.microsoft.com/office/powerpoint/2010/main" val="3964609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 r="26000"/>
          <a:stretch>
            <a:fillRect/>
          </a:stretch>
        </p:blipFill>
        <p:spPr bwMode="auto">
          <a:xfrm>
            <a:off x="228600" y="1219200"/>
            <a:ext cx="1524000" cy="137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5799" r="18813"/>
          <a:stretch>
            <a:fillRect/>
          </a:stretch>
        </p:blipFill>
        <p:spPr bwMode="auto">
          <a:xfrm flipH="1">
            <a:off x="228600" y="2743200"/>
            <a:ext cx="1524000" cy="133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 l="11563" r="32932" b="27168"/>
          <a:stretch>
            <a:fillRect/>
          </a:stretch>
        </p:blipFill>
        <p:spPr bwMode="auto">
          <a:xfrm>
            <a:off x="228600" y="4267200"/>
            <a:ext cx="15675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Straight Connector 11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2462" y="5814889"/>
            <a:ext cx="928662" cy="1043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4" y="685801"/>
            <a:ext cx="7514035" cy="175259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3233" y="2667000"/>
            <a:ext cx="7514035" cy="3124201"/>
          </a:xfrm>
          <a:prstGeom prst="rect">
            <a:avLst/>
          </a:prstGeo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99492" y="5883276"/>
            <a:ext cx="857250" cy="365125"/>
          </a:xfrm>
          <a:prstGeom prst="rect">
            <a:avLst/>
          </a:prstGeom>
        </p:spPr>
        <p:txBody>
          <a:bodyPr/>
          <a:lstStyle/>
          <a:p>
            <a:fld id="{B61BEF0D-F0BB-DE4B-95CE-6DB70DBA9567}" type="datetimeFigureOut">
              <a:rPr lang="en-US" dirty="0"/>
              <a:pPr/>
              <a:t>4/21/2016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9210" y="5883276"/>
            <a:ext cx="5313133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13893" y="5867132"/>
            <a:ext cx="413375" cy="365125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922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7377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4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9DE21-5DAA-4204-B423-28510684095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6" cstate="print"/>
          <a:srcRect r="26000"/>
          <a:stretch>
            <a:fillRect/>
          </a:stretch>
        </p:blipFill>
        <p:spPr bwMode="auto">
          <a:xfrm>
            <a:off x="7341870" y="1"/>
            <a:ext cx="1184147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72462" y="5814889"/>
            <a:ext cx="928662" cy="1043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5" r:id="rId2"/>
    <p:sldLayoutId id="2147483658" r:id="rId3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3400" y="0"/>
            <a:ext cx="7315200" cy="1124744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sz="2800" b="1" dirty="0" smtClean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27984" y="3665349"/>
            <a:ext cx="22442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ZA" sz="2400" dirty="0" smtClean="0"/>
              <a:t>Dr Sipho </a:t>
            </a:r>
            <a:r>
              <a:rPr lang="en-ZA" sz="2400" dirty="0" err="1" smtClean="0"/>
              <a:t>Kabane</a:t>
            </a:r>
            <a:endParaRPr lang="en-ZA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427984" y="5445224"/>
            <a:ext cx="2856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sz="2400" dirty="0" smtClean="0"/>
              <a:t>21 April 2016</a:t>
            </a:r>
            <a:endParaRPr lang="en-ZA" sz="2400" dirty="0"/>
          </a:p>
        </p:txBody>
      </p:sp>
      <p:sp>
        <p:nvSpPr>
          <p:cNvPr id="6" name="Rectangle 5"/>
          <p:cNvSpPr/>
          <p:nvPr/>
        </p:nvSpPr>
        <p:spPr>
          <a:xfrm>
            <a:off x="0" y="239206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3200" dirty="0">
                <a:solidFill>
                  <a:schemeClr val="bg1"/>
                </a:solidFill>
              </a:rPr>
              <a:t>IDEAL CLINIC </a:t>
            </a:r>
            <a:r>
              <a:rPr lang="en-ZA" sz="3200" dirty="0" smtClean="0">
                <a:solidFill>
                  <a:schemeClr val="bg1"/>
                </a:solidFill>
              </a:rPr>
              <a:t>SCALE UP PLAN 2016/17</a:t>
            </a:r>
            <a:endParaRPr lang="en-ZA" sz="3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321297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7380312" cy="1052735"/>
          </a:xfrm>
        </p:spPr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>Contents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052736"/>
            <a:ext cx="9143999" cy="4738465"/>
          </a:xfrm>
        </p:spPr>
        <p:txBody>
          <a:bodyPr/>
          <a:lstStyle/>
          <a:p>
            <a:r>
              <a:rPr lang="en-ZA" dirty="0" smtClean="0"/>
              <a:t>Facility Scale-up for 2016/7</a:t>
            </a:r>
          </a:p>
          <a:p>
            <a:r>
              <a:rPr lang="en-ZA" dirty="0" smtClean="0"/>
              <a:t>Status Determinations</a:t>
            </a:r>
          </a:p>
          <a:p>
            <a:r>
              <a:rPr lang="en-ZA" dirty="0" smtClean="0"/>
              <a:t>Peer Reviews</a:t>
            </a:r>
          </a:p>
          <a:p>
            <a:r>
              <a:rPr lang="en-ZA" dirty="0" smtClean="0"/>
              <a:t>Dashboard Versions</a:t>
            </a:r>
          </a:p>
          <a:p>
            <a:r>
              <a:rPr lang="en-ZA" dirty="0" smtClean="0"/>
              <a:t>Funding Issues</a:t>
            </a:r>
          </a:p>
          <a:p>
            <a:r>
              <a:rPr lang="en-ZA" dirty="0" smtClean="0"/>
              <a:t>Priorities for 2016/7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607302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730830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</a:t>
            </a:r>
            <a:r>
              <a:rPr kumimoji="0" lang="en-US" sz="36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acilities to be scaled up for 2016/17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1196752"/>
            <a:ext cx="781980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indent="-263525">
              <a:buFont typeface="Arial" pitchFamily="34" charset="0"/>
              <a:buChar char="•"/>
            </a:pPr>
            <a:r>
              <a:rPr lang="en-US" sz="3200" dirty="0" smtClean="0"/>
              <a:t>1 000 facilities must be identified for scaling up in 2016/17</a:t>
            </a:r>
          </a:p>
          <a:p>
            <a:endParaRPr lang="en-US" sz="3200" dirty="0" smtClean="0"/>
          </a:p>
          <a:p>
            <a:pPr marL="263525" indent="-263525">
              <a:buFont typeface="Arial" pitchFamily="34" charset="0"/>
              <a:buChar char="•"/>
            </a:pPr>
            <a:r>
              <a:rPr lang="en-US" sz="3200" dirty="0" smtClean="0"/>
              <a:t>All NHI facilities to be Ideal by 31 March 2017</a:t>
            </a:r>
          </a:p>
          <a:p>
            <a:pPr>
              <a:buFont typeface="Arial" pitchFamily="34" charset="0"/>
              <a:buChar char="•"/>
            </a:pPr>
            <a:endParaRPr lang="en-US" sz="3200" dirty="0" smtClean="0"/>
          </a:p>
          <a:p>
            <a:pPr marL="265113" indent="-265113">
              <a:buFont typeface="Arial" pitchFamily="34" charset="0"/>
              <a:buChar char="•"/>
            </a:pPr>
            <a:r>
              <a:rPr lang="en-US" sz="3200" dirty="0" smtClean="0"/>
              <a:t> Facilities that obtained an Ideal Clinic status during peer reviews process excluded from the 1 000 facilities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65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9841506"/>
              </p:ext>
            </p:extLst>
          </p:nvPr>
        </p:nvGraphicFramePr>
        <p:xfrm>
          <a:off x="2" y="1124741"/>
          <a:ext cx="9143998" cy="45365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06555"/>
                <a:gridCol w="1784088"/>
                <a:gridCol w="1784088"/>
                <a:gridCol w="1784088"/>
                <a:gridCol w="1785179"/>
              </a:tblGrid>
              <a:tr h="13427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Province</a:t>
                      </a:r>
                      <a:endParaRPr lang="en-Z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Total Number of PHC Facilities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Facilities in NHI Districts</a:t>
                      </a:r>
                      <a:endParaRPr lang="en-Z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Number of Ideal Clinics already established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Number of non-NHI facilities to choose from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0857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Eastern Cape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771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145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13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613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0857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Free State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221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73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20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128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165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Gauteng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365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72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83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210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0857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KwaZulu-Natal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600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130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141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329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0857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Limpopo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477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124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26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327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0857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Mpumalanga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288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77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19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192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0857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North West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314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40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267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0857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Northern Cape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163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36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124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0857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Western Cape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339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48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-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291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0857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Total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3,538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745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312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2,481</a:t>
                      </a:r>
                      <a:endParaRPr lang="en-Z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7538" y="336838"/>
            <a:ext cx="709861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Distribution</a:t>
            </a:r>
            <a:r>
              <a:rPr kumimoji="0" lang="en-US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 PHC facilities in provinces</a:t>
            </a:r>
            <a:endParaRPr kumimoji="0" lang="en-US" altLang="en-US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62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0" y="0"/>
            <a:ext cx="738031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Provinces to identify facilities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1242373"/>
            <a:ext cx="8643998" cy="5001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/>
              <a:t> 3 538 is the total number of clinics in RSA</a:t>
            </a:r>
          </a:p>
          <a:p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 Less the 745 NHI already in 2016/7 cohort</a:t>
            </a:r>
          </a:p>
          <a:p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 Less the 312 clinics that are Ideal </a:t>
            </a:r>
          </a:p>
          <a:p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/>
              <a:t> </a:t>
            </a:r>
            <a:r>
              <a:rPr lang="en-US" sz="3200" dirty="0" smtClean="0"/>
              <a:t>The pool from which the provinces should select     their 2016/7 cohort is therefore (2 481)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/>
              <a:t> </a:t>
            </a:r>
            <a:r>
              <a:rPr lang="en-US" sz="3200" dirty="0" smtClean="0"/>
              <a:t>Target is a 1000 as per APP but more if possible</a:t>
            </a:r>
          </a:p>
          <a:p>
            <a:pPr>
              <a:buFont typeface="Arial" pitchFamily="34" charset="0"/>
              <a:buChar char="•"/>
            </a:pPr>
            <a:endParaRPr lang="en-US" sz="3100" dirty="0"/>
          </a:p>
        </p:txBody>
      </p:sp>
    </p:spTree>
    <p:extLst>
      <p:ext uri="{BB962C8B-B14F-4D97-AF65-F5344CB8AC3E}">
        <p14:creationId xmlns:p14="http://schemas.microsoft.com/office/powerpoint/2010/main" val="262958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0" y="0"/>
            <a:ext cx="738031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Status determinations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2016/17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857364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3" indent="-176213">
              <a:buFont typeface="Arial" pitchFamily="34" charset="0"/>
              <a:buChar char="•"/>
            </a:pPr>
            <a:r>
              <a:rPr lang="en-US" sz="3200" dirty="0" smtClean="0"/>
              <a:t> All facilities to have a baseline status determination by 15</a:t>
            </a:r>
            <a:r>
              <a:rPr lang="en-US" sz="3200" baseline="30000" dirty="0" smtClean="0"/>
              <a:t>th</a:t>
            </a:r>
            <a:r>
              <a:rPr lang="en-US" sz="3200" dirty="0" smtClean="0"/>
              <a:t>  of May 2016</a:t>
            </a:r>
          </a:p>
          <a:p>
            <a:endParaRPr lang="en-US" sz="3200" dirty="0" smtClean="0"/>
          </a:p>
          <a:p>
            <a:pPr marL="176213" indent="-176213">
              <a:buFont typeface="Arial" pitchFamily="34" charset="0"/>
              <a:buChar char="•"/>
            </a:pPr>
            <a:r>
              <a:rPr lang="en-US" sz="3200" dirty="0" smtClean="0"/>
              <a:t>They should be conducted by the PPTICRMS </a:t>
            </a:r>
          </a:p>
          <a:p>
            <a:endParaRPr lang="en-US" sz="3200" dirty="0" smtClean="0"/>
          </a:p>
          <a:p>
            <a:pPr marL="176213" indent="-176213">
              <a:buFont typeface="Arial" pitchFamily="34" charset="0"/>
              <a:buChar char="•"/>
            </a:pPr>
            <a:r>
              <a:rPr lang="en-US" sz="3200" dirty="0" smtClean="0"/>
              <a:t>Only by Facility Managers if not feasible</a:t>
            </a:r>
          </a:p>
          <a:p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 Cohort for 2016/7 will be completed after the 15/05      </a:t>
            </a:r>
          </a:p>
          <a:p>
            <a:pPr>
              <a:buFont typeface="Arial" pitchFamily="34" charset="0"/>
              <a:buChar char="•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4872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7380312" cy="1052735"/>
          </a:xfrm>
        </p:spPr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>Peer Reviews 2016/7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052736"/>
            <a:ext cx="9143999" cy="4738465"/>
          </a:xfrm>
        </p:spPr>
        <p:txBody>
          <a:bodyPr/>
          <a:lstStyle/>
          <a:p>
            <a:endParaRPr lang="en-ZA" dirty="0" smtClean="0"/>
          </a:p>
          <a:p>
            <a:r>
              <a:rPr lang="en-ZA" dirty="0" smtClean="0"/>
              <a:t>1</a:t>
            </a:r>
            <a:r>
              <a:rPr lang="en-ZA" baseline="30000" dirty="0" smtClean="0"/>
              <a:t>st</a:t>
            </a:r>
            <a:r>
              <a:rPr lang="en-ZA" dirty="0" smtClean="0"/>
              <a:t> Review : September 2016 (500 facilities)</a:t>
            </a:r>
          </a:p>
          <a:p>
            <a:pPr marL="0" indent="0">
              <a:buNone/>
            </a:pPr>
            <a:endParaRPr lang="en-ZA" dirty="0" smtClean="0"/>
          </a:p>
          <a:p>
            <a:r>
              <a:rPr lang="en-ZA" dirty="0" smtClean="0"/>
              <a:t>2</a:t>
            </a:r>
            <a:r>
              <a:rPr lang="en-ZA" baseline="30000" dirty="0" smtClean="0"/>
              <a:t>nd</a:t>
            </a:r>
            <a:r>
              <a:rPr lang="en-ZA" dirty="0" smtClean="0"/>
              <a:t> Review: January/ February 2017 (500 facilities)</a:t>
            </a:r>
          </a:p>
          <a:p>
            <a:pPr marL="0" indent="0">
              <a:buNone/>
            </a:pPr>
            <a:endParaRPr lang="en-ZA" dirty="0" smtClean="0"/>
          </a:p>
          <a:p>
            <a:r>
              <a:rPr lang="en-ZA" dirty="0" smtClean="0"/>
              <a:t>Reviews will be across districts in the same province</a:t>
            </a:r>
          </a:p>
          <a:p>
            <a:endParaRPr lang="en-ZA" dirty="0" smtClean="0"/>
          </a:p>
          <a:p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7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0" y="0"/>
            <a:ext cx="738031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Ideal Clinic dashboard versions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908720"/>
            <a:ext cx="8892480" cy="512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3" indent="-176213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/>
              <a:t> </a:t>
            </a:r>
            <a:r>
              <a:rPr lang="en-US" sz="3100" dirty="0" smtClean="0"/>
              <a:t>One version to be implemented/financial year</a:t>
            </a:r>
          </a:p>
          <a:p>
            <a:pPr marL="176213" indent="-176213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100" dirty="0" smtClean="0"/>
              <a:t> Version 15 for peer reviews were aligned with version 15 used in 2015/16</a:t>
            </a:r>
          </a:p>
          <a:p>
            <a:pPr marL="176213" indent="-176213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100" dirty="0" smtClean="0"/>
              <a:t> Version 16 are in the process to be </a:t>
            </a:r>
            <a:r>
              <a:rPr lang="en-US" sz="3100" dirty="0" err="1" smtClean="0"/>
              <a:t>finalised</a:t>
            </a:r>
            <a:r>
              <a:rPr lang="en-US" sz="3100" dirty="0" smtClean="0"/>
              <a:t> for implementation 1 April 2016 to 31 March 2017</a:t>
            </a:r>
          </a:p>
          <a:p>
            <a:pPr marL="176213" indent="-176213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100" dirty="0" smtClean="0"/>
              <a:t> Version 17 for 2017/18 financial </a:t>
            </a:r>
            <a:r>
              <a:rPr lang="en-US" sz="3100" smtClean="0"/>
              <a:t>year - will </a:t>
            </a:r>
            <a:r>
              <a:rPr lang="en-US" sz="3100" dirty="0" smtClean="0"/>
              <a:t>incorporate National Core Standards</a:t>
            </a:r>
            <a:endParaRPr lang="en-US" sz="3100" dirty="0"/>
          </a:p>
        </p:txBody>
      </p:sp>
    </p:spTree>
    <p:extLst>
      <p:ext uri="{BB962C8B-B14F-4D97-AF65-F5344CB8AC3E}">
        <p14:creationId xmlns:p14="http://schemas.microsoft.com/office/powerpoint/2010/main" val="218532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1"/>
            <a:ext cx="7308306" cy="1052735"/>
          </a:xfrm>
        </p:spPr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>Version 16 (2016/7)</a:t>
            </a:r>
            <a:endParaRPr lang="en-ZA" dirty="0">
              <a:solidFill>
                <a:schemeClr val="bg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6025476"/>
              </p:ext>
            </p:extLst>
          </p:nvPr>
        </p:nvGraphicFramePr>
        <p:xfrm>
          <a:off x="-2" y="1052738"/>
          <a:ext cx="9144001" cy="47525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06913"/>
                <a:gridCol w="1643392"/>
                <a:gridCol w="1348424"/>
                <a:gridCol w="1348424"/>
                <a:gridCol w="1348424"/>
                <a:gridCol w="1348424"/>
              </a:tblGrid>
              <a:tr h="792088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n-ZA" sz="1800" b="1" u="none" strike="noStrike" dirty="0">
                          <a:effectLst/>
                        </a:rPr>
                        <a:t>IDEAL CLINIC CATEGORIES </a:t>
                      </a:r>
                      <a:r>
                        <a:rPr lang="en-ZA" sz="1800" b="1" u="none" strike="noStrike" dirty="0" smtClean="0">
                          <a:effectLst/>
                        </a:rPr>
                        <a:t>(Version 16)</a:t>
                      </a:r>
                      <a:endParaRPr lang="en-ZA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pPr algn="l" fontAlgn="b"/>
                      <a:r>
                        <a:rPr lang="en-ZA" sz="1800" b="1" u="none" strike="noStrike">
                          <a:effectLst/>
                        </a:rPr>
                        <a:t>No of Elements</a:t>
                      </a:r>
                      <a:endParaRPr lang="en-ZA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800" b="1" u="none" strike="noStrike">
                          <a:effectLst/>
                        </a:rPr>
                        <a:t>Weights</a:t>
                      </a:r>
                      <a:endParaRPr lang="en-ZA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800" b="1" u="none" strike="noStrike" dirty="0">
                          <a:effectLst/>
                        </a:rPr>
                        <a:t>Silver</a:t>
                      </a:r>
                      <a:endParaRPr lang="en-ZA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800" b="1" u="none" strike="noStrike" dirty="0">
                          <a:effectLst/>
                        </a:rPr>
                        <a:t>Gold </a:t>
                      </a:r>
                      <a:endParaRPr lang="en-ZA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800" b="1" u="none" strike="noStrike" dirty="0">
                          <a:effectLst/>
                        </a:rPr>
                        <a:t>Platinum</a:t>
                      </a:r>
                      <a:endParaRPr lang="en-ZA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800" b="1" u="none" strike="noStrike" dirty="0">
                          <a:effectLst/>
                        </a:rPr>
                        <a:t>Diamond</a:t>
                      </a:r>
                      <a:endParaRPr lang="en-ZA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792088"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b="1" u="none" strike="noStrike">
                          <a:effectLst/>
                        </a:rPr>
                        <a:t>15</a:t>
                      </a:r>
                      <a:endParaRPr lang="en-ZA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800" b="1" u="none" strike="noStrike">
                          <a:effectLst/>
                        </a:rPr>
                        <a:t>Vital</a:t>
                      </a:r>
                      <a:endParaRPr lang="en-ZA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u="none" strike="noStrike">
                          <a:effectLst/>
                        </a:rPr>
                        <a:t>100%</a:t>
                      </a:r>
                      <a:endParaRPr lang="en-ZA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u="none" strike="noStrike">
                          <a:effectLst/>
                        </a:rPr>
                        <a:t>100%</a:t>
                      </a:r>
                      <a:endParaRPr lang="en-ZA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u="none" strike="noStrike">
                          <a:effectLst/>
                        </a:rPr>
                        <a:t>100%</a:t>
                      </a:r>
                      <a:endParaRPr lang="en-ZA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u="none" strike="noStrike" dirty="0">
                          <a:effectLst/>
                        </a:rPr>
                        <a:t>100%</a:t>
                      </a:r>
                      <a:endParaRPr lang="en-ZA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792088"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b="1" u="none" strike="noStrike" dirty="0" smtClean="0">
                          <a:effectLst/>
                        </a:rPr>
                        <a:t>87</a:t>
                      </a:r>
                      <a:endParaRPr lang="en-ZA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800" b="1" u="none" strike="noStrike">
                          <a:effectLst/>
                        </a:rPr>
                        <a:t>Essential</a:t>
                      </a:r>
                      <a:endParaRPr lang="en-ZA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u="none" strike="noStrike">
                          <a:effectLst/>
                        </a:rPr>
                        <a:t>70%</a:t>
                      </a:r>
                      <a:endParaRPr lang="en-ZA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u="none" strike="noStrike" dirty="0">
                          <a:effectLst/>
                        </a:rPr>
                        <a:t>80%</a:t>
                      </a:r>
                      <a:endParaRPr lang="en-ZA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u="none" strike="noStrike" dirty="0">
                          <a:effectLst/>
                        </a:rPr>
                        <a:t>91%</a:t>
                      </a:r>
                      <a:endParaRPr lang="en-ZA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u="none" strike="noStrike">
                          <a:effectLst/>
                        </a:rPr>
                        <a:t>100%</a:t>
                      </a:r>
                      <a:endParaRPr lang="en-ZA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792088"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81</a:t>
                      </a:r>
                      <a:endParaRPr lang="en-ZA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800" b="1" u="none" strike="noStrike" dirty="0">
                          <a:effectLst/>
                        </a:rPr>
                        <a:t>Important</a:t>
                      </a:r>
                      <a:endParaRPr lang="en-ZA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u="none" strike="noStrike" dirty="0">
                          <a:effectLst/>
                        </a:rPr>
                        <a:t>65%</a:t>
                      </a:r>
                      <a:endParaRPr lang="en-ZA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u="none" strike="noStrike" dirty="0">
                          <a:effectLst/>
                        </a:rPr>
                        <a:t>75%</a:t>
                      </a:r>
                      <a:endParaRPr lang="en-ZA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u="none" strike="noStrike" dirty="0">
                          <a:effectLst/>
                        </a:rPr>
                        <a:t>86%</a:t>
                      </a:r>
                      <a:endParaRPr lang="en-ZA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u="none" strike="noStrike" dirty="0">
                          <a:effectLst/>
                        </a:rPr>
                        <a:t>100%</a:t>
                      </a:r>
                      <a:endParaRPr lang="en-ZA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792088">
                <a:tc>
                  <a:txBody>
                    <a:bodyPr/>
                    <a:lstStyle/>
                    <a:p>
                      <a:pPr algn="ctr" fontAlgn="b"/>
                      <a:r>
                        <a:rPr lang="en-ZA" sz="1800" b="1" u="none" strike="noStrike" dirty="0" smtClean="0">
                          <a:effectLst/>
                        </a:rPr>
                        <a:t>183</a:t>
                      </a:r>
                      <a:endParaRPr lang="en-ZA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ZA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ZA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ZA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ZA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ZA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093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/>
          <p:cNvSpPr txBox="1">
            <a:spLocks noChangeArrowheads="1"/>
          </p:cNvSpPr>
          <p:nvPr/>
        </p:nvSpPr>
        <p:spPr bwMode="auto">
          <a:xfrm>
            <a:off x="0" y="1071563"/>
            <a:ext cx="9144000" cy="911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en-US" sz="2200" dirty="0"/>
              <a:t> </a:t>
            </a:r>
            <a:r>
              <a:rPr lang="en-US" altLang="en-US" sz="2400" dirty="0"/>
              <a:t>Introduction of Ideal Clinic Component as part of National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400" dirty="0"/>
              <a:t>    Health Insurance Indirect </a:t>
            </a:r>
            <a:r>
              <a:rPr lang="en-US" altLang="en-US" sz="2400" dirty="0" smtClean="0"/>
              <a:t>Grant (R10m allocated for 2016/7)</a:t>
            </a:r>
            <a:endParaRPr lang="en-US" altLang="en-US" sz="2400" dirty="0"/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altLang="en-US" sz="2400" dirty="0"/>
              <a:t> The component is aimed at enabling health sector to address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/>
              <a:t>    the deficiencies in the PHC facilities systematically to yield big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/>
              <a:t>    fast results.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altLang="en-US" sz="2400" dirty="0"/>
              <a:t> The grant will fund (outputs) the </a:t>
            </a:r>
            <a:r>
              <a:rPr lang="en-GB" altLang="en-US" sz="2400" dirty="0" smtClean="0"/>
              <a:t>following @ NHI pilot sites:</a:t>
            </a:r>
            <a:endParaRPr lang="en-US" altLang="en-US" sz="2400" dirty="0"/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en-US" sz="2000" dirty="0"/>
              <a:t> completion, design layout printing and distribution of IC Manual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en-US" sz="2000" dirty="0"/>
              <a:t> 740 clinics peer reviewed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en-US" sz="2000" dirty="0"/>
              <a:t> move 740 clinics from average compliance score of 60% to 70%.</a:t>
            </a:r>
          </a:p>
          <a:p>
            <a:pPr lvl="1" eaLnBrk="1" hangingPunct="1">
              <a:lnSpc>
                <a:spcPct val="150000"/>
              </a:lnSpc>
            </a:pPr>
            <a:endParaRPr lang="en-ZA" altLang="en-US" sz="2400" dirty="0"/>
          </a:p>
          <a:p>
            <a:pPr eaLnBrk="1" hangingPunct="1">
              <a:buFont typeface="Wingdings" panose="05000000000000000000" pitchFamily="2" charset="2"/>
              <a:buChar char="Ø"/>
            </a:pPr>
            <a:endParaRPr lang="en-ZA" altLang="en-US" sz="2400" dirty="0"/>
          </a:p>
          <a:p>
            <a:pPr eaLnBrk="1" hangingPunct="1">
              <a:buFont typeface="Wingdings" panose="05000000000000000000" pitchFamily="2" charset="2"/>
              <a:buChar char="Ø"/>
            </a:pPr>
            <a:endParaRPr lang="en-US" altLang="en-US" sz="2200" dirty="0"/>
          </a:p>
          <a:p>
            <a:pPr eaLnBrk="1" hangingPunct="1"/>
            <a:endParaRPr lang="en-US" altLang="en-US" sz="2200" dirty="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200" dirty="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200" dirty="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200" dirty="0"/>
          </a:p>
          <a:p>
            <a:pPr eaLnBrk="1" hangingPunct="1"/>
            <a:endParaRPr lang="en-US" altLang="en-US" sz="2200" dirty="0"/>
          </a:p>
          <a:p>
            <a:pPr eaLnBrk="1" hangingPunct="1"/>
            <a:endParaRPr lang="en-US" altLang="en-US" sz="2200" dirty="0"/>
          </a:p>
          <a:p>
            <a:pPr eaLnBrk="1" hangingPunct="1"/>
            <a:endParaRPr lang="en-US" altLang="en-US" sz="2200" dirty="0"/>
          </a:p>
          <a:p>
            <a:pPr lvl="1" eaLnBrk="1" hangingPunct="1"/>
            <a:endParaRPr lang="en-US" altLang="en-US" sz="2200" dirty="0"/>
          </a:p>
          <a:p>
            <a:pPr lvl="1" eaLnBrk="1" hangingPunct="1"/>
            <a:r>
              <a:rPr lang="en-US" altLang="en-US" sz="2200" dirty="0"/>
              <a:t>	</a:t>
            </a:r>
          </a:p>
        </p:txBody>
      </p:sp>
      <p:sp>
        <p:nvSpPr>
          <p:cNvPr id="7171" name="Slide Number Placeholder 19"/>
          <p:cNvSpPr txBox="1">
            <a:spLocks/>
          </p:cNvSpPr>
          <p:nvPr/>
        </p:nvSpPr>
        <p:spPr bwMode="auto">
          <a:xfrm>
            <a:off x="7358063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-1" y="0"/>
            <a:ext cx="7358063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eaLnBrk="1" fontAlgn="auto" hangingPunct="1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ea typeface="+mj-ea"/>
              </a:rPr>
              <a:t>Funding: Ideal </a:t>
            </a:r>
            <a:r>
              <a:rPr lang="en-GB" sz="3600" b="1" dirty="0">
                <a:solidFill>
                  <a:schemeClr val="bg1"/>
                </a:solidFill>
                <a:ea typeface="+mj-ea"/>
              </a:rPr>
              <a:t>Clinic Grant </a:t>
            </a: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2374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/>
          <p:cNvSpPr txBox="1">
            <a:spLocks noChangeArrowheads="1"/>
          </p:cNvSpPr>
          <p:nvPr/>
        </p:nvSpPr>
        <p:spPr bwMode="auto">
          <a:xfrm>
            <a:off x="214313" y="1143000"/>
            <a:ext cx="8786812" cy="477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ZA" altLang="en-US" sz="2400"/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ZA" altLang="en-US" sz="2400" i="1"/>
          </a:p>
          <a:p>
            <a:pPr eaLnBrk="1" hangingPunct="1">
              <a:buFont typeface="Wingdings" panose="05000000000000000000" pitchFamily="2" charset="2"/>
              <a:buChar char="Ø"/>
            </a:pPr>
            <a:endParaRPr lang="en-ZA" altLang="en-US" sz="2400"/>
          </a:p>
          <a:p>
            <a:pPr eaLnBrk="1" hangingPunct="1">
              <a:buFont typeface="Wingdings" panose="05000000000000000000" pitchFamily="2" charset="2"/>
              <a:buChar char="Ø"/>
            </a:pPr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2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2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200"/>
          </a:p>
          <a:p>
            <a:pPr eaLnBrk="1" hangingPunct="1"/>
            <a:endParaRPr lang="en-US" altLang="en-US" sz="2200"/>
          </a:p>
          <a:p>
            <a:pPr eaLnBrk="1" hangingPunct="1"/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/>
            <a:endParaRPr lang="en-US" altLang="en-US" sz="2200"/>
          </a:p>
          <a:p>
            <a:pPr lvl="1" eaLnBrk="1" hangingPunct="1"/>
            <a:r>
              <a:rPr lang="en-US" altLang="en-US" sz="2200"/>
              <a:t>	</a:t>
            </a:r>
          </a:p>
        </p:txBody>
      </p:sp>
      <p:sp>
        <p:nvSpPr>
          <p:cNvPr id="11267" name="Slide Number Placeholder 19"/>
          <p:cNvSpPr txBox="1">
            <a:spLocks/>
          </p:cNvSpPr>
          <p:nvPr/>
        </p:nvSpPr>
        <p:spPr bwMode="auto">
          <a:xfrm>
            <a:off x="7358063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eaLnBrk="1" fontAlgn="auto" hangingPunct="1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Business Plan Activities</a:t>
            </a: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pic>
        <p:nvPicPr>
          <p:cNvPr id="1127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" y="1143000"/>
            <a:ext cx="9001125" cy="4671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660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0" y="1071563"/>
            <a:ext cx="9144000" cy="827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200"/>
              <a:t> </a:t>
            </a:r>
            <a:r>
              <a:rPr lang="en-ZA" altLang="en-US" sz="2400"/>
              <a:t>Provincial health departments must provide DoH with full and</a:t>
            </a:r>
          </a:p>
          <a:p>
            <a:pPr eaLnBrk="1" hangingPunct="1"/>
            <a:r>
              <a:rPr lang="en-ZA" altLang="en-US" sz="2400"/>
              <a:t>    unrestricted access to all records and data related to the </a:t>
            </a:r>
          </a:p>
          <a:p>
            <a:pPr eaLnBrk="1" hangingPunct="1"/>
            <a:r>
              <a:rPr lang="en-ZA" altLang="en-US" sz="2400"/>
              <a:t>    programme</a:t>
            </a: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ZA" altLang="en-US" sz="2400"/>
              <a:t> Provinces must submit provincial needs as per prescribed</a:t>
            </a:r>
          </a:p>
          <a:p>
            <a:pPr eaLnBrk="1" hangingPunct="1"/>
            <a:r>
              <a:rPr lang="en-ZA" altLang="en-US" sz="2400"/>
              <a:t>    format by DoH</a:t>
            </a: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ZA" altLang="en-US" sz="2400"/>
              <a:t> Include the ideal clinic indicators in the  provincial Annual </a:t>
            </a:r>
          </a:p>
          <a:p>
            <a:pPr eaLnBrk="1" hangingPunct="1"/>
            <a:r>
              <a:rPr lang="en-ZA" altLang="en-US" sz="2400"/>
              <a:t>    Performance Plans (APP)</a:t>
            </a: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ZA" altLang="en-US" sz="2400"/>
              <a:t> Delegate a person responsible for managing the Ideal Clinic</a:t>
            </a:r>
          </a:p>
          <a:p>
            <a:pPr eaLnBrk="1" hangingPunct="1"/>
            <a:r>
              <a:rPr lang="en-ZA" altLang="en-US" sz="2400"/>
              <a:t>    programme</a:t>
            </a: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ZA" altLang="en-US" sz="2400"/>
              <a:t> Provinces must develop draft implementation plans for taking</a:t>
            </a:r>
          </a:p>
          <a:p>
            <a:pPr eaLnBrk="1" hangingPunct="1"/>
            <a:r>
              <a:rPr lang="en-ZA" altLang="en-US" sz="2400"/>
              <a:t>    over this function in 2019/20</a:t>
            </a: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400"/>
              <a:t> Submit monthly performance reports to DoH</a:t>
            </a:r>
            <a:endParaRPr lang="en-ZA" altLang="en-US" sz="2400"/>
          </a:p>
          <a:p>
            <a:pPr eaLnBrk="1" hangingPunct="1">
              <a:buFont typeface="Wingdings" panose="05000000000000000000" pitchFamily="2" charset="2"/>
              <a:buChar char="Ø"/>
            </a:pPr>
            <a:endParaRPr lang="en-ZA" altLang="en-US" sz="2400"/>
          </a:p>
          <a:p>
            <a:pPr eaLnBrk="1" hangingPunct="1">
              <a:buFont typeface="Wingdings" panose="05000000000000000000" pitchFamily="2" charset="2"/>
              <a:buChar char="Ø"/>
            </a:pPr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2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2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200"/>
          </a:p>
          <a:p>
            <a:pPr eaLnBrk="1" hangingPunct="1"/>
            <a:endParaRPr lang="en-US" altLang="en-US" sz="2200"/>
          </a:p>
          <a:p>
            <a:pPr eaLnBrk="1" hangingPunct="1"/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/>
            <a:endParaRPr lang="en-US" altLang="en-US" sz="2200"/>
          </a:p>
          <a:p>
            <a:pPr lvl="1" eaLnBrk="1" hangingPunct="1"/>
            <a:r>
              <a:rPr lang="en-US" altLang="en-US" sz="2200"/>
              <a:t>	</a:t>
            </a:r>
          </a:p>
        </p:txBody>
      </p:sp>
      <p:sp>
        <p:nvSpPr>
          <p:cNvPr id="13315" name="Slide Number Placeholder 19"/>
          <p:cNvSpPr txBox="1">
            <a:spLocks/>
          </p:cNvSpPr>
          <p:nvPr/>
        </p:nvSpPr>
        <p:spPr bwMode="auto">
          <a:xfrm>
            <a:off x="7358063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-1"/>
            <a:ext cx="7358063" cy="1071563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eaLnBrk="1" fontAlgn="auto" hangingPunct="1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>
                <a:solidFill>
                  <a:schemeClr val="bg1"/>
                </a:solidFill>
                <a:ea typeface="+mj-ea"/>
              </a:rPr>
              <a:t>Provincial </a:t>
            </a:r>
            <a:r>
              <a:rPr lang="en-GB" sz="3600" b="1" dirty="0" smtClean="0">
                <a:solidFill>
                  <a:schemeClr val="bg1"/>
                </a:solidFill>
                <a:ea typeface="+mj-ea"/>
              </a:rPr>
              <a:t>Responsibilities: </a:t>
            </a:r>
            <a:r>
              <a:rPr lang="en-GB" sz="3600" b="1" dirty="0">
                <a:solidFill>
                  <a:schemeClr val="bg1"/>
                </a:solidFill>
                <a:ea typeface="+mj-ea"/>
              </a:rPr>
              <a:t>IC Grant </a:t>
            </a: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160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214313" y="1071563"/>
            <a:ext cx="8786812" cy="889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ZA" altLang="en-US" sz="1000" b="1"/>
          </a:p>
          <a:p>
            <a:pPr eaLnBrk="1" hangingPunct="1"/>
            <a:endParaRPr lang="en-ZA" altLang="en-US" sz="1000" b="1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ZA" altLang="en-US" sz="2400" b="1"/>
              <a:t> </a:t>
            </a:r>
            <a:r>
              <a:rPr lang="en-ZA" altLang="en-US" sz="2000"/>
              <a:t>National Health Insurance grant allocation per province is R7.5m.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ZA" altLang="en-US" sz="20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ZA" altLang="en-US" sz="2000"/>
              <a:t> Managers to ensure effective monitoring of NHI activities as per Business</a:t>
            </a:r>
          </a:p>
          <a:p>
            <a:pPr eaLnBrk="1" hangingPunct="1"/>
            <a:r>
              <a:rPr lang="en-ZA" altLang="en-US" sz="2000"/>
              <a:t>    Plan.</a:t>
            </a:r>
          </a:p>
          <a:p>
            <a:pPr eaLnBrk="1" hangingPunct="1"/>
            <a:endParaRPr lang="en-ZA" altLang="en-US" sz="20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ZA" altLang="en-US" sz="2000"/>
              <a:t> National together with  Provincial ICRM coordinators to be part of  NHI</a:t>
            </a:r>
          </a:p>
          <a:p>
            <a:pPr eaLnBrk="1" hangingPunct="1"/>
            <a:r>
              <a:rPr lang="en-ZA" altLang="en-US" sz="2000"/>
              <a:t>    monthly meetings and quarterly reviews .</a:t>
            </a:r>
          </a:p>
          <a:p>
            <a:pPr eaLnBrk="1" hangingPunct="1"/>
            <a:endParaRPr lang="en-ZA" altLang="en-US" sz="20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ZA" altLang="en-US" sz="2000"/>
              <a:t> NHI grant ceases to exist this financial year and therefore Business Plans</a:t>
            </a:r>
          </a:p>
          <a:p>
            <a:pPr eaLnBrk="1" hangingPunct="1"/>
            <a:r>
              <a:rPr lang="en-ZA" altLang="en-US" sz="2000"/>
              <a:t>    should be amended immediately for any slow moving activities as funds </a:t>
            </a:r>
          </a:p>
          <a:p>
            <a:pPr eaLnBrk="1" hangingPunct="1"/>
            <a:r>
              <a:rPr lang="en-ZA" altLang="en-US" sz="2000"/>
              <a:t>    will not be rolled over.</a:t>
            </a:r>
          </a:p>
          <a:p>
            <a:pPr eaLnBrk="1" hangingPunct="1"/>
            <a:endParaRPr lang="en-ZA" altLang="en-US" sz="20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ZA" altLang="en-US" sz="2000"/>
              <a:t> When BPs are amended, focus should be on Ideal Clinic. National will </a:t>
            </a:r>
          </a:p>
          <a:p>
            <a:pPr eaLnBrk="1" hangingPunct="1"/>
            <a:r>
              <a:rPr lang="en-ZA" altLang="en-US" sz="2000"/>
              <a:t>    ensure speedy process for BP amendment</a:t>
            </a:r>
          </a:p>
          <a:p>
            <a:pPr lvl="1" eaLnBrk="1" hangingPunct="1"/>
            <a:endParaRPr lang="en-ZA" altLang="en-US" sz="2400" i="1"/>
          </a:p>
          <a:p>
            <a:pPr eaLnBrk="1" hangingPunct="1">
              <a:buFont typeface="Wingdings" panose="05000000000000000000" pitchFamily="2" charset="2"/>
              <a:buChar char="Ø"/>
            </a:pPr>
            <a:endParaRPr lang="en-ZA" altLang="en-US" sz="2400"/>
          </a:p>
          <a:p>
            <a:pPr eaLnBrk="1" hangingPunct="1">
              <a:buFont typeface="Wingdings" panose="05000000000000000000" pitchFamily="2" charset="2"/>
              <a:buChar char="Ø"/>
            </a:pPr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2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2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200"/>
          </a:p>
          <a:p>
            <a:pPr eaLnBrk="1" hangingPunct="1"/>
            <a:endParaRPr lang="en-US" altLang="en-US" sz="2200"/>
          </a:p>
          <a:p>
            <a:pPr eaLnBrk="1" hangingPunct="1"/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/>
            <a:endParaRPr lang="en-US" altLang="en-US" sz="2200"/>
          </a:p>
          <a:p>
            <a:pPr lvl="1" eaLnBrk="1" hangingPunct="1"/>
            <a:r>
              <a:rPr lang="en-US" altLang="en-US" sz="2200"/>
              <a:t>	</a:t>
            </a:r>
          </a:p>
        </p:txBody>
      </p:sp>
      <p:sp>
        <p:nvSpPr>
          <p:cNvPr id="15363" name="Slide Number Placeholder 19"/>
          <p:cNvSpPr txBox="1">
            <a:spLocks/>
          </p:cNvSpPr>
          <p:nvPr/>
        </p:nvSpPr>
        <p:spPr bwMode="auto">
          <a:xfrm>
            <a:off x="7358063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-1" y="0"/>
            <a:ext cx="7358063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eaLnBrk="1" fontAlgn="auto" hangingPunct="1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ea typeface="+mj-ea"/>
              </a:rPr>
              <a:t>FUNDING: NHI </a:t>
            </a:r>
            <a:r>
              <a:rPr lang="en-GB" sz="3600" b="1" dirty="0">
                <a:solidFill>
                  <a:schemeClr val="bg1"/>
                </a:solidFill>
                <a:ea typeface="+mj-ea"/>
              </a:rPr>
              <a:t>Direct Grant </a:t>
            </a:r>
          </a:p>
        </p:txBody>
      </p:sp>
      <p:sp>
        <p:nvSpPr>
          <p:cNvPr id="7" name="Rectangle 6"/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9724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7380312" cy="1052735"/>
          </a:xfrm>
        </p:spPr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>PRIORITIES FOR 2016/7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052736"/>
            <a:ext cx="9143999" cy="4738465"/>
          </a:xfrm>
        </p:spPr>
        <p:txBody>
          <a:bodyPr/>
          <a:lstStyle/>
          <a:p>
            <a:r>
              <a:rPr lang="en-ZA" dirty="0" smtClean="0"/>
              <a:t>Personnel: Appointment of Facility Managers, WISN and </a:t>
            </a:r>
            <a:r>
              <a:rPr lang="en-ZA" dirty="0" err="1" smtClean="0"/>
              <a:t>Persal</a:t>
            </a:r>
            <a:r>
              <a:rPr lang="en-ZA" dirty="0" smtClean="0"/>
              <a:t> Clean-up</a:t>
            </a:r>
          </a:p>
          <a:p>
            <a:r>
              <a:rPr lang="en-ZA" dirty="0" smtClean="0"/>
              <a:t>Essential Equipment: Emergency trolleys, Delivery packs ,Examination and Resuscitation Equipment</a:t>
            </a:r>
          </a:p>
          <a:p>
            <a:r>
              <a:rPr lang="en-ZA" dirty="0" smtClean="0"/>
              <a:t>Vitals: O₂, H₂O supply, tracer medicines, Fridges, Air conditioners and thermometers</a:t>
            </a:r>
          </a:p>
          <a:p>
            <a:r>
              <a:rPr lang="en-ZA" dirty="0" smtClean="0"/>
              <a:t>Infrastructure: Ramps and Rails, Signage</a:t>
            </a:r>
          </a:p>
          <a:p>
            <a:r>
              <a:rPr lang="en-ZA" dirty="0" smtClean="0"/>
              <a:t>SOP’s; Policies and Guidelines</a:t>
            </a:r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66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" y="1"/>
            <a:ext cx="7380310" cy="1052735"/>
          </a:xfrm>
        </p:spPr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>The End!!!!!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0" y="1052736"/>
            <a:ext cx="9143999" cy="4738465"/>
          </a:xfrm>
        </p:spPr>
        <p:txBody>
          <a:bodyPr/>
          <a:lstStyle/>
          <a:p>
            <a:r>
              <a:rPr lang="en-ZA" dirty="0" smtClean="0"/>
              <a:t>                           Thank You!!!!</a:t>
            </a:r>
          </a:p>
          <a:p>
            <a:endParaRPr lang="en-ZA" dirty="0"/>
          </a:p>
          <a:p>
            <a:endParaRPr lang="en-ZA" dirty="0" smtClean="0"/>
          </a:p>
          <a:p>
            <a:pPr marL="0" indent="0">
              <a:buNone/>
            </a:pPr>
            <a:endParaRPr lang="en-ZA" dirty="0" smtClean="0"/>
          </a:p>
          <a:p>
            <a:r>
              <a:rPr lang="en-ZA" dirty="0" smtClean="0"/>
              <a:t>                                  The End!!!</a:t>
            </a:r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39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</TotalTime>
  <Words>781</Words>
  <Application>Microsoft Office PowerPoint</Application>
  <PresentationFormat>On-screen Show (4:3)</PresentationFormat>
  <Paragraphs>246</Paragraphs>
  <Slides>15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Times New Roman</vt:lpstr>
      <vt:lpstr>Wingdings</vt:lpstr>
      <vt:lpstr>Office Theme</vt:lpstr>
      <vt:lpstr>Custom Design</vt:lpstr>
      <vt:lpstr>PowerPoint Presentation</vt:lpstr>
      <vt:lpstr>Contents</vt:lpstr>
      <vt:lpstr>PowerPoint Presentation</vt:lpstr>
      <vt:lpstr>PowerPoint Presentation</vt:lpstr>
      <vt:lpstr>PowerPoint Presentation</vt:lpstr>
      <vt:lpstr>PowerPoint Presentation</vt:lpstr>
      <vt:lpstr>Peer Reviews 2016/7</vt:lpstr>
      <vt:lpstr>PowerPoint Presentation</vt:lpstr>
      <vt:lpstr>Version 16 (2016/7)</vt:lpstr>
      <vt:lpstr>PowerPoint Presentation</vt:lpstr>
      <vt:lpstr>PowerPoint Presentation</vt:lpstr>
      <vt:lpstr>PowerPoint Presentation</vt:lpstr>
      <vt:lpstr>PowerPoint Presentation</vt:lpstr>
      <vt:lpstr>PRIORITIES FOR 2016/7</vt:lpstr>
      <vt:lpstr>The End!!!!!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Sipho</cp:lastModifiedBy>
  <cp:revision>51</cp:revision>
  <dcterms:created xsi:type="dcterms:W3CDTF">2013-10-17T06:13:57Z</dcterms:created>
  <dcterms:modified xsi:type="dcterms:W3CDTF">2016-04-21T10:50:10Z</dcterms:modified>
</cp:coreProperties>
</file>