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70" r:id="rId14"/>
    <p:sldId id="272" r:id="rId15"/>
    <p:sldId id="273" r:id="rId16"/>
    <p:sldId id="275" r:id="rId17"/>
    <p:sldId id="277" r:id="rId18"/>
    <p:sldId id="27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p:scale>
          <a:sx n="81" d="100"/>
          <a:sy n="81" d="100"/>
        </p:scale>
        <p:origin x="-96" y="21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905001"/>
            <a:ext cx="100584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914400" y="4572000"/>
            <a:ext cx="861568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BA8C8D9-72D3-4E11-86C3-A23AF4FE3CA4}" type="datetimeFigureOut">
              <a:rPr lang="en-ZA" smtClean="0"/>
              <a:t>2016/04/21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844A1FDF-94DC-4C73-85E1-8F9FBC18FB5A}" type="slidenum">
              <a:rPr lang="en-ZA" smtClean="0"/>
              <a:t>‹#›</a:t>
            </a:fld>
            <a:endParaRPr lang="en-Z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A8C8D9-72D3-4E11-86C3-A23AF4FE3CA4}" type="datetimeFigureOut">
              <a:rPr lang="en-ZA" smtClean="0"/>
              <a:t>2016/04/21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844A1FDF-94DC-4C73-85E1-8F9FBC18FB5A}" type="slidenum">
              <a:rPr lang="en-ZA" smtClean="0"/>
              <a:t>‹#›</a:t>
            </a:fld>
            <a:endParaRPr lang="en-Z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5" y="5486400"/>
            <a:ext cx="10212916"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963085" y="3852863"/>
            <a:ext cx="8180916"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A8C8D9-72D3-4E11-86C3-A23AF4FE3CA4}" type="datetimeFigureOut">
              <a:rPr lang="en-ZA" smtClean="0"/>
              <a:t>2016/04/21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844A1FDF-94DC-4C73-85E1-8F9FBC18FB5A}" type="slidenum">
              <a:rPr lang="en-ZA" smtClean="0"/>
              <a:t>‹#›</a:t>
            </a:fld>
            <a:endParaRPr lang="en-Z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536192"/>
            <a:ext cx="48768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92800" y="1536192"/>
            <a:ext cx="48768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A8C8D9-72D3-4E11-86C3-A23AF4FE3CA4}" type="datetimeFigureOut">
              <a:rPr lang="en-ZA" smtClean="0"/>
              <a:t>2016/04/21</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844A1FDF-94DC-4C73-85E1-8F9FBC18FB5A}" type="slidenum">
              <a:rPr lang="en-ZA" smtClean="0"/>
              <a:t>‹#›</a:t>
            </a:fld>
            <a:endParaRPr lang="en-Z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48768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48768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892800" y="1535113"/>
            <a:ext cx="48768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892800" y="2174875"/>
            <a:ext cx="48768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BA8C8D9-72D3-4E11-86C3-A23AF4FE3CA4}" type="datetimeFigureOut">
              <a:rPr lang="en-ZA" smtClean="0"/>
              <a:t>2016/04/21</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844A1FDF-94DC-4C73-85E1-8F9FBC18FB5A}" type="slidenum">
              <a:rPr lang="en-ZA" smtClean="0"/>
              <a:t>‹#›</a:t>
            </a:fld>
            <a:endParaRPr lang="en-Z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BA8C8D9-72D3-4E11-86C3-A23AF4FE3CA4}" type="datetimeFigureOut">
              <a:rPr lang="en-ZA" smtClean="0"/>
              <a:t>2016/04/21</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844A1FDF-94DC-4C73-85E1-8F9FBC18FB5A}" type="slidenum">
              <a:rPr lang="en-ZA" smtClean="0"/>
              <a:t>‹#›</a:t>
            </a:fld>
            <a:endParaRPr lang="en-Z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A8C8D9-72D3-4E11-86C3-A23AF4FE3CA4}" type="datetimeFigureOut">
              <a:rPr lang="en-ZA" smtClean="0"/>
              <a:t>2016/04/21</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844A1FDF-94DC-4C73-85E1-8F9FBC18FB5A}" type="slidenum">
              <a:rPr lang="en-ZA" smtClean="0"/>
              <a:t>‹#›</a:t>
            </a:fld>
            <a:endParaRPr lang="en-Z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6401" y="5495544"/>
            <a:ext cx="103632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406400" y="6096000"/>
            <a:ext cx="103632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A8C8D9-72D3-4E11-86C3-A23AF4FE3CA4}" type="datetimeFigureOut">
              <a:rPr lang="en-ZA" smtClean="0"/>
              <a:t>2016/04/21</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844A1FDF-94DC-4C73-85E1-8F9FBC18FB5A}" type="slidenum">
              <a:rPr lang="en-ZA" smtClean="0"/>
              <a:t>‹#›</a:t>
            </a:fld>
            <a:endParaRPr lang="en-ZA"/>
          </a:p>
        </p:txBody>
      </p:sp>
      <p:sp>
        <p:nvSpPr>
          <p:cNvPr id="9" name="Content Placeholder 8"/>
          <p:cNvSpPr>
            <a:spLocks noGrp="1"/>
          </p:cNvSpPr>
          <p:nvPr>
            <p:ph sz="quarter" idx="13"/>
          </p:nvPr>
        </p:nvSpPr>
        <p:spPr>
          <a:xfrm>
            <a:off x="406400" y="381000"/>
            <a:ext cx="103632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336" y="5495278"/>
            <a:ext cx="103632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112776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02336" y="6096000"/>
            <a:ext cx="103632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1BA8C8D9-72D3-4E11-86C3-A23AF4FE3CA4}" type="datetimeFigureOut">
              <a:rPr lang="en-ZA" smtClean="0"/>
              <a:t>2016/04/21</a:t>
            </a:fld>
            <a:endParaRPr lang="en-ZA"/>
          </a:p>
        </p:txBody>
      </p:sp>
      <p:sp>
        <p:nvSpPr>
          <p:cNvPr id="9" name="Slide Number Placeholder 8"/>
          <p:cNvSpPr>
            <a:spLocks noGrp="1"/>
          </p:cNvSpPr>
          <p:nvPr>
            <p:ph type="sldNum" sz="quarter" idx="11"/>
          </p:nvPr>
        </p:nvSpPr>
        <p:spPr/>
        <p:txBody>
          <a:bodyPr/>
          <a:lstStyle/>
          <a:p>
            <a:fld id="{844A1FDF-94DC-4C73-85E1-8F9FBC18FB5A}" type="slidenum">
              <a:rPr lang="en-ZA" smtClean="0"/>
              <a:t>‹#›</a:t>
            </a:fld>
            <a:endParaRPr lang="en-ZA"/>
          </a:p>
        </p:txBody>
      </p:sp>
      <p:sp>
        <p:nvSpPr>
          <p:cNvPr id="10" name="Footer Placeholder 9"/>
          <p:cNvSpPr>
            <a:spLocks noGrp="1"/>
          </p:cNvSpPr>
          <p:nvPr>
            <p:ph type="ftr" sz="quarter" idx="12"/>
          </p:nvPr>
        </p:nvSpPr>
        <p:spPr/>
        <p:txBody>
          <a:bodyPr/>
          <a:lstStyle/>
          <a:p>
            <a:endParaRPr lang="en-Z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A8C8D9-72D3-4E11-86C3-A23AF4FE3CA4}" type="datetimeFigureOut">
              <a:rPr lang="en-ZA" smtClean="0"/>
              <a:t>2016/04/21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844A1FDF-94DC-4C73-85E1-8F9FBC18FB5A}" type="slidenum">
              <a:rPr lang="en-ZA" smtClean="0"/>
              <a:t>‹#›</a:t>
            </a:fld>
            <a:endParaRPr lang="en-Z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3368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BA8C8D9-72D3-4E11-86C3-A23AF4FE3CA4}" type="datetimeFigureOut">
              <a:rPr lang="en-ZA" smtClean="0"/>
              <a:t>2016/04/21</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844A1FDF-94DC-4C73-85E1-8F9FBC18FB5A}" type="slidenum">
              <a:rPr lang="en-ZA" smtClean="0"/>
              <a:t>‹#›</a:t>
            </a:fld>
            <a:endParaRPr lang="en-Z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16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0"/>
            <a:ext cx="1016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11277600" y="0"/>
            <a:ext cx="9144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1277600" y="5486400"/>
            <a:ext cx="9144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11375717" y="5648960"/>
            <a:ext cx="73152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844A1FDF-94DC-4C73-85E1-8F9FBC18FB5A}" type="slidenum">
              <a:rPr lang="en-ZA" smtClean="0"/>
              <a:t>‹#›</a:t>
            </a:fld>
            <a:endParaRPr lang="en-ZA"/>
          </a:p>
        </p:txBody>
      </p:sp>
      <p:sp>
        <p:nvSpPr>
          <p:cNvPr id="5" name="Footer Placeholder 4"/>
          <p:cNvSpPr>
            <a:spLocks noGrp="1"/>
          </p:cNvSpPr>
          <p:nvPr>
            <p:ph type="ftr" sz="quarter" idx="3"/>
          </p:nvPr>
        </p:nvSpPr>
        <p:spPr>
          <a:xfrm rot="16200000">
            <a:off x="10510428" y="3987800"/>
            <a:ext cx="2367281" cy="487680"/>
          </a:xfrm>
          <a:prstGeom prst="rect">
            <a:avLst/>
          </a:prstGeom>
        </p:spPr>
        <p:txBody>
          <a:bodyPr vert="horz" lIns="91440" tIns="45720" rIns="91440" bIns="45720" rtlCol="0" anchor="ctr"/>
          <a:lstStyle>
            <a:lvl1pPr algn="r">
              <a:defRPr sz="1200">
                <a:solidFill>
                  <a:schemeClr val="bg2"/>
                </a:solidFill>
              </a:defRPr>
            </a:lvl1pPr>
          </a:lstStyle>
          <a:p>
            <a:endParaRPr lang="en-ZA"/>
          </a:p>
        </p:txBody>
      </p:sp>
      <p:sp>
        <p:nvSpPr>
          <p:cNvPr id="4" name="Date Placeholder 3"/>
          <p:cNvSpPr>
            <a:spLocks noGrp="1"/>
          </p:cNvSpPr>
          <p:nvPr>
            <p:ph type="dt" sz="half" idx="2"/>
          </p:nvPr>
        </p:nvSpPr>
        <p:spPr>
          <a:xfrm rot="16200000">
            <a:off x="10474869" y="1584960"/>
            <a:ext cx="2438399" cy="487680"/>
          </a:xfrm>
          <a:prstGeom prst="rect">
            <a:avLst/>
          </a:prstGeom>
        </p:spPr>
        <p:txBody>
          <a:bodyPr vert="horz" lIns="91440" tIns="45720" rIns="91440" bIns="45720" rtlCol="0" anchor="ctr"/>
          <a:lstStyle>
            <a:lvl1pPr algn="l">
              <a:defRPr sz="1200">
                <a:solidFill>
                  <a:schemeClr val="bg2"/>
                </a:solidFill>
              </a:defRPr>
            </a:lvl1pPr>
          </a:lstStyle>
          <a:p>
            <a:fld id="{1BA8C8D9-72D3-4E11-86C3-A23AF4FE3CA4}" type="datetimeFigureOut">
              <a:rPr lang="en-ZA" smtClean="0"/>
              <a:t>2016/04/21</a:t>
            </a:fld>
            <a:endParaRPr lang="en-ZA"/>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72309" y="2250831"/>
            <a:ext cx="8615680" cy="2684584"/>
          </a:xfrm>
        </p:spPr>
        <p:txBody>
          <a:bodyPr>
            <a:noAutofit/>
          </a:bodyPr>
          <a:lstStyle/>
          <a:p>
            <a:pPr algn="ctr"/>
            <a:r>
              <a:rPr lang="en-ZA" sz="4000" b="1" dirty="0" smtClean="0"/>
              <a:t>PEER </a:t>
            </a:r>
            <a:r>
              <a:rPr lang="en-ZA" sz="4000" b="1" dirty="0" smtClean="0"/>
              <a:t>REVIEW - PRESENTATION</a:t>
            </a:r>
            <a:endParaRPr lang="en-ZA" sz="4000" b="1" dirty="0" smtClean="0"/>
          </a:p>
          <a:p>
            <a:pPr algn="ctr"/>
            <a:r>
              <a:rPr lang="en-ZA" sz="2800" b="1" dirty="0" smtClean="0"/>
              <a:t>21 </a:t>
            </a:r>
            <a:r>
              <a:rPr lang="en-ZA" sz="2800" b="1" dirty="0" smtClean="0"/>
              <a:t>APRIL </a:t>
            </a:r>
            <a:r>
              <a:rPr lang="en-ZA" sz="2800" b="1" dirty="0" smtClean="0"/>
              <a:t>2016</a:t>
            </a:r>
          </a:p>
          <a:p>
            <a:pPr algn="ctr"/>
            <a:endParaRPr lang="en-ZA" sz="2800" b="1" dirty="0"/>
          </a:p>
          <a:p>
            <a:pPr algn="r"/>
            <a:r>
              <a:rPr lang="en-ZA" sz="2400" b="1" dirty="0" smtClean="0"/>
              <a:t>Presented By:	Vernon Mosterd</a:t>
            </a:r>
            <a:endParaRPr lang="en-ZA" sz="2400" b="1" dirty="0"/>
          </a:p>
        </p:txBody>
      </p:sp>
      <p:pic>
        <p:nvPicPr>
          <p:cNvPr id="4" name="Picture 3" descr="ECDoH New logo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7263" y="719626"/>
            <a:ext cx="3177906" cy="1050559"/>
          </a:xfrm>
          <a:prstGeom prst="rect">
            <a:avLst/>
          </a:prstGeom>
          <a:noFill/>
          <a:ln>
            <a:noFill/>
          </a:ln>
        </p:spPr>
      </p:pic>
    </p:spTree>
    <p:extLst>
      <p:ext uri="{BB962C8B-B14F-4D97-AF65-F5344CB8AC3E}">
        <p14:creationId xmlns:p14="http://schemas.microsoft.com/office/powerpoint/2010/main" val="26561881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nSpc>
                <a:spcPct val="115000"/>
              </a:lnSpc>
              <a:spcAft>
                <a:spcPts val="1000"/>
              </a:spcAft>
            </a:pPr>
            <a:r>
              <a:rPr lang="en-US" sz="3200" b="1" dirty="0" smtClean="0">
                <a:effectLst/>
                <a:latin typeface="Calibri" panose="020F0502020204030204" pitchFamily="34" charset="0"/>
                <a:ea typeface="Calibri" panose="020F0502020204030204" pitchFamily="34" charset="0"/>
                <a:cs typeface="Times New Roman" panose="02020603050405020304" pitchFamily="18" charset="0"/>
              </a:rPr>
              <a:t>COMMENTS ON PREPARATORY EVENTS/ISSUES BEFORE PEER REVIEW STARTED ON 1 FEBRUARY 2016 </a:t>
            </a:r>
            <a:r>
              <a:rPr lang="en-ZA" sz="3200" dirty="0" smtClean="0">
                <a:effectLst/>
                <a:latin typeface="Calibri" panose="020F0502020204030204" pitchFamily="34" charset="0"/>
                <a:ea typeface="Calibri" panose="020F0502020204030204" pitchFamily="34" charset="0"/>
                <a:cs typeface="Times New Roman" panose="02020603050405020304" pitchFamily="18" charset="0"/>
              </a:rPr>
              <a:t/>
            </a:r>
            <a:br>
              <a:rPr lang="en-ZA" sz="3200" dirty="0" smtClean="0">
                <a:effectLst/>
                <a:latin typeface="Calibri" panose="020F0502020204030204" pitchFamily="34" charset="0"/>
                <a:ea typeface="Calibri" panose="020F0502020204030204" pitchFamily="34" charset="0"/>
                <a:cs typeface="Times New Roman" panose="02020603050405020304" pitchFamily="18" charset="0"/>
              </a:rPr>
            </a:br>
            <a:endParaRPr lang="en-ZA" sz="3200" dirty="0"/>
          </a:p>
        </p:txBody>
      </p:sp>
      <p:sp>
        <p:nvSpPr>
          <p:cNvPr id="3" name="Content Placeholder 2"/>
          <p:cNvSpPr>
            <a:spLocks noGrp="1"/>
          </p:cNvSpPr>
          <p:nvPr>
            <p:ph idx="1"/>
          </p:nvPr>
        </p:nvSpPr>
        <p:spPr>
          <a:xfrm>
            <a:off x="633047" y="1406769"/>
            <a:ext cx="9530862" cy="4770194"/>
          </a:xfrm>
        </p:spPr>
        <p:txBody>
          <a:bodyPr>
            <a:normAutofit fontScale="92500"/>
          </a:bodyPr>
          <a:lstStyle/>
          <a:p>
            <a:pPr marL="114300" indent="0">
              <a:lnSpc>
                <a:spcPct val="115000"/>
              </a:lnSpc>
              <a:buNone/>
            </a:pPr>
            <a:r>
              <a:rPr lang="en-US" sz="2800" b="1" dirty="0" smtClean="0"/>
              <a:t>SEPTEMBER MEETING</a:t>
            </a:r>
          </a:p>
          <a:p>
            <a:pPr marL="114300" indent="0">
              <a:lnSpc>
                <a:spcPct val="115000"/>
              </a:lnSpc>
              <a:buNone/>
            </a:pPr>
            <a:endParaRPr lang="en-ZA" sz="1400" b="1" dirty="0"/>
          </a:p>
          <a:p>
            <a:pPr>
              <a:lnSpc>
                <a:spcPct val="150000"/>
              </a:lnSpc>
              <a:buFont typeface="Wingdings" pitchFamily="2" charset="2"/>
              <a:buChar char="q"/>
            </a:pPr>
            <a:r>
              <a:rPr lang="en-US" sz="2400" dirty="0" smtClean="0"/>
              <a:t>September </a:t>
            </a:r>
            <a:r>
              <a:rPr lang="en-US" sz="2400" dirty="0"/>
              <a:t>meeting gained us some experiences from other </a:t>
            </a:r>
            <a:r>
              <a:rPr lang="en-US" sz="2400" dirty="0" smtClean="0"/>
              <a:t>Provinces.</a:t>
            </a:r>
          </a:p>
          <a:p>
            <a:pPr>
              <a:lnSpc>
                <a:spcPct val="150000"/>
              </a:lnSpc>
              <a:buFont typeface="Wingdings" pitchFamily="2" charset="2"/>
              <a:buChar char="q"/>
            </a:pPr>
            <a:r>
              <a:rPr lang="en-US" sz="2400" dirty="0" smtClean="0"/>
              <a:t>We </a:t>
            </a:r>
            <a:r>
              <a:rPr lang="en-US" sz="2400" dirty="0"/>
              <a:t>also noted that some Provinces are well ahead of others in terms of implementing the ICRM tools and </a:t>
            </a:r>
            <a:r>
              <a:rPr lang="en-US" sz="2400" dirty="0" smtClean="0"/>
              <a:t>Status </a:t>
            </a:r>
            <a:r>
              <a:rPr lang="en-US" sz="2400" dirty="0" smtClean="0"/>
              <a:t>D</a:t>
            </a:r>
            <a:r>
              <a:rPr lang="en-US" sz="2400" dirty="0" smtClean="0"/>
              <a:t>eterminations </a:t>
            </a:r>
            <a:r>
              <a:rPr lang="en-US" sz="2400" dirty="0" err="1" smtClean="0"/>
              <a:t>e.g</a:t>
            </a:r>
            <a:r>
              <a:rPr lang="en-US" sz="2400" dirty="0" smtClean="0"/>
              <a:t> </a:t>
            </a:r>
            <a:r>
              <a:rPr lang="en-US" sz="2400" dirty="0"/>
              <a:t>Gauteng and Mpumalanga</a:t>
            </a:r>
            <a:r>
              <a:rPr lang="en-US" sz="2400" dirty="0" smtClean="0"/>
              <a:t>.</a:t>
            </a:r>
          </a:p>
          <a:p>
            <a:pPr>
              <a:lnSpc>
                <a:spcPct val="150000"/>
              </a:lnSpc>
              <a:buFont typeface="Wingdings" pitchFamily="2" charset="2"/>
              <a:buChar char="q"/>
            </a:pPr>
            <a:r>
              <a:rPr lang="en-US" sz="2400" dirty="0" smtClean="0"/>
              <a:t>This was a very good </a:t>
            </a:r>
            <a:r>
              <a:rPr lang="en-US" sz="2400" dirty="0"/>
              <a:t>benchmarking </a:t>
            </a:r>
            <a:r>
              <a:rPr lang="en-US" sz="2400" dirty="0" smtClean="0"/>
              <a:t>session</a:t>
            </a:r>
            <a:endParaRPr lang="en-ZA" sz="2400" dirty="0"/>
          </a:p>
          <a:p>
            <a:pPr>
              <a:lnSpc>
                <a:spcPct val="150000"/>
              </a:lnSpc>
              <a:spcAft>
                <a:spcPts val="1000"/>
              </a:spcAft>
              <a:buFont typeface="Wingdings" pitchFamily="2" charset="2"/>
              <a:buChar char="q"/>
            </a:pPr>
            <a:r>
              <a:rPr lang="en-US" sz="2400" dirty="0"/>
              <a:t>The idea of consolidating the ICRM </a:t>
            </a:r>
            <a:r>
              <a:rPr lang="en-US" sz="2400" dirty="0"/>
              <a:t>and NCS </a:t>
            </a:r>
            <a:r>
              <a:rPr lang="en-US" sz="2400" dirty="0"/>
              <a:t>tools so that these two programs go parallel was raised</a:t>
            </a:r>
            <a:r>
              <a:rPr lang="en-US" sz="2400" dirty="0" smtClean="0"/>
              <a:t>.</a:t>
            </a:r>
            <a:endParaRPr lang="en-ZA" sz="2400" dirty="0" smtClean="0"/>
          </a:p>
          <a:p>
            <a:endParaRPr lang="en-ZA" sz="2400" dirty="0"/>
          </a:p>
        </p:txBody>
      </p:sp>
    </p:spTree>
    <p:extLst>
      <p:ext uri="{BB962C8B-B14F-4D97-AF65-F5344CB8AC3E}">
        <p14:creationId xmlns:p14="http://schemas.microsoft.com/office/powerpoint/2010/main" val="15385988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Cont.…</a:t>
            </a:r>
            <a:endParaRPr lang="en-ZA" dirty="0"/>
          </a:p>
        </p:txBody>
      </p:sp>
      <p:sp>
        <p:nvSpPr>
          <p:cNvPr id="3" name="Content Placeholder 2"/>
          <p:cNvSpPr>
            <a:spLocks noGrp="1"/>
          </p:cNvSpPr>
          <p:nvPr>
            <p:ph idx="1"/>
          </p:nvPr>
        </p:nvSpPr>
        <p:spPr/>
        <p:txBody>
          <a:bodyPr/>
          <a:lstStyle/>
          <a:p>
            <a:pPr>
              <a:lnSpc>
                <a:spcPct val="150000"/>
              </a:lnSpc>
              <a:spcAft>
                <a:spcPts val="1000"/>
              </a:spcAft>
              <a:buFont typeface="Wingdings" pitchFamily="2" charset="2"/>
              <a:buChar char="q"/>
            </a:pPr>
            <a:r>
              <a:rPr lang="en-US" dirty="0" smtClean="0"/>
              <a:t>Nothing </a:t>
            </a:r>
            <a:r>
              <a:rPr lang="en-US" dirty="0"/>
              <a:t>shows </a:t>
            </a:r>
            <a:r>
              <a:rPr lang="en-US" dirty="0" smtClean="0"/>
              <a:t>that this </a:t>
            </a:r>
            <a:r>
              <a:rPr lang="en-US" dirty="0"/>
              <a:t>was taken into consideration (although we may have cited our concerns but it was clear we are to work with what we have, pertaining to challenges with equipment, infrastructure etc.)</a:t>
            </a:r>
            <a:endParaRPr lang="en-ZA" dirty="0"/>
          </a:p>
          <a:p>
            <a:pPr>
              <a:lnSpc>
                <a:spcPct val="150000"/>
              </a:lnSpc>
              <a:spcAft>
                <a:spcPts val="1000"/>
              </a:spcAft>
              <a:buFont typeface="Wingdings" pitchFamily="2" charset="2"/>
              <a:buChar char="q"/>
            </a:pPr>
            <a:r>
              <a:rPr lang="en-US" dirty="0"/>
              <a:t>This session was great in taking all District  coordinators on par on what needs to happen supporting the clinics and doing status determinations to turn our clinics green.</a:t>
            </a:r>
            <a:endParaRPr lang="en-ZA" dirty="0"/>
          </a:p>
          <a:p>
            <a:pPr marL="0" indent="0">
              <a:buNone/>
            </a:pPr>
            <a:endParaRPr lang="en-ZA" dirty="0"/>
          </a:p>
        </p:txBody>
      </p:sp>
    </p:spTree>
    <p:extLst>
      <p:ext uri="{BB962C8B-B14F-4D97-AF65-F5344CB8AC3E}">
        <p14:creationId xmlns:p14="http://schemas.microsoft.com/office/powerpoint/2010/main" val="35559489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Cont.…</a:t>
            </a:r>
            <a:endParaRPr lang="en-ZA" dirty="0"/>
          </a:p>
        </p:txBody>
      </p:sp>
      <p:sp>
        <p:nvSpPr>
          <p:cNvPr id="3" name="Content Placeholder 2"/>
          <p:cNvSpPr>
            <a:spLocks noGrp="1"/>
          </p:cNvSpPr>
          <p:nvPr>
            <p:ph idx="1"/>
          </p:nvPr>
        </p:nvSpPr>
        <p:spPr/>
        <p:txBody>
          <a:bodyPr>
            <a:normAutofit/>
          </a:bodyPr>
          <a:lstStyle/>
          <a:p>
            <a:pPr>
              <a:lnSpc>
                <a:spcPct val="115000"/>
              </a:lnSpc>
              <a:spcAft>
                <a:spcPts val="1000"/>
              </a:spcAft>
              <a:buFont typeface="Wingdings" pitchFamily="2" charset="2"/>
              <a:buChar char="q"/>
            </a:pPr>
            <a:r>
              <a:rPr lang="en-US" dirty="0"/>
              <a:t>The equipment needs   were asked to submit gave us hope that the National Dept. would assist procuring the essential and emergency equipment to turn our facilities green. 1 out of 8 districts received (OR Tambo, NHI   district) received equipment .</a:t>
            </a:r>
            <a:endParaRPr lang="en-ZA" dirty="0"/>
          </a:p>
          <a:p>
            <a:pPr>
              <a:lnSpc>
                <a:spcPct val="115000"/>
              </a:lnSpc>
              <a:spcAft>
                <a:spcPts val="1000"/>
              </a:spcAft>
              <a:buFont typeface="Wingdings" pitchFamily="2" charset="2"/>
              <a:buChar char="q"/>
            </a:pPr>
            <a:r>
              <a:rPr lang="en-US" dirty="0"/>
              <a:t>Planning of peer reviews started in this session, this assisted districts  to address logistics  and to be aware of what was going to happen during peer reviews.</a:t>
            </a:r>
            <a:endParaRPr lang="en-ZA" dirty="0"/>
          </a:p>
          <a:p>
            <a:pPr indent="-342900">
              <a:lnSpc>
                <a:spcPct val="115000"/>
              </a:lnSpc>
              <a:spcAft>
                <a:spcPts val="1000"/>
              </a:spcAft>
              <a:buFont typeface="Wingdings" pitchFamily="2" charset="2"/>
              <a:buChar char="q"/>
            </a:pPr>
            <a:endParaRPr lang="en-ZA" sz="2400" dirty="0" smtClean="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977795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DECEMBER MEETING</a:t>
            </a:r>
            <a:endParaRPr lang="en-ZA" sz="2800" b="1" dirty="0">
              <a:solidFill>
                <a:schemeClr val="tx1"/>
              </a:solidFill>
            </a:endParaRPr>
          </a:p>
        </p:txBody>
      </p:sp>
      <p:sp>
        <p:nvSpPr>
          <p:cNvPr id="3" name="Content Placeholder 2"/>
          <p:cNvSpPr>
            <a:spLocks noGrp="1"/>
          </p:cNvSpPr>
          <p:nvPr>
            <p:ph idx="1"/>
          </p:nvPr>
        </p:nvSpPr>
        <p:spPr/>
        <p:txBody>
          <a:bodyPr>
            <a:normAutofit/>
          </a:bodyPr>
          <a:lstStyle/>
          <a:p>
            <a:pPr marL="365760" indent="-365760" algn="just">
              <a:lnSpc>
                <a:spcPct val="150000"/>
              </a:lnSpc>
              <a:buFont typeface="Wingdings" pitchFamily="2" charset="2"/>
              <a:buChar char="q"/>
            </a:pPr>
            <a:r>
              <a:rPr lang="en-US" dirty="0"/>
              <a:t>Some elements that were a challenge were discussed, some were removed and it was agreed that efforts made by facilities were to be appreciated.</a:t>
            </a:r>
            <a:endParaRPr lang="en-ZA" dirty="0"/>
          </a:p>
          <a:p>
            <a:pPr marL="365760" indent="-365760" algn="just">
              <a:lnSpc>
                <a:spcPct val="150000"/>
              </a:lnSpc>
              <a:buFont typeface="Wingdings" pitchFamily="2" charset="2"/>
              <a:buChar char="q"/>
            </a:pPr>
            <a:r>
              <a:rPr lang="en-US" dirty="0"/>
              <a:t>This is where we meet our counterparts Preparatory meeting was a good idea before we start as again here we tried to raise our challenges pity that the revised tool after our inputs in the December meeting was delivered very late to the Districts for peer review assessments (remember everybody including facility staff needed some exposure in terms of preparedness </a:t>
            </a:r>
            <a:r>
              <a:rPr lang="en-US" dirty="0" smtClean="0"/>
              <a:t>re-changes</a:t>
            </a:r>
            <a:r>
              <a:rPr lang="en-US" dirty="0"/>
              <a:t>)</a:t>
            </a:r>
            <a:endParaRPr lang="en-ZA" dirty="0"/>
          </a:p>
          <a:p>
            <a:pPr algn="just">
              <a:lnSpc>
                <a:spcPct val="150000"/>
              </a:lnSpc>
              <a:buFont typeface="Wingdings" pitchFamily="2" charset="2"/>
              <a:buChar char="q"/>
            </a:pPr>
            <a:r>
              <a:rPr lang="en-US" dirty="0"/>
              <a:t>Time for the December meeting was too short to review the tools</a:t>
            </a:r>
            <a:endParaRPr lang="en-ZA" dirty="0"/>
          </a:p>
        </p:txBody>
      </p:sp>
    </p:spTree>
    <p:extLst>
      <p:ext uri="{BB962C8B-B14F-4D97-AF65-F5344CB8AC3E}">
        <p14:creationId xmlns:p14="http://schemas.microsoft.com/office/powerpoint/2010/main" val="2536770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5477" y="274638"/>
            <a:ext cx="10160000" cy="663208"/>
          </a:xfrm>
        </p:spPr>
        <p:txBody>
          <a:bodyPr>
            <a:normAutofit/>
          </a:bodyPr>
          <a:lstStyle/>
          <a:p>
            <a:r>
              <a:rPr lang="en-US" sz="2800" b="1"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SOFTWARE PREPARATION</a:t>
            </a:r>
            <a:endParaRPr lang="en-ZA" sz="2800" b="1" dirty="0">
              <a:solidFill>
                <a:schemeClr val="tx1"/>
              </a:solidFill>
            </a:endParaRPr>
          </a:p>
        </p:txBody>
      </p:sp>
      <p:sp>
        <p:nvSpPr>
          <p:cNvPr id="3" name="Content Placeholder 2"/>
          <p:cNvSpPr>
            <a:spLocks noGrp="1"/>
          </p:cNvSpPr>
          <p:nvPr>
            <p:ph idx="1"/>
          </p:nvPr>
        </p:nvSpPr>
        <p:spPr>
          <a:xfrm>
            <a:off x="445477" y="1154723"/>
            <a:ext cx="10160000" cy="3886200"/>
          </a:xfrm>
        </p:spPr>
        <p:txBody>
          <a:bodyPr>
            <a:normAutofit/>
          </a:bodyPr>
          <a:lstStyle/>
          <a:p>
            <a:pPr>
              <a:lnSpc>
                <a:spcPct val="115000"/>
              </a:lnSpc>
              <a:spcAft>
                <a:spcPts val="1000"/>
              </a:spcAft>
              <a:buFont typeface="Wingdings" pitchFamily="2" charset="2"/>
              <a:buChar char="q"/>
            </a:pPr>
            <a:r>
              <a:rPr lang="en-US" sz="2400" dirty="0"/>
              <a:t>The information managers that were trained managed to take  teams through in their sub district. lot of challenges were experienced during capturing and the modems did not assist at all and arrived very late. There was no software preparation for the teams.</a:t>
            </a:r>
            <a:endParaRPr lang="en-ZA" sz="2400" dirty="0"/>
          </a:p>
          <a:p>
            <a:pPr>
              <a:lnSpc>
                <a:spcPct val="115000"/>
              </a:lnSpc>
              <a:spcAft>
                <a:spcPts val="1000"/>
              </a:spcAft>
              <a:buFont typeface="Wingdings" pitchFamily="2" charset="2"/>
              <a:buChar char="q"/>
            </a:pPr>
            <a:r>
              <a:rPr lang="en-US" sz="2400" dirty="0"/>
              <a:t>It was a challenge: There was no data capture and the team was not exposed before to the tool.</a:t>
            </a:r>
            <a:endParaRPr lang="en-ZA" sz="2400" dirty="0"/>
          </a:p>
          <a:p>
            <a:pPr>
              <a:lnSpc>
                <a:spcPct val="115000"/>
              </a:lnSpc>
              <a:spcAft>
                <a:spcPts val="1000"/>
              </a:spcAft>
              <a:buFont typeface="Wingdings" pitchFamily="2" charset="2"/>
              <a:buChar char="q"/>
            </a:pPr>
            <a:r>
              <a:rPr lang="en-US" sz="2400" dirty="0"/>
              <a:t>The team received the software very late</a:t>
            </a:r>
            <a:r>
              <a:rPr lang="en-US" sz="2400" dirty="0" smtClean="0"/>
              <a:t>.</a:t>
            </a:r>
            <a:endParaRPr lang="en-ZA" sz="2400" dirty="0"/>
          </a:p>
        </p:txBody>
      </p:sp>
    </p:spTree>
    <p:extLst>
      <p:ext uri="{BB962C8B-B14F-4D97-AF65-F5344CB8AC3E}">
        <p14:creationId xmlns:p14="http://schemas.microsoft.com/office/powerpoint/2010/main" val="12451533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08" y="157407"/>
            <a:ext cx="10972800" cy="628039"/>
          </a:xfrm>
        </p:spPr>
        <p:txBody>
          <a:bodyPr>
            <a:noAutofit/>
          </a:bodyPr>
          <a:lstStyle/>
          <a:p>
            <a:pPr marL="742950" lvl="1" indent="-285750">
              <a:lnSpc>
                <a:spcPct val="115000"/>
              </a:lnSpc>
              <a:spcBef>
                <a:spcPts val="1000"/>
              </a:spcBef>
              <a:spcAft>
                <a:spcPts val="0"/>
              </a:spcAft>
            </a:pPr>
            <a:r>
              <a:rPr lang="en-US" sz="2000" b="1" dirty="0"/>
              <a:t>COMMUNICATION TO PEER REVIEWERS BEFORE IT STARTED (1 FEBRUARY</a:t>
            </a:r>
            <a:r>
              <a:rPr lang="en-US" sz="2400" dirty="0" smtClean="0"/>
              <a:t>)</a:t>
            </a:r>
            <a:endParaRPr lang="en-ZA" sz="2400" dirty="0"/>
          </a:p>
        </p:txBody>
      </p:sp>
      <p:sp>
        <p:nvSpPr>
          <p:cNvPr id="3" name="Content Placeholder 2"/>
          <p:cNvSpPr>
            <a:spLocks noGrp="1"/>
          </p:cNvSpPr>
          <p:nvPr>
            <p:ph idx="1"/>
          </p:nvPr>
        </p:nvSpPr>
        <p:spPr>
          <a:xfrm>
            <a:off x="363416" y="838200"/>
            <a:ext cx="10160000" cy="3311769"/>
          </a:xfrm>
        </p:spPr>
        <p:txBody>
          <a:bodyPr>
            <a:normAutofit/>
          </a:bodyPr>
          <a:lstStyle/>
          <a:p>
            <a:pPr>
              <a:lnSpc>
                <a:spcPct val="115000"/>
              </a:lnSpc>
              <a:spcAft>
                <a:spcPts val="1000"/>
              </a:spcAft>
              <a:buFont typeface="Wingdings" pitchFamily="2" charset="2"/>
              <a:buChar char="q"/>
            </a:pPr>
            <a:r>
              <a:rPr lang="en-US" dirty="0"/>
              <a:t>Communication was fair regarding travel arrangements for all districts.</a:t>
            </a:r>
            <a:endParaRPr lang="en-ZA" dirty="0"/>
          </a:p>
          <a:p>
            <a:pPr>
              <a:lnSpc>
                <a:spcPct val="115000"/>
              </a:lnSpc>
              <a:spcAft>
                <a:spcPts val="1000"/>
              </a:spcAft>
              <a:buFont typeface="Wingdings" pitchFamily="2" charset="2"/>
              <a:buChar char="q"/>
            </a:pPr>
            <a:r>
              <a:rPr lang="en-US" dirty="0"/>
              <a:t>Tools arrived very late on Sunday morning for the Eastern Cape and we were leaving on Sunday.</a:t>
            </a:r>
            <a:endParaRPr lang="en-ZA" dirty="0"/>
          </a:p>
          <a:p>
            <a:pPr>
              <a:lnSpc>
                <a:spcPct val="115000"/>
              </a:lnSpc>
              <a:spcAft>
                <a:spcPts val="1000"/>
              </a:spcAft>
              <a:buFont typeface="Wingdings" pitchFamily="2" charset="2"/>
              <a:buChar char="q"/>
            </a:pPr>
            <a:r>
              <a:rPr lang="en-US" dirty="0"/>
              <a:t>Meeting with the District staff before reviews could start was good and giving of directions and getting somebody to accompany although there were days we had to find our way in a strange environment, getting lost with directions and starting inspections very late.</a:t>
            </a:r>
            <a:endParaRPr lang="en-ZA" dirty="0"/>
          </a:p>
          <a:p>
            <a:pPr marL="0" indent="0">
              <a:buNone/>
            </a:pPr>
            <a:endParaRPr lang="en-ZA" dirty="0"/>
          </a:p>
        </p:txBody>
      </p:sp>
      <p:sp>
        <p:nvSpPr>
          <p:cNvPr id="4" name="Rectangle 3"/>
          <p:cNvSpPr/>
          <p:nvPr/>
        </p:nvSpPr>
        <p:spPr>
          <a:xfrm>
            <a:off x="633045" y="4938990"/>
            <a:ext cx="9988061" cy="1200329"/>
          </a:xfrm>
          <a:prstGeom prst="rect">
            <a:avLst/>
          </a:prstGeom>
        </p:spPr>
        <p:txBody>
          <a:bodyPr wrap="square">
            <a:spAutoFit/>
          </a:bodyPr>
          <a:lstStyle/>
          <a:p>
            <a:pPr marL="285750" indent="-285750" algn="just">
              <a:buFont typeface="Wingdings" pitchFamily="2" charset="2"/>
              <a:buChar char="q"/>
            </a:pPr>
            <a:r>
              <a:rPr lang="en-US" sz="2400" dirty="0"/>
              <a:t>The expectation that the travelling team members had to print assessment forms made an extra weight in flights, this practice need s to be reviewed. </a:t>
            </a:r>
            <a:endParaRPr lang="en-US" sz="2400" dirty="0" smtClean="0"/>
          </a:p>
          <a:p>
            <a:pPr marL="285750" indent="-285750" algn="just">
              <a:buFont typeface="Wingdings" pitchFamily="2" charset="2"/>
              <a:buChar char="q"/>
            </a:pPr>
            <a:r>
              <a:rPr lang="en-US" sz="2400" dirty="0" smtClean="0"/>
              <a:t>Required </a:t>
            </a:r>
            <a:r>
              <a:rPr lang="en-US" sz="2400" dirty="0"/>
              <a:t>assessment forms should be ready  and waiting at district office</a:t>
            </a:r>
            <a:endParaRPr lang="en-ZA" sz="2400" dirty="0"/>
          </a:p>
        </p:txBody>
      </p:sp>
      <p:sp>
        <p:nvSpPr>
          <p:cNvPr id="5" name="Title 1"/>
          <p:cNvSpPr txBox="1">
            <a:spLocks/>
          </p:cNvSpPr>
          <p:nvPr/>
        </p:nvSpPr>
        <p:spPr>
          <a:xfrm>
            <a:off x="211015" y="4174671"/>
            <a:ext cx="10160000" cy="571500"/>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marL="742950" lvl="1" indent="-285750">
              <a:lnSpc>
                <a:spcPct val="115000"/>
              </a:lnSpc>
              <a:spcBef>
                <a:spcPts val="1000"/>
              </a:spcBef>
            </a:pPr>
            <a:r>
              <a:rPr lang="en-US" sz="2400" b="1" dirty="0" smtClean="0"/>
              <a:t>ANY OTHER COMMENTS ON PREPARATION</a:t>
            </a:r>
            <a:endParaRPr lang="en-ZA" sz="2400" b="1" dirty="0"/>
          </a:p>
        </p:txBody>
      </p:sp>
    </p:spTree>
    <p:extLst>
      <p:ext uri="{BB962C8B-B14F-4D97-AF65-F5344CB8AC3E}">
        <p14:creationId xmlns:p14="http://schemas.microsoft.com/office/powerpoint/2010/main" val="17888510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646" y="251192"/>
            <a:ext cx="10160000" cy="1143000"/>
          </a:xfrm>
        </p:spPr>
        <p:txBody>
          <a:bodyPr>
            <a:normAutofit fontScale="90000"/>
          </a:bodyPr>
          <a:lstStyle/>
          <a:p>
            <a:pPr marL="342900" lvl="0" indent="-342900">
              <a:lnSpc>
                <a:spcPct val="115000"/>
              </a:lnSpc>
              <a:spcBef>
                <a:spcPts val="2400"/>
              </a:spcBef>
              <a:spcAft>
                <a:spcPts val="0"/>
              </a:spcAft>
            </a:pPr>
            <a:r>
              <a:rPr lang="en-US" b="1" kern="0" dirty="0" smtClean="0">
                <a:solidFill>
                  <a:srgbClr val="365F91"/>
                </a:solidFill>
                <a:effectLst/>
                <a:latin typeface="Cambria" panose="02040503050406030204" pitchFamily="18" charset="0"/>
                <a:ea typeface="Times New Roman" panose="02020603050405020304" pitchFamily="18" charset="0"/>
                <a:cs typeface="Times New Roman" panose="02020603050405020304" pitchFamily="18" charset="0"/>
              </a:rPr>
              <a:t/>
            </a:r>
            <a:br>
              <a:rPr lang="en-US" b="1" kern="0" dirty="0" smtClean="0">
                <a:solidFill>
                  <a:srgbClr val="365F91"/>
                </a:solidFill>
                <a:effectLst/>
                <a:latin typeface="Cambria" panose="02040503050406030204" pitchFamily="18" charset="0"/>
                <a:ea typeface="Times New Roman" panose="02020603050405020304" pitchFamily="18" charset="0"/>
                <a:cs typeface="Times New Roman" panose="02020603050405020304" pitchFamily="18" charset="0"/>
              </a:rPr>
            </a:br>
            <a:r>
              <a:rPr lang="en-US" sz="3100" b="1" kern="0" dirty="0" smtClean="0">
                <a:solidFill>
                  <a:schemeClr val="tx1"/>
                </a:solidFill>
                <a:effectLst/>
                <a:latin typeface="Calibri" pitchFamily="34" charset="0"/>
                <a:ea typeface="Times New Roman" panose="02020603050405020304" pitchFamily="18" charset="0"/>
                <a:cs typeface="Times New Roman" panose="02020603050405020304" pitchFamily="18" charset="0"/>
              </a:rPr>
              <a:t>COMMENTS ON EVENTS / ISSUES DURING THE PEER REVIEW FROM 31 JANUARY TO 14 FEBRUARY 2016</a:t>
            </a:r>
            <a:r>
              <a:rPr lang="en-ZA" b="1" kern="0" dirty="0" smtClean="0">
                <a:solidFill>
                  <a:srgbClr val="365F91"/>
                </a:solidFill>
                <a:effectLst/>
                <a:latin typeface="Cambria" panose="02040503050406030204" pitchFamily="18" charset="0"/>
                <a:ea typeface="Times New Roman" panose="02020603050405020304" pitchFamily="18" charset="0"/>
                <a:cs typeface="Times New Roman" panose="02020603050405020304" pitchFamily="18" charset="0"/>
              </a:rPr>
              <a:t/>
            </a:r>
            <a:br>
              <a:rPr lang="en-ZA" b="1" kern="0" dirty="0" smtClean="0">
                <a:solidFill>
                  <a:srgbClr val="365F91"/>
                </a:solidFill>
                <a:effectLst/>
                <a:latin typeface="Cambria" panose="02040503050406030204" pitchFamily="18" charset="0"/>
                <a:ea typeface="Times New Roman" panose="02020603050405020304" pitchFamily="18" charset="0"/>
                <a:cs typeface="Times New Roman" panose="02020603050405020304" pitchFamily="18" charset="0"/>
              </a:rPr>
            </a:br>
            <a:endParaRPr lang="en-ZA" dirty="0"/>
          </a:p>
        </p:txBody>
      </p:sp>
      <p:sp>
        <p:nvSpPr>
          <p:cNvPr id="3" name="Content Placeholder 2"/>
          <p:cNvSpPr>
            <a:spLocks noGrp="1"/>
          </p:cNvSpPr>
          <p:nvPr>
            <p:ph idx="1"/>
          </p:nvPr>
        </p:nvSpPr>
        <p:spPr/>
        <p:txBody>
          <a:bodyPr>
            <a:normAutofit/>
          </a:bodyPr>
          <a:lstStyle/>
          <a:p>
            <a:pPr marL="457200" lvl="1" indent="0" algn="just">
              <a:lnSpc>
                <a:spcPct val="115000"/>
              </a:lnSpc>
              <a:spcBef>
                <a:spcPts val="1000"/>
              </a:spcBef>
              <a:buNone/>
            </a:pPr>
            <a:r>
              <a:rPr lang="en-US" sz="2800" dirty="0" smtClean="0"/>
              <a:t>1. ARRANGEMENT </a:t>
            </a:r>
            <a:r>
              <a:rPr lang="en-US" sz="2800" dirty="0"/>
              <a:t>FOR TRAVEL TO PEER REVIEW DISTRICT AND RETURN TRIP.</a:t>
            </a:r>
          </a:p>
          <a:p>
            <a:pPr marL="411480" lvl="1" indent="0" algn="just">
              <a:lnSpc>
                <a:spcPct val="115000"/>
              </a:lnSpc>
              <a:spcBef>
                <a:spcPts val="1000"/>
              </a:spcBef>
              <a:buNone/>
            </a:pPr>
            <a:r>
              <a:rPr lang="en-US" sz="2800" dirty="0" smtClean="0"/>
              <a:t>- It </a:t>
            </a:r>
            <a:r>
              <a:rPr lang="en-US" sz="2800" dirty="0"/>
              <a:t>was well arranged except for </a:t>
            </a:r>
            <a:r>
              <a:rPr lang="en-US" sz="2800" dirty="0" smtClean="0"/>
              <a:t>one (1) </a:t>
            </a:r>
            <a:r>
              <a:rPr lang="en-US" sz="2800" dirty="0"/>
              <a:t>district that was not </a:t>
            </a:r>
            <a:r>
              <a:rPr lang="en-US" sz="2800" dirty="0" smtClean="0"/>
              <a:t> confirmed</a:t>
            </a:r>
            <a:endParaRPr lang="en-US" sz="2800" dirty="0" smtClean="0"/>
          </a:p>
          <a:p>
            <a:pPr marL="457200" lvl="1" indent="0" algn="just">
              <a:lnSpc>
                <a:spcPct val="115000"/>
              </a:lnSpc>
              <a:spcBef>
                <a:spcPts val="1000"/>
              </a:spcBef>
              <a:buNone/>
            </a:pPr>
            <a:r>
              <a:rPr lang="en-US" sz="2800" dirty="0" smtClean="0"/>
              <a:t>2</a:t>
            </a:r>
            <a:r>
              <a:rPr lang="en-US" sz="2800" dirty="0"/>
              <a:t>.  FLIGHT TICKETS:</a:t>
            </a:r>
          </a:p>
          <a:p>
            <a:pPr marL="0" indent="0" algn="just">
              <a:lnSpc>
                <a:spcPct val="115000"/>
              </a:lnSpc>
              <a:spcAft>
                <a:spcPts val="1000"/>
              </a:spcAft>
              <a:buNone/>
            </a:pPr>
            <a:r>
              <a:rPr lang="en-US" dirty="0" smtClean="0"/>
              <a:t>        - Good </a:t>
            </a:r>
            <a:endParaRPr lang="en-US" dirty="0"/>
          </a:p>
          <a:p>
            <a:pPr marL="0" indent="0" algn="just">
              <a:lnSpc>
                <a:spcPct val="115000"/>
              </a:lnSpc>
              <a:spcAft>
                <a:spcPts val="1000"/>
              </a:spcAft>
              <a:buNone/>
            </a:pPr>
            <a:r>
              <a:rPr lang="en-US" dirty="0"/>
              <a:t>       3. CAR HIRE</a:t>
            </a:r>
            <a:r>
              <a:rPr lang="en-US" dirty="0" smtClean="0"/>
              <a:t>:</a:t>
            </a:r>
          </a:p>
          <a:p>
            <a:pPr marL="0" indent="0" algn="just">
              <a:lnSpc>
                <a:spcPct val="115000"/>
              </a:lnSpc>
              <a:spcAft>
                <a:spcPts val="1000"/>
              </a:spcAft>
              <a:buNone/>
            </a:pPr>
            <a:r>
              <a:rPr lang="en-US" dirty="0"/>
              <a:t> </a:t>
            </a:r>
            <a:r>
              <a:rPr lang="en-US" dirty="0" smtClean="0"/>
              <a:t>      -    </a:t>
            </a:r>
            <a:r>
              <a:rPr lang="en-US" dirty="0"/>
              <a:t>Perfect</a:t>
            </a:r>
            <a:endParaRPr lang="en-ZA" dirty="0"/>
          </a:p>
          <a:p>
            <a:pPr>
              <a:lnSpc>
                <a:spcPct val="115000"/>
              </a:lnSpc>
              <a:spcAft>
                <a:spcPts val="1000"/>
              </a:spcAft>
            </a:pPr>
            <a:endParaRPr lang="en-ZA" b="1" dirty="0" smtClean="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nSpc>
                <a:spcPct val="115000"/>
              </a:lnSpc>
              <a:spcAft>
                <a:spcPts val="1000"/>
              </a:spcAft>
              <a:buNone/>
            </a:pPr>
            <a:endParaRPr lang="en-ZA" dirty="0" smtClean="0">
              <a:effectLst/>
              <a:latin typeface="Calibri" panose="020F0502020204030204" pitchFamily="34" charset="0"/>
              <a:ea typeface="Calibri" panose="020F0502020204030204" pitchFamily="34" charset="0"/>
              <a:cs typeface="Times New Roman" panose="02020603050405020304" pitchFamily="18" charset="0"/>
            </a:endParaRPr>
          </a:p>
          <a:p>
            <a:pPr lvl="1">
              <a:lnSpc>
                <a:spcPct val="115000"/>
              </a:lnSpc>
              <a:spcBef>
                <a:spcPts val="1000"/>
              </a:spcBef>
            </a:pPr>
            <a:endParaRPr lang="en-ZA" b="1" dirty="0" smtClean="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nSpc>
                <a:spcPct val="115000"/>
              </a:lnSpc>
              <a:spcAft>
                <a:spcPts val="1000"/>
              </a:spcAft>
              <a:buNone/>
            </a:pPr>
            <a:endParaRPr lang="en-ZA" dirty="0" smtClean="0">
              <a:effectLst/>
              <a:latin typeface="Calibri" panose="020F0502020204030204" pitchFamily="34" charset="0"/>
              <a:ea typeface="Calibri" panose="020F0502020204030204" pitchFamily="34" charset="0"/>
              <a:cs typeface="Times New Roman" panose="02020603050405020304" pitchFamily="18" charset="0"/>
            </a:endParaRPr>
          </a:p>
          <a:p>
            <a:endParaRPr lang="en-ZA" dirty="0"/>
          </a:p>
        </p:txBody>
      </p:sp>
    </p:spTree>
    <p:extLst>
      <p:ext uri="{BB962C8B-B14F-4D97-AF65-F5344CB8AC3E}">
        <p14:creationId xmlns:p14="http://schemas.microsoft.com/office/powerpoint/2010/main" val="39112765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Cont.…</a:t>
            </a:r>
            <a:endParaRPr lang="en-ZA" dirty="0"/>
          </a:p>
        </p:txBody>
      </p:sp>
      <p:sp>
        <p:nvSpPr>
          <p:cNvPr id="3" name="Content Placeholder 2"/>
          <p:cNvSpPr>
            <a:spLocks noGrp="1"/>
          </p:cNvSpPr>
          <p:nvPr>
            <p:ph idx="1"/>
          </p:nvPr>
        </p:nvSpPr>
        <p:spPr/>
        <p:txBody>
          <a:bodyPr>
            <a:normAutofit/>
          </a:bodyPr>
          <a:lstStyle/>
          <a:p>
            <a:pPr marL="914400" lvl="2" indent="0">
              <a:lnSpc>
                <a:spcPct val="115000"/>
              </a:lnSpc>
              <a:spcBef>
                <a:spcPts val="1000"/>
              </a:spcBef>
              <a:buNone/>
            </a:pPr>
            <a:r>
              <a:rPr lang="en-US" sz="2600" dirty="0"/>
              <a:t>1. ACCOMMODATION AND MEALS</a:t>
            </a:r>
            <a:endParaRPr lang="en-ZA" sz="2600" dirty="0"/>
          </a:p>
          <a:p>
            <a:pPr marL="0" indent="0">
              <a:lnSpc>
                <a:spcPct val="115000"/>
              </a:lnSpc>
              <a:spcAft>
                <a:spcPts val="1000"/>
              </a:spcAft>
              <a:buNone/>
            </a:pPr>
            <a:r>
              <a:rPr lang="en-US" dirty="0"/>
              <a:t>               - Accommodation was well arranged.</a:t>
            </a:r>
            <a:endParaRPr lang="en-ZA" dirty="0"/>
          </a:p>
          <a:p>
            <a:pPr marL="0" indent="0">
              <a:lnSpc>
                <a:spcPct val="115000"/>
              </a:lnSpc>
              <a:spcAft>
                <a:spcPts val="1000"/>
              </a:spcAft>
              <a:buNone/>
            </a:pPr>
            <a:r>
              <a:rPr lang="en-US" dirty="0"/>
              <a:t>               - In some areas hotel could not cater for late coming, some catering                </a:t>
            </a:r>
          </a:p>
          <a:p>
            <a:pPr marL="0" indent="0">
              <a:lnSpc>
                <a:spcPct val="115000"/>
              </a:lnSpc>
              <a:spcAft>
                <a:spcPts val="1000"/>
              </a:spcAft>
              <a:buNone/>
            </a:pPr>
            <a:r>
              <a:rPr lang="en-US" dirty="0"/>
              <a:t>                was limited to  a daily limit for dinner which was a challenge. </a:t>
            </a:r>
            <a:endParaRPr lang="en-ZA" dirty="0"/>
          </a:p>
          <a:p>
            <a:pPr marL="0" indent="0">
              <a:lnSpc>
                <a:spcPct val="115000"/>
              </a:lnSpc>
              <a:spcAft>
                <a:spcPts val="1000"/>
              </a:spcAft>
              <a:buNone/>
            </a:pPr>
            <a:r>
              <a:rPr lang="en-US" dirty="0" smtClean="0"/>
              <a:t>                - Lunch </a:t>
            </a:r>
            <a:r>
              <a:rPr lang="en-US" dirty="0"/>
              <a:t>packs, Car parking,   and drinks was a challenged.</a:t>
            </a:r>
            <a:endParaRPr lang="en-ZA" dirty="0"/>
          </a:p>
          <a:p>
            <a:pPr marL="914400" lvl="2" indent="0">
              <a:lnSpc>
                <a:spcPct val="115000"/>
              </a:lnSpc>
              <a:spcBef>
                <a:spcPts val="1000"/>
              </a:spcBef>
              <a:buNone/>
            </a:pPr>
            <a:r>
              <a:rPr lang="en-US" sz="2600" dirty="0" smtClean="0"/>
              <a:t>2. Support </a:t>
            </a:r>
            <a:r>
              <a:rPr lang="en-US" sz="2600" dirty="0"/>
              <a:t>to visit facilities</a:t>
            </a:r>
          </a:p>
          <a:p>
            <a:pPr marL="0" indent="0">
              <a:lnSpc>
                <a:spcPct val="115000"/>
              </a:lnSpc>
              <a:buNone/>
            </a:pPr>
            <a:r>
              <a:rPr lang="en-ZA" dirty="0" smtClean="0"/>
              <a:t>                 - </a:t>
            </a:r>
            <a:r>
              <a:rPr lang="en-US" dirty="0" smtClean="0"/>
              <a:t>Good </a:t>
            </a:r>
            <a:r>
              <a:rPr lang="en-US" dirty="0"/>
              <a:t>we were welcomed, and accompanied to all facilities.</a:t>
            </a:r>
            <a:endParaRPr lang="en-ZA" dirty="0"/>
          </a:p>
          <a:p>
            <a:pPr>
              <a:lnSpc>
                <a:spcPct val="115000"/>
              </a:lnSpc>
              <a:spcAft>
                <a:spcPts val="1000"/>
              </a:spcAft>
            </a:pPr>
            <a:endParaRPr lang="en-ZA" dirty="0"/>
          </a:p>
          <a:p>
            <a:pPr marL="0" indent="0">
              <a:buNone/>
            </a:pPr>
            <a:endParaRPr lang="en-ZA" dirty="0"/>
          </a:p>
        </p:txBody>
      </p:sp>
    </p:spTree>
    <p:extLst>
      <p:ext uri="{BB962C8B-B14F-4D97-AF65-F5344CB8AC3E}">
        <p14:creationId xmlns:p14="http://schemas.microsoft.com/office/powerpoint/2010/main" val="5514377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err="1" smtClean="0"/>
              <a:t>Cont</a:t>
            </a:r>
            <a:r>
              <a:rPr lang="en-ZA" dirty="0" smtClean="0"/>
              <a:t>…</a:t>
            </a:r>
            <a:endParaRPr lang="en-ZA" dirty="0"/>
          </a:p>
        </p:txBody>
      </p:sp>
      <p:sp>
        <p:nvSpPr>
          <p:cNvPr id="3" name="Content Placeholder 2"/>
          <p:cNvSpPr>
            <a:spLocks noGrp="1"/>
          </p:cNvSpPr>
          <p:nvPr>
            <p:ph idx="1"/>
          </p:nvPr>
        </p:nvSpPr>
        <p:spPr>
          <a:xfrm>
            <a:off x="281354" y="1600200"/>
            <a:ext cx="10761784" cy="4800600"/>
          </a:xfrm>
        </p:spPr>
        <p:txBody>
          <a:bodyPr>
            <a:normAutofit/>
          </a:bodyPr>
          <a:lstStyle/>
          <a:p>
            <a:pPr marL="548640" lvl="1" indent="0">
              <a:lnSpc>
                <a:spcPct val="115000"/>
              </a:lnSpc>
              <a:spcBef>
                <a:spcPts val="1000"/>
              </a:spcBef>
              <a:buNone/>
            </a:pPr>
            <a:r>
              <a:rPr lang="en-US" sz="2600" dirty="0" smtClean="0"/>
              <a:t>1. </a:t>
            </a:r>
            <a:r>
              <a:rPr lang="en-US" sz="2600" dirty="0"/>
              <a:t>S</a:t>
            </a:r>
            <a:r>
              <a:rPr lang="en-US" sz="2600" dirty="0" smtClean="0"/>
              <a:t>upport </a:t>
            </a:r>
            <a:r>
              <a:rPr lang="en-US" sz="2600" dirty="0"/>
              <a:t>to visit the facilities</a:t>
            </a:r>
            <a:endParaRPr lang="en-ZA" sz="2600" dirty="0"/>
          </a:p>
          <a:p>
            <a:pPr marL="0" indent="0">
              <a:lnSpc>
                <a:spcPct val="115000"/>
              </a:lnSpc>
              <a:spcAft>
                <a:spcPts val="1000"/>
              </a:spcAft>
              <a:buNone/>
            </a:pPr>
            <a:r>
              <a:rPr lang="en-US" sz="2400" dirty="0" smtClean="0"/>
              <a:t>             </a:t>
            </a:r>
            <a:r>
              <a:rPr lang="en-US" sz="2400" dirty="0" smtClean="0"/>
              <a:t>Accompanied </a:t>
            </a:r>
            <a:r>
              <a:rPr lang="en-US" sz="2400" dirty="0"/>
              <a:t>to all facilities, one group in Tshwane was not accompanied </a:t>
            </a:r>
            <a:r>
              <a:rPr lang="en-US" sz="2400" dirty="0" smtClean="0"/>
              <a:t>      </a:t>
            </a:r>
            <a:r>
              <a:rPr lang="en-US" sz="2400" dirty="0" smtClean="0"/>
              <a:t>	and </a:t>
            </a:r>
            <a:r>
              <a:rPr lang="en-US" sz="2400" dirty="0"/>
              <a:t>they got lost after that it was rectified and continued well.</a:t>
            </a:r>
            <a:endParaRPr lang="en-ZA" sz="2400" dirty="0"/>
          </a:p>
          <a:p>
            <a:pPr marL="548640" lvl="1" indent="0">
              <a:lnSpc>
                <a:spcPct val="115000"/>
              </a:lnSpc>
              <a:spcBef>
                <a:spcPts val="1000"/>
              </a:spcBef>
              <a:buNone/>
            </a:pPr>
            <a:r>
              <a:rPr lang="en-US" sz="2600" dirty="0" smtClean="0"/>
              <a:t>2. Support </a:t>
            </a:r>
            <a:r>
              <a:rPr lang="en-US" sz="2600" dirty="0"/>
              <a:t>of facility managers</a:t>
            </a:r>
            <a:endParaRPr lang="en-ZA" sz="2600" dirty="0"/>
          </a:p>
          <a:p>
            <a:pPr marL="0" indent="0">
              <a:lnSpc>
                <a:spcPct val="115000"/>
              </a:lnSpc>
              <a:spcAft>
                <a:spcPts val="1000"/>
              </a:spcAft>
              <a:buNone/>
            </a:pPr>
            <a:r>
              <a:rPr lang="en-US" sz="2400" dirty="0" smtClean="0"/>
              <a:t>                - Ranging </a:t>
            </a:r>
            <a:r>
              <a:rPr lang="en-US" sz="2400" dirty="0"/>
              <a:t>from bad to fair sometimes not cooperating at all getting lost </a:t>
            </a:r>
            <a:r>
              <a:rPr lang="en-US" sz="2400" dirty="0" smtClean="0"/>
              <a:t>	during </a:t>
            </a:r>
            <a:r>
              <a:rPr lang="en-US" sz="2400" dirty="0"/>
              <a:t>the assessment </a:t>
            </a:r>
            <a:r>
              <a:rPr lang="en-US" sz="2400" dirty="0" smtClean="0"/>
              <a:t>and getting yourself alone without communicating </a:t>
            </a:r>
            <a:r>
              <a:rPr lang="en-US" sz="2400" dirty="0" smtClean="0"/>
              <a:t>	what </a:t>
            </a:r>
            <a:r>
              <a:rPr lang="en-US" sz="2400" dirty="0" smtClean="0"/>
              <a:t>the problem was.</a:t>
            </a:r>
            <a:endParaRPr lang="en-ZA" sz="2400" dirty="0" smtClean="0"/>
          </a:p>
          <a:p>
            <a:pPr marL="0" indent="0">
              <a:buNone/>
            </a:pPr>
            <a:endParaRPr lang="en-ZA" sz="2400" dirty="0"/>
          </a:p>
        </p:txBody>
      </p:sp>
    </p:spTree>
    <p:extLst>
      <p:ext uri="{BB962C8B-B14F-4D97-AF65-F5344CB8AC3E}">
        <p14:creationId xmlns:p14="http://schemas.microsoft.com/office/powerpoint/2010/main" val="32992000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err="1" smtClean="0"/>
              <a:t>Cont</a:t>
            </a:r>
            <a:r>
              <a:rPr lang="en-ZA" dirty="0" smtClean="0"/>
              <a:t>…</a:t>
            </a:r>
            <a:endParaRPr lang="en-ZA" dirty="0"/>
          </a:p>
        </p:txBody>
      </p:sp>
      <p:sp>
        <p:nvSpPr>
          <p:cNvPr id="3" name="Content Placeholder 2"/>
          <p:cNvSpPr>
            <a:spLocks noGrp="1"/>
          </p:cNvSpPr>
          <p:nvPr>
            <p:ph idx="1"/>
          </p:nvPr>
        </p:nvSpPr>
        <p:spPr/>
        <p:txBody>
          <a:bodyPr>
            <a:normAutofit/>
          </a:bodyPr>
          <a:lstStyle/>
          <a:p>
            <a:pPr marL="457200" lvl="1" indent="0">
              <a:lnSpc>
                <a:spcPct val="115000"/>
              </a:lnSpc>
              <a:spcBef>
                <a:spcPts val="1000"/>
              </a:spcBef>
              <a:spcAft>
                <a:spcPts val="0"/>
              </a:spcAft>
              <a:buNone/>
            </a:pPr>
            <a:r>
              <a:rPr lang="en-US" dirty="0" smtClean="0"/>
              <a:t>1. </a:t>
            </a:r>
            <a:r>
              <a:rPr lang="en-US" sz="2800" dirty="0" smtClean="0"/>
              <a:t>Availability </a:t>
            </a:r>
            <a:r>
              <a:rPr lang="en-US" sz="2800" dirty="0"/>
              <a:t>of resources for peer review</a:t>
            </a:r>
            <a:endParaRPr lang="en-ZA" sz="2800" dirty="0"/>
          </a:p>
          <a:p>
            <a:pPr lvl="2">
              <a:lnSpc>
                <a:spcPct val="115000"/>
              </a:lnSpc>
              <a:spcBef>
                <a:spcPts val="1000"/>
              </a:spcBef>
              <a:buFont typeface="Wingdings" pitchFamily="2" charset="2"/>
              <a:buChar char="q"/>
            </a:pPr>
            <a:r>
              <a:rPr lang="en-US" sz="2400" dirty="0"/>
              <a:t>Hard copy of peer review instrument were </a:t>
            </a:r>
            <a:r>
              <a:rPr lang="en-US" sz="2400" dirty="0" smtClean="0"/>
              <a:t>available</a:t>
            </a:r>
            <a:endParaRPr lang="en-US" dirty="0"/>
          </a:p>
          <a:p>
            <a:pPr marL="777240" lvl="2" indent="0">
              <a:lnSpc>
                <a:spcPct val="115000"/>
              </a:lnSpc>
              <a:spcBef>
                <a:spcPts val="1000"/>
              </a:spcBef>
              <a:buNone/>
            </a:pPr>
            <a:endParaRPr lang="en-ZA" dirty="0"/>
          </a:p>
          <a:p>
            <a:pPr marL="0" indent="0">
              <a:buNone/>
            </a:pPr>
            <a:r>
              <a:rPr lang="en-ZA" dirty="0"/>
              <a:t> </a:t>
            </a:r>
            <a:r>
              <a:rPr lang="en-ZA" dirty="0" smtClean="0"/>
              <a:t>      2. </a:t>
            </a:r>
            <a:r>
              <a:rPr lang="en-US" sz="2400" dirty="0" smtClean="0"/>
              <a:t>Data </a:t>
            </a:r>
            <a:r>
              <a:rPr lang="en-US" sz="2400" dirty="0"/>
              <a:t>capture</a:t>
            </a:r>
            <a:r>
              <a:rPr lang="en-US" sz="2400" dirty="0"/>
              <a:t> : no data capture, other districts used their own personal </a:t>
            </a:r>
            <a:r>
              <a:rPr lang="en-US" sz="2400" dirty="0" smtClean="0"/>
              <a:t>	modem</a:t>
            </a:r>
            <a:endParaRPr lang="en-US" sz="2400" dirty="0"/>
          </a:p>
          <a:p>
            <a:pPr lvl="2">
              <a:lnSpc>
                <a:spcPct val="115000"/>
              </a:lnSpc>
              <a:spcBef>
                <a:spcPts val="1000"/>
              </a:spcBef>
              <a:buFont typeface="Wingdings" pitchFamily="2" charset="2"/>
              <a:buChar char="q"/>
            </a:pPr>
            <a:r>
              <a:rPr lang="en-US" sz="2400" dirty="0" smtClean="0"/>
              <a:t> Modem </a:t>
            </a:r>
            <a:r>
              <a:rPr lang="en-US" sz="2400" dirty="0"/>
              <a:t>arrived on the last days of capturing, no bundles, managed with our own. (modem, SIM, Data bundle, network availability</a:t>
            </a:r>
            <a:r>
              <a:rPr lang="en-US" sz="2400" dirty="0" smtClean="0"/>
              <a:t>).</a:t>
            </a:r>
          </a:p>
          <a:p>
            <a:pPr lvl="2">
              <a:lnSpc>
                <a:spcPct val="115000"/>
              </a:lnSpc>
              <a:spcBef>
                <a:spcPts val="1000"/>
              </a:spcBef>
              <a:buFont typeface="Wingdings" pitchFamily="2" charset="2"/>
              <a:buChar char="q"/>
            </a:pPr>
            <a:r>
              <a:rPr lang="en-US" sz="2400" dirty="0" smtClean="0"/>
              <a:t>Capturing </a:t>
            </a:r>
            <a:r>
              <a:rPr lang="en-US" sz="2400" dirty="0"/>
              <a:t>was also a challenge  because the system was overloaded so it was on and off. </a:t>
            </a:r>
            <a:endParaRPr lang="en-ZA" sz="2400" dirty="0"/>
          </a:p>
        </p:txBody>
      </p:sp>
    </p:spTree>
    <p:extLst>
      <p:ext uri="{BB962C8B-B14F-4D97-AF65-F5344CB8AC3E}">
        <p14:creationId xmlns:p14="http://schemas.microsoft.com/office/powerpoint/2010/main" val="29118337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Cont.…</a:t>
            </a:r>
            <a:endParaRPr lang="en-ZA" dirty="0"/>
          </a:p>
        </p:txBody>
      </p:sp>
      <p:sp>
        <p:nvSpPr>
          <p:cNvPr id="3" name="Content Placeholder 2"/>
          <p:cNvSpPr>
            <a:spLocks noGrp="1"/>
          </p:cNvSpPr>
          <p:nvPr>
            <p:ph idx="1"/>
          </p:nvPr>
        </p:nvSpPr>
        <p:spPr>
          <a:xfrm>
            <a:off x="504093" y="1412630"/>
            <a:ext cx="10160000" cy="4800600"/>
          </a:xfrm>
        </p:spPr>
        <p:txBody>
          <a:bodyPr>
            <a:normAutofit/>
          </a:bodyPr>
          <a:lstStyle/>
          <a:p>
            <a:pPr lvl="2">
              <a:lnSpc>
                <a:spcPct val="115000"/>
              </a:lnSpc>
              <a:spcBef>
                <a:spcPts val="1000"/>
              </a:spcBef>
              <a:buFont typeface="+mj-lt"/>
              <a:buAutoNum type="arabicPeriod"/>
            </a:pPr>
            <a:r>
              <a:rPr lang="en-US" sz="2800" dirty="0"/>
              <a:t>Ideal clinic software (access, data upload and support) . Refer to above. </a:t>
            </a:r>
            <a:endParaRPr lang="en-US" sz="2800" dirty="0" smtClean="0"/>
          </a:p>
          <a:p>
            <a:pPr marL="914400" lvl="2" indent="0">
              <a:lnSpc>
                <a:spcPct val="115000"/>
              </a:lnSpc>
              <a:spcBef>
                <a:spcPts val="1000"/>
              </a:spcBef>
              <a:buNone/>
            </a:pPr>
            <a:endParaRPr lang="en-US" sz="2800" dirty="0" smtClean="0"/>
          </a:p>
          <a:p>
            <a:pPr marL="914400" lvl="2" indent="0">
              <a:lnSpc>
                <a:spcPct val="115000"/>
              </a:lnSpc>
              <a:spcBef>
                <a:spcPts val="1000"/>
              </a:spcBef>
              <a:buNone/>
            </a:pPr>
            <a:r>
              <a:rPr lang="en-US" sz="2800" dirty="0" smtClean="0"/>
              <a:t>2. SOPs </a:t>
            </a:r>
            <a:r>
              <a:rPr lang="en-US" sz="2800" dirty="0"/>
              <a:t>for capturing came late</a:t>
            </a:r>
            <a:endParaRPr lang="en-ZA" sz="2800" dirty="0"/>
          </a:p>
          <a:p>
            <a:endParaRPr lang="en-ZA" dirty="0"/>
          </a:p>
        </p:txBody>
      </p:sp>
    </p:spTree>
    <p:extLst>
      <p:ext uri="{BB962C8B-B14F-4D97-AF65-F5344CB8AC3E}">
        <p14:creationId xmlns:p14="http://schemas.microsoft.com/office/powerpoint/2010/main" val="21323682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342900" lvl="0" indent="-342900">
              <a:lnSpc>
                <a:spcPct val="115000"/>
              </a:lnSpc>
              <a:spcBef>
                <a:spcPts val="2400"/>
              </a:spcBef>
              <a:spcAft>
                <a:spcPts val="0"/>
              </a:spcAft>
            </a:pPr>
            <a:r>
              <a:rPr lang="en-US" sz="2800" b="1" dirty="0"/>
              <a:t>WHAT WENT WELL AND SHOULD BE PART OF FUTURE PEER REVIEWS</a:t>
            </a:r>
            <a:r>
              <a:rPr lang="en-ZA" sz="2800" b="1" dirty="0"/>
              <a:t/>
            </a:r>
            <a:br>
              <a:rPr lang="en-ZA" sz="2800" b="1" dirty="0"/>
            </a:br>
            <a:endParaRPr lang="en-ZA" sz="2800" b="1" dirty="0"/>
          </a:p>
        </p:txBody>
      </p:sp>
      <p:sp>
        <p:nvSpPr>
          <p:cNvPr id="3" name="Content Placeholder 2"/>
          <p:cNvSpPr>
            <a:spLocks noGrp="1"/>
          </p:cNvSpPr>
          <p:nvPr>
            <p:ph idx="1"/>
          </p:nvPr>
        </p:nvSpPr>
        <p:spPr>
          <a:xfrm>
            <a:off x="422030" y="1096107"/>
            <a:ext cx="10160000" cy="4800600"/>
          </a:xfrm>
        </p:spPr>
        <p:txBody>
          <a:bodyPr>
            <a:normAutofit fontScale="92500" lnSpcReduction="10000"/>
          </a:bodyPr>
          <a:lstStyle/>
          <a:p>
            <a:pPr marL="114300" indent="0">
              <a:buNone/>
            </a:pPr>
            <a:r>
              <a:rPr lang="en-US" b="1" dirty="0" smtClean="0">
                <a:effectLst/>
                <a:latin typeface="Calibri" panose="020F0502020204030204" pitchFamily="34" charset="0"/>
                <a:ea typeface="Calibri" panose="020F0502020204030204" pitchFamily="34" charset="0"/>
                <a:cs typeface="Times New Roman" panose="02020603050405020304" pitchFamily="18" charset="0"/>
              </a:rPr>
              <a:t>During Preparatory Phase</a:t>
            </a:r>
          </a:p>
          <a:p>
            <a:pPr indent="-342900">
              <a:lnSpc>
                <a:spcPct val="150000"/>
              </a:lnSpc>
              <a:buFont typeface="Wingdings" pitchFamily="2" charset="2"/>
              <a:buChar char="q"/>
            </a:pPr>
            <a:r>
              <a:rPr lang="en-GB" dirty="0" smtClean="0"/>
              <a:t>Planning </a:t>
            </a:r>
            <a:r>
              <a:rPr lang="en-GB" dirty="0"/>
              <a:t>in common area, it may be expensive but cutting off the element of insecurity and not being sure about </a:t>
            </a:r>
            <a:r>
              <a:rPr lang="en-GB" dirty="0" smtClean="0"/>
              <a:t>meaning. </a:t>
            </a:r>
          </a:p>
          <a:p>
            <a:pPr indent="-342900">
              <a:lnSpc>
                <a:spcPct val="150000"/>
              </a:lnSpc>
              <a:buFont typeface="Wingdings" pitchFamily="2" charset="2"/>
              <a:buChar char="q"/>
            </a:pPr>
            <a:r>
              <a:rPr lang="en-GB" dirty="0" smtClean="0"/>
              <a:t>It boosts </a:t>
            </a:r>
            <a:r>
              <a:rPr lang="en-GB" dirty="0"/>
              <a:t>confidence of peers and makes one to easily provide guidance where necessary. </a:t>
            </a:r>
            <a:endParaRPr lang="en-GB" dirty="0" smtClean="0"/>
          </a:p>
          <a:p>
            <a:pPr indent="-342900">
              <a:lnSpc>
                <a:spcPct val="150000"/>
              </a:lnSpc>
              <a:buFont typeface="Wingdings" pitchFamily="2" charset="2"/>
              <a:buChar char="q"/>
            </a:pPr>
            <a:r>
              <a:rPr lang="en-GB" dirty="0" smtClean="0"/>
              <a:t>The fact that </a:t>
            </a:r>
            <a:r>
              <a:rPr lang="en-GB" dirty="0" smtClean="0"/>
              <a:t>you </a:t>
            </a:r>
            <a:r>
              <a:rPr lang="en-GB" dirty="0"/>
              <a:t>have been taken </a:t>
            </a:r>
            <a:r>
              <a:rPr lang="en-GB" dirty="0" smtClean="0"/>
              <a:t>through everything assisted a lot and you </a:t>
            </a:r>
            <a:r>
              <a:rPr lang="en-GB" dirty="0"/>
              <a:t>become a resource where ever you </a:t>
            </a:r>
            <a:r>
              <a:rPr lang="en-GB" dirty="0" smtClean="0"/>
              <a:t>go. This also allow </a:t>
            </a:r>
            <a:r>
              <a:rPr lang="en-GB" dirty="0"/>
              <a:t>people to be involved as well in objectively assess themselves together with </a:t>
            </a:r>
            <a:r>
              <a:rPr lang="en-GB" dirty="0" smtClean="0"/>
              <a:t>you</a:t>
            </a:r>
          </a:p>
          <a:p>
            <a:pPr marL="342900" lvl="2" indent="-342900">
              <a:lnSpc>
                <a:spcPct val="150000"/>
              </a:lnSpc>
              <a:buClr>
                <a:schemeClr val="accent1"/>
              </a:buClr>
              <a:buFont typeface="Wingdings" pitchFamily="2" charset="2"/>
              <a:buChar char="q"/>
            </a:pPr>
            <a:r>
              <a:rPr lang="en-US" sz="2200" dirty="0"/>
              <a:t>Breaking to groups for collective decision making like in a workshop</a:t>
            </a:r>
          </a:p>
          <a:p>
            <a:pPr marL="342900" lvl="2" indent="-342900">
              <a:lnSpc>
                <a:spcPct val="150000"/>
              </a:lnSpc>
              <a:buClr>
                <a:schemeClr val="accent1"/>
              </a:buClr>
              <a:buFont typeface="Wingdings" pitchFamily="2" charset="2"/>
              <a:buChar char="q"/>
            </a:pPr>
            <a:r>
              <a:rPr lang="en-US" sz="2200" dirty="0" smtClean="0"/>
              <a:t>Tools </a:t>
            </a:r>
            <a:r>
              <a:rPr lang="en-US" sz="2200" dirty="0"/>
              <a:t>recommended for use to be delivered on time so all of us are able to practice /exposed like the Gauteng Province did and maybe others</a:t>
            </a:r>
            <a:endParaRPr lang="en-ZA" sz="2200" dirty="0"/>
          </a:p>
          <a:p>
            <a:pPr indent="-342900">
              <a:lnSpc>
                <a:spcPct val="115000"/>
              </a:lnSpc>
              <a:buFont typeface="Wingdings" pitchFamily="2" charset="2"/>
              <a:buChar char="q"/>
            </a:pPr>
            <a:endParaRPr lang="en-GB" dirty="0"/>
          </a:p>
          <a:p>
            <a:pPr marL="0" indent="0">
              <a:buNone/>
            </a:pPr>
            <a:endParaRPr lang="en-ZA" dirty="0"/>
          </a:p>
        </p:txBody>
      </p:sp>
    </p:spTree>
    <p:extLst>
      <p:ext uri="{BB962C8B-B14F-4D97-AF65-F5344CB8AC3E}">
        <p14:creationId xmlns:p14="http://schemas.microsoft.com/office/powerpoint/2010/main" val="23000631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160000" cy="1143000"/>
          </a:xfrm>
        </p:spPr>
        <p:txBody>
          <a:bodyPr>
            <a:noAutofit/>
          </a:bodyPr>
          <a:lstStyle/>
          <a:p>
            <a:pPr marL="742950" lvl="1" indent="-285750">
              <a:lnSpc>
                <a:spcPct val="115000"/>
              </a:lnSpc>
              <a:spcBef>
                <a:spcPts val="1000"/>
              </a:spcBef>
              <a:spcAft>
                <a:spcPts val="0"/>
              </a:spcAft>
            </a:pPr>
            <a:r>
              <a:rPr lang="en-US" sz="2400" b="1" dirty="0"/>
              <a:t>DURING PEER REVIEW </a:t>
            </a:r>
            <a:r>
              <a:rPr lang="en-US" sz="2400" b="1" dirty="0" smtClean="0"/>
              <a:t>PERIOD</a:t>
            </a:r>
            <a:endParaRPr lang="en-ZA" sz="4000" dirty="0"/>
          </a:p>
        </p:txBody>
      </p:sp>
      <p:sp>
        <p:nvSpPr>
          <p:cNvPr id="3" name="Content Placeholder 2"/>
          <p:cNvSpPr>
            <a:spLocks noGrp="1"/>
          </p:cNvSpPr>
          <p:nvPr>
            <p:ph idx="1"/>
          </p:nvPr>
        </p:nvSpPr>
        <p:spPr>
          <a:xfrm>
            <a:off x="410307" y="1143000"/>
            <a:ext cx="10160000" cy="4800600"/>
          </a:xfrm>
        </p:spPr>
        <p:txBody>
          <a:bodyPr>
            <a:normAutofit fontScale="25000" lnSpcReduction="20000"/>
          </a:bodyPr>
          <a:lstStyle/>
          <a:p>
            <a:pPr>
              <a:lnSpc>
                <a:spcPct val="115000"/>
              </a:lnSpc>
              <a:spcAft>
                <a:spcPts val="1000"/>
              </a:spcAft>
              <a:buFont typeface="Wingdings" pitchFamily="2" charset="2"/>
              <a:buChar char="q"/>
            </a:pPr>
            <a:r>
              <a:rPr lang="en-US" sz="8000" dirty="0" smtClean="0">
                <a:effectLst/>
                <a:latin typeface="Calibri" panose="020F0502020204030204" pitchFamily="34" charset="0"/>
                <a:ea typeface="Calibri" panose="020F0502020204030204" pitchFamily="34" charset="0"/>
                <a:cs typeface="Times New Roman" panose="02020603050405020304" pitchFamily="18" charset="0"/>
              </a:rPr>
              <a:t>Accompaniment to facilities</a:t>
            </a:r>
            <a:endParaRPr lang="en-ZA" sz="80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buFont typeface="Wingdings" pitchFamily="2" charset="2"/>
              <a:buChar char="q"/>
            </a:pPr>
            <a:r>
              <a:rPr lang="en-US" sz="8000" dirty="0" smtClean="0">
                <a:effectLst/>
                <a:latin typeface="Calibri" panose="020F0502020204030204" pitchFamily="34" charset="0"/>
                <a:ea typeface="Calibri" panose="020F0502020204030204" pitchFamily="34" charset="0"/>
                <a:cs typeface="Times New Roman" panose="02020603050405020304" pitchFamily="18" charset="0"/>
              </a:rPr>
              <a:t> Availability of tools</a:t>
            </a:r>
            <a:endParaRPr lang="en-ZA" sz="80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buFont typeface="Wingdings" pitchFamily="2" charset="2"/>
              <a:buChar char="q"/>
            </a:pPr>
            <a:r>
              <a:rPr lang="en-US" sz="8000" dirty="0" smtClean="0">
                <a:effectLst/>
                <a:latin typeface="Calibri" panose="020F0502020204030204" pitchFamily="34" charset="0"/>
                <a:ea typeface="Calibri" panose="020F0502020204030204" pitchFamily="34" charset="0"/>
                <a:cs typeface="Times New Roman" panose="02020603050405020304" pitchFamily="18" charset="0"/>
              </a:rPr>
              <a:t> Proper arrangement of hired cars </a:t>
            </a:r>
            <a:endParaRPr lang="en-ZA" sz="80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buFont typeface="Wingdings" pitchFamily="2" charset="2"/>
              <a:buChar char="q"/>
            </a:pPr>
            <a:r>
              <a:rPr lang="en-US" sz="8000" dirty="0" smtClean="0">
                <a:effectLst/>
                <a:latin typeface="Calibri" panose="020F0502020204030204" pitchFamily="34" charset="0"/>
                <a:ea typeface="Calibri" panose="020F0502020204030204" pitchFamily="34" charset="0"/>
                <a:cs typeface="Times New Roman" panose="02020603050405020304" pitchFamily="18" charset="0"/>
              </a:rPr>
              <a:t> Support by the district staff</a:t>
            </a:r>
            <a:endParaRPr lang="en-ZA" sz="80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buFont typeface="Wingdings" pitchFamily="2" charset="2"/>
              <a:buChar char="q"/>
            </a:pPr>
            <a:r>
              <a:rPr lang="en-US" sz="8000" dirty="0" smtClean="0">
                <a:effectLst/>
                <a:latin typeface="Calibri" panose="020F0502020204030204" pitchFamily="34" charset="0"/>
                <a:ea typeface="Calibri" panose="020F0502020204030204" pitchFamily="34" charset="0"/>
                <a:cs typeface="Times New Roman" panose="02020603050405020304" pitchFamily="18" charset="0"/>
              </a:rPr>
              <a:t> Giving feedback to the district</a:t>
            </a:r>
            <a:endParaRPr lang="en-ZA" sz="80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buFont typeface="Wingdings" pitchFamily="2" charset="2"/>
              <a:buChar char="q"/>
            </a:pPr>
            <a:r>
              <a:rPr lang="en-US" sz="8000" dirty="0" smtClean="0">
                <a:effectLst/>
                <a:latin typeface="Calibri" panose="020F0502020204030204" pitchFamily="34" charset="0"/>
                <a:ea typeface="Calibri" panose="020F0502020204030204" pitchFamily="34" charset="0"/>
                <a:cs typeface="Times New Roman" panose="02020603050405020304" pitchFamily="18" charset="0"/>
              </a:rPr>
              <a:t> Proper arrangement of accommodation</a:t>
            </a:r>
          </a:p>
          <a:p>
            <a:pPr>
              <a:lnSpc>
                <a:spcPct val="115000"/>
              </a:lnSpc>
              <a:spcAft>
                <a:spcPts val="1000"/>
              </a:spcAft>
              <a:buFont typeface="Wingdings" pitchFamily="2" charset="2"/>
              <a:buChar char="q"/>
            </a:pPr>
            <a:r>
              <a:rPr lang="en-US" sz="8000" dirty="0" smtClean="0"/>
              <a:t>Stick </a:t>
            </a:r>
            <a:r>
              <a:rPr lang="en-US" sz="8000" dirty="0"/>
              <a:t>to </a:t>
            </a:r>
            <a:r>
              <a:rPr lang="en-US" sz="8000" dirty="0">
                <a:latin typeface="Calibri" panose="020F0502020204030204" pitchFamily="34" charset="0"/>
                <a:ea typeface="Calibri" panose="020F0502020204030204" pitchFamily="34" charset="0"/>
                <a:cs typeface="Times New Roman" panose="02020603050405020304" pitchFamily="18" charset="0"/>
              </a:rPr>
              <a:t>using the tool for objectivity (GOOD TO SHARE GOOD PRACTISES BUT NOT TO </a:t>
            </a:r>
            <a:r>
              <a:rPr lang="en-US" sz="8000" dirty="0">
                <a:latin typeface="Calibri" panose="020F0502020204030204" pitchFamily="34" charset="0"/>
                <a:ea typeface="Calibri" panose="020F0502020204030204" pitchFamily="34" charset="0"/>
                <a:cs typeface="Times New Roman" panose="02020603050405020304" pitchFamily="18" charset="0"/>
              </a:rPr>
              <a:t>RIDICULE)</a:t>
            </a:r>
          </a:p>
          <a:p>
            <a:pPr>
              <a:lnSpc>
                <a:spcPct val="115000"/>
              </a:lnSpc>
              <a:spcAft>
                <a:spcPts val="1000"/>
              </a:spcAft>
              <a:buFont typeface="Wingdings" pitchFamily="2" charset="2"/>
              <a:buChar char="q"/>
            </a:pPr>
            <a:r>
              <a:rPr lang="en-US" sz="8000" dirty="0">
                <a:latin typeface="Calibri" panose="020F0502020204030204" pitchFamily="34" charset="0"/>
                <a:ea typeface="Calibri" panose="020F0502020204030204" pitchFamily="34" charset="0"/>
                <a:cs typeface="Times New Roman" panose="02020603050405020304" pitchFamily="18" charset="0"/>
              </a:rPr>
              <a:t>Reviews </a:t>
            </a:r>
            <a:r>
              <a:rPr lang="en-US" sz="8000" dirty="0">
                <a:latin typeface="Calibri" panose="020F0502020204030204" pitchFamily="34" charset="0"/>
                <a:ea typeface="Calibri" panose="020F0502020204030204" pitchFamily="34" charset="0"/>
                <a:cs typeface="Times New Roman" panose="02020603050405020304" pitchFamily="18" charset="0"/>
              </a:rPr>
              <a:t>to be done by people who are used to doing </a:t>
            </a:r>
            <a:r>
              <a:rPr lang="en-US" sz="8000" dirty="0">
                <a:latin typeface="Calibri" panose="020F0502020204030204" pitchFamily="34" charset="0"/>
                <a:ea typeface="Calibri" panose="020F0502020204030204" pitchFamily="34" charset="0"/>
                <a:cs typeface="Times New Roman" panose="02020603050405020304" pitchFamily="18" charset="0"/>
              </a:rPr>
              <a:t>assessments.</a:t>
            </a:r>
            <a:endParaRPr lang="en-ZA" sz="80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buFont typeface="Wingdings" pitchFamily="2" charset="2"/>
              <a:buChar char="q"/>
            </a:pPr>
            <a:r>
              <a:rPr lang="en-US" sz="8000" dirty="0">
                <a:latin typeface="Calibri" panose="020F0502020204030204" pitchFamily="34" charset="0"/>
                <a:ea typeface="Calibri" panose="020F0502020204030204" pitchFamily="34" charset="0"/>
                <a:cs typeface="Times New Roman" panose="02020603050405020304" pitchFamily="18" charset="0"/>
              </a:rPr>
              <a:t>All </a:t>
            </a:r>
            <a:r>
              <a:rPr lang="en-US" sz="8000" dirty="0">
                <a:latin typeface="Calibri" panose="020F0502020204030204" pitchFamily="34" charset="0"/>
                <a:ea typeface="Calibri" panose="020F0502020204030204" pitchFamily="34" charset="0"/>
                <a:cs typeface="Times New Roman" panose="02020603050405020304" pitchFamily="18" charset="0"/>
              </a:rPr>
              <a:t>support staff to be part of the inspection not to be chased away as long as they do not interfere</a:t>
            </a:r>
            <a:r>
              <a:rPr lang="en-US" sz="8000" dirty="0"/>
              <a:t>.</a:t>
            </a:r>
            <a:endParaRPr lang="en-ZA" sz="8000" dirty="0"/>
          </a:p>
          <a:p>
            <a:pPr>
              <a:lnSpc>
                <a:spcPct val="115000"/>
              </a:lnSpc>
              <a:spcAft>
                <a:spcPts val="1000"/>
              </a:spcAft>
              <a:buFont typeface="Wingdings" pitchFamily="2" charset="2"/>
              <a:buChar char="q"/>
            </a:pPr>
            <a:endParaRPr lang="en-ZA" sz="8000" dirty="0"/>
          </a:p>
          <a:p>
            <a:pPr marL="571500" indent="-571500">
              <a:lnSpc>
                <a:spcPct val="115000"/>
              </a:lnSpc>
              <a:buFont typeface="Wingdings" pitchFamily="2" charset="2"/>
              <a:buChar char="q"/>
            </a:pPr>
            <a:endParaRPr lang="en-ZA" sz="4800" b="1" dirty="0" smtClean="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a:lnSpc>
                <a:spcPct val="115000"/>
              </a:lnSpc>
              <a:spcAft>
                <a:spcPts val="1000"/>
              </a:spcAft>
            </a:pPr>
            <a:endParaRPr lang="en-US" sz="3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ZA" sz="3600" dirty="0" smtClean="0">
              <a:effectLst/>
              <a:latin typeface="Calibri" panose="020F0502020204030204" pitchFamily="34" charset="0"/>
              <a:ea typeface="Calibri" panose="020F0502020204030204" pitchFamily="34" charset="0"/>
              <a:cs typeface="Times New Roman" panose="02020603050405020304" pitchFamily="18" charset="0"/>
            </a:endParaRPr>
          </a:p>
          <a:p>
            <a:endParaRPr lang="en-ZA" dirty="0"/>
          </a:p>
        </p:txBody>
      </p:sp>
    </p:spTree>
    <p:extLst>
      <p:ext uri="{BB962C8B-B14F-4D97-AF65-F5344CB8AC3E}">
        <p14:creationId xmlns:p14="http://schemas.microsoft.com/office/powerpoint/2010/main" val="35540922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2707" y="504092"/>
            <a:ext cx="10160000" cy="726831"/>
          </a:xfrm>
        </p:spPr>
        <p:txBody>
          <a:bodyPr>
            <a:normAutofit fontScale="90000"/>
          </a:bodyPr>
          <a:lstStyle/>
          <a:p>
            <a:pPr marL="342900" lvl="0" indent="-342900">
              <a:lnSpc>
                <a:spcPct val="115000"/>
              </a:lnSpc>
              <a:spcBef>
                <a:spcPts val="2400"/>
              </a:spcBef>
              <a:spcAft>
                <a:spcPts val="0"/>
              </a:spcAft>
            </a:pPr>
            <a:r>
              <a:rPr lang="en-US" sz="2700" b="1" dirty="0"/>
              <a:t>WHAT WENT WRONG AND SHOULD BE IMPROVED ON IN FUTURE </a:t>
            </a:r>
            <a:r>
              <a:rPr lang="en-US" sz="2700" b="1" dirty="0" smtClean="0"/>
              <a:t>PEER REVIEWS</a:t>
            </a:r>
            <a:r>
              <a:rPr lang="en-ZA" b="1" kern="0" dirty="0" smtClean="0">
                <a:solidFill>
                  <a:srgbClr val="365F91"/>
                </a:solidFill>
                <a:effectLst/>
                <a:latin typeface="Cambria" panose="02040503050406030204" pitchFamily="18" charset="0"/>
                <a:ea typeface="Times New Roman" panose="02020603050405020304" pitchFamily="18" charset="0"/>
                <a:cs typeface="Times New Roman" panose="02020603050405020304" pitchFamily="18" charset="0"/>
              </a:rPr>
              <a:t/>
            </a:r>
            <a:br>
              <a:rPr lang="en-ZA" b="1" kern="0" dirty="0" smtClean="0">
                <a:solidFill>
                  <a:srgbClr val="365F91"/>
                </a:solidFill>
                <a:effectLst/>
                <a:latin typeface="Cambria" panose="02040503050406030204" pitchFamily="18" charset="0"/>
                <a:ea typeface="Times New Roman" panose="02020603050405020304" pitchFamily="18" charset="0"/>
                <a:cs typeface="Times New Roman" panose="02020603050405020304" pitchFamily="18" charset="0"/>
              </a:rPr>
            </a:br>
            <a:endParaRPr lang="en-ZA" dirty="0"/>
          </a:p>
        </p:txBody>
      </p:sp>
      <p:sp>
        <p:nvSpPr>
          <p:cNvPr id="3" name="Content Placeholder 2"/>
          <p:cNvSpPr>
            <a:spLocks noGrp="1"/>
          </p:cNvSpPr>
          <p:nvPr>
            <p:ph idx="1"/>
          </p:nvPr>
        </p:nvSpPr>
        <p:spPr>
          <a:xfrm>
            <a:off x="773722" y="1019907"/>
            <a:ext cx="10046677" cy="5521570"/>
          </a:xfrm>
        </p:spPr>
        <p:txBody>
          <a:bodyPr>
            <a:normAutofit fontScale="92500"/>
          </a:bodyPr>
          <a:lstStyle/>
          <a:p>
            <a:pPr marL="388620" indent="-342900">
              <a:lnSpc>
                <a:spcPct val="115000"/>
              </a:lnSpc>
              <a:spcAft>
                <a:spcPts val="1000"/>
              </a:spcAft>
              <a:buFont typeface="Wingdings" pitchFamily="2" charset="2"/>
              <a:buChar char="q"/>
            </a:pPr>
            <a:r>
              <a:rPr lang="en-US" dirty="0" smtClean="0">
                <a:effectLst/>
                <a:latin typeface="Calibri" panose="020F0502020204030204" pitchFamily="34" charset="0"/>
                <a:ea typeface="Calibri" panose="020F0502020204030204" pitchFamily="34" charset="0"/>
                <a:cs typeface="Times New Roman" panose="02020603050405020304" pitchFamily="18" charset="0"/>
              </a:rPr>
              <a:t>When assessing as a Province, in Gauteng Province, the Provincial officers, and National officials including the one allocated to Eastern Cape was in Gauteng, as if we are not trust worthy and there was lack of confidence.</a:t>
            </a:r>
            <a:endParaRPr lang="en-ZA" dirty="0" smtClean="0">
              <a:effectLst/>
              <a:latin typeface="Calibri" panose="020F0502020204030204" pitchFamily="34" charset="0"/>
              <a:ea typeface="Calibri" panose="020F0502020204030204" pitchFamily="34" charset="0"/>
              <a:cs typeface="Times New Roman" panose="02020603050405020304" pitchFamily="18" charset="0"/>
            </a:endParaRPr>
          </a:p>
          <a:p>
            <a:pPr marL="388620" indent="-342900">
              <a:lnSpc>
                <a:spcPct val="115000"/>
              </a:lnSpc>
              <a:spcAft>
                <a:spcPts val="1000"/>
              </a:spcAft>
              <a:buFont typeface="Wingdings" pitchFamily="2" charset="2"/>
              <a:buChar char="q"/>
            </a:pPr>
            <a:r>
              <a:rPr lang="en-US" dirty="0" smtClean="0">
                <a:effectLst/>
                <a:latin typeface="Calibri" panose="020F0502020204030204" pitchFamily="34" charset="0"/>
                <a:ea typeface="Calibri" panose="020F0502020204030204" pitchFamily="34" charset="0"/>
                <a:cs typeface="Times New Roman" panose="02020603050405020304" pitchFamily="18" charset="0"/>
              </a:rPr>
              <a:t>Poor time management was only attributed to the assessors not to the </a:t>
            </a:r>
            <a:r>
              <a:rPr lang="en-US" dirty="0" smtClean="0">
                <a:effectLst/>
                <a:latin typeface="Calibri" panose="020F0502020204030204" pitchFamily="34" charset="0"/>
                <a:ea typeface="Calibri" panose="020F0502020204030204" pitchFamily="34" charset="0"/>
                <a:cs typeface="Times New Roman" panose="02020603050405020304" pitchFamily="18" charset="0"/>
              </a:rPr>
              <a:t>facilities</a:t>
            </a:r>
          </a:p>
          <a:p>
            <a:pPr marL="388620" indent="-342900">
              <a:lnSpc>
                <a:spcPct val="115000"/>
              </a:lnSpc>
              <a:spcAft>
                <a:spcPts val="1000"/>
              </a:spcAft>
              <a:buFont typeface="Wingdings" pitchFamily="2" charset="2"/>
              <a:buChar char="q"/>
            </a:pPr>
            <a:r>
              <a:rPr lang="en-US" sz="2400" dirty="0">
                <a:latin typeface="Calibri" panose="020F0502020204030204" pitchFamily="34" charset="0"/>
                <a:ea typeface="Calibri" panose="020F0502020204030204" pitchFamily="34" charset="0"/>
                <a:cs typeface="Times New Roman" panose="02020603050405020304" pitchFamily="18" charset="0"/>
              </a:rPr>
              <a:t>There was entourage of personnel that were accompanying the assessors at the facilities including provincial and National</a:t>
            </a:r>
            <a:endParaRPr lang="en-ZA" sz="2400" dirty="0">
              <a:latin typeface="Calibri" panose="020F0502020204030204" pitchFamily="34" charset="0"/>
              <a:ea typeface="Calibri" panose="020F0502020204030204" pitchFamily="34" charset="0"/>
              <a:cs typeface="Times New Roman" panose="02020603050405020304" pitchFamily="18" charset="0"/>
            </a:endParaRPr>
          </a:p>
          <a:p>
            <a:pPr marL="388620" indent="-342900">
              <a:lnSpc>
                <a:spcPct val="115000"/>
              </a:lnSpc>
              <a:spcAft>
                <a:spcPts val="1000"/>
              </a:spcAft>
              <a:buFont typeface="Wingdings" pitchFamily="2" charset="2"/>
              <a:buChar char="q"/>
            </a:pPr>
            <a:r>
              <a:rPr lang="en-US" sz="2400" dirty="0">
                <a:latin typeface="Calibri" panose="020F0502020204030204" pitchFamily="34" charset="0"/>
                <a:ea typeface="Calibri" panose="020F0502020204030204" pitchFamily="34" charset="0"/>
                <a:cs typeface="Times New Roman" panose="02020603050405020304" pitchFamily="18" charset="0"/>
              </a:rPr>
              <a:t>National and Provincial personnel even interviewed the assessors in form of confrontation as to why did they assess like this, not like that. The assessors were intimidated by the senior official.</a:t>
            </a:r>
            <a:endParaRPr lang="en-ZA" sz="2400" dirty="0">
              <a:latin typeface="Calibri" panose="020F0502020204030204" pitchFamily="34" charset="0"/>
              <a:ea typeface="Calibri" panose="020F0502020204030204" pitchFamily="34" charset="0"/>
              <a:cs typeface="Times New Roman" panose="02020603050405020304" pitchFamily="18" charset="0"/>
            </a:endParaRPr>
          </a:p>
          <a:p>
            <a:pPr marL="388620" indent="-342900">
              <a:lnSpc>
                <a:spcPct val="115000"/>
              </a:lnSpc>
              <a:spcAft>
                <a:spcPts val="1000"/>
              </a:spcAft>
              <a:buFont typeface="Wingdings" pitchFamily="2" charset="2"/>
              <a:buChar char="q"/>
            </a:pPr>
            <a:r>
              <a:rPr lang="en-US" sz="2400" dirty="0">
                <a:latin typeface="Calibri" panose="020F0502020204030204" pitchFamily="34" charset="0"/>
                <a:ea typeface="Calibri" panose="020F0502020204030204" pitchFamily="34" charset="0"/>
                <a:cs typeface="Times New Roman" panose="02020603050405020304" pitchFamily="18" charset="0"/>
              </a:rPr>
              <a:t>Some managers wanted the assessors to use version 16 not 15 to such an extent that, one manager phoned National DOH and got the right information. There were equipment’s that were getting in through the back door from the nearby facilities.  </a:t>
            </a:r>
            <a:endParaRPr lang="en-ZA" sz="2400" dirty="0">
              <a:latin typeface="Calibri" panose="020F0502020204030204" pitchFamily="34" charset="0"/>
              <a:ea typeface="Calibri" panose="020F0502020204030204" pitchFamily="34" charset="0"/>
              <a:cs typeface="Times New Roman" panose="02020603050405020304" pitchFamily="18" charset="0"/>
            </a:endParaRPr>
          </a:p>
          <a:p>
            <a:pPr marL="388620" indent="-342900">
              <a:lnSpc>
                <a:spcPct val="115000"/>
              </a:lnSpc>
              <a:spcAft>
                <a:spcPts val="1000"/>
              </a:spcAft>
              <a:buFont typeface="Wingdings" pitchFamily="2" charset="2"/>
              <a:buChar char="q"/>
            </a:pPr>
            <a:endParaRPr lang="en-ZA" dirty="0" smtClean="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ZA" dirty="0"/>
          </a:p>
        </p:txBody>
      </p:sp>
    </p:spTree>
    <p:extLst>
      <p:ext uri="{BB962C8B-B14F-4D97-AF65-F5344CB8AC3E}">
        <p14:creationId xmlns:p14="http://schemas.microsoft.com/office/powerpoint/2010/main" val="10849735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860" y="133961"/>
            <a:ext cx="10160000" cy="710100"/>
          </a:xfrm>
        </p:spPr>
        <p:txBody>
          <a:bodyPr/>
          <a:lstStyle/>
          <a:p>
            <a:pPr marL="742950" lvl="1" indent="-285750">
              <a:lnSpc>
                <a:spcPct val="115000"/>
              </a:lnSpc>
              <a:spcBef>
                <a:spcPts val="1000"/>
              </a:spcBef>
              <a:spcAft>
                <a:spcPts val="0"/>
              </a:spcAft>
            </a:pPr>
            <a:r>
              <a:rPr lang="en-US" sz="2400" dirty="0"/>
              <a:t>DURING PREPARATORY PHASE</a:t>
            </a:r>
            <a:r>
              <a:rPr lang="en-ZA" b="1" dirty="0" smtClean="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
            </a:r>
            <a:br>
              <a:rPr lang="en-ZA" b="1" dirty="0" smtClean="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br>
            <a:endParaRPr lang="en-ZA" dirty="0"/>
          </a:p>
        </p:txBody>
      </p:sp>
      <p:sp>
        <p:nvSpPr>
          <p:cNvPr id="3" name="Content Placeholder 2"/>
          <p:cNvSpPr>
            <a:spLocks noGrp="1"/>
          </p:cNvSpPr>
          <p:nvPr>
            <p:ph idx="1"/>
          </p:nvPr>
        </p:nvSpPr>
        <p:spPr>
          <a:xfrm>
            <a:off x="269630" y="720969"/>
            <a:ext cx="10160000" cy="1049215"/>
          </a:xfrm>
        </p:spPr>
        <p:txBody>
          <a:bodyPr>
            <a:normAutofit fontScale="62500" lnSpcReduction="20000"/>
          </a:bodyPr>
          <a:lstStyle/>
          <a:p>
            <a:pPr lvl="2">
              <a:lnSpc>
                <a:spcPct val="115000"/>
              </a:lnSpc>
              <a:spcBef>
                <a:spcPts val="1000"/>
              </a:spcBef>
              <a:buFont typeface="Wingdings" pitchFamily="2" charset="2"/>
              <a:buChar char="q"/>
            </a:pPr>
            <a:r>
              <a:rPr lang="en-US" sz="3800" dirty="0"/>
              <a:t>Short time allocated for the meeting not allowing good flow of discussions</a:t>
            </a:r>
            <a:endParaRPr lang="en-ZA" sz="3800" dirty="0"/>
          </a:p>
          <a:p>
            <a:pPr marL="0" indent="0">
              <a:lnSpc>
                <a:spcPct val="115000"/>
              </a:lnSpc>
              <a:buNone/>
            </a:pPr>
            <a:r>
              <a:rPr lang="en-US" dirty="0"/>
              <a:t> </a:t>
            </a:r>
            <a:endParaRPr lang="en-ZA" dirty="0"/>
          </a:p>
          <a:p>
            <a:endParaRPr lang="en-ZA" dirty="0"/>
          </a:p>
        </p:txBody>
      </p:sp>
      <p:sp>
        <p:nvSpPr>
          <p:cNvPr id="4" name="Title 1"/>
          <p:cNvSpPr txBox="1">
            <a:spLocks/>
          </p:cNvSpPr>
          <p:nvPr/>
        </p:nvSpPr>
        <p:spPr>
          <a:xfrm>
            <a:off x="269630" y="2086708"/>
            <a:ext cx="5861539" cy="797170"/>
          </a:xfrm>
          <a:prstGeom prst="rect">
            <a:avLst/>
          </a:prstGeom>
        </p:spPr>
        <p:txBody>
          <a:bodyPr vert="horz" lIns="91440" tIns="45720" rIns="91440" bIns="45720" rtlCol="0" anchor="ctr">
            <a:noAutofit/>
          </a:bodyPr>
          <a:lst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a:lstStyle>
          <a:p>
            <a:pPr marL="742950" lvl="1" indent="-285750">
              <a:lnSpc>
                <a:spcPct val="115000"/>
              </a:lnSpc>
              <a:spcBef>
                <a:spcPts val="1000"/>
              </a:spcBef>
            </a:pPr>
            <a:r>
              <a:rPr lang="en-US" sz="2800" b="1" dirty="0" smtClean="0"/>
              <a:t>DURING PEER REVIEW PERIOD</a:t>
            </a:r>
            <a:r>
              <a:rPr lang="en-ZA" sz="2800" dirty="0" smtClean="0"/>
              <a:t/>
            </a:r>
            <a:br>
              <a:rPr lang="en-ZA" sz="2800" dirty="0" smtClean="0"/>
            </a:br>
            <a:endParaRPr lang="en-ZA" sz="2800" dirty="0"/>
          </a:p>
        </p:txBody>
      </p:sp>
      <p:sp>
        <p:nvSpPr>
          <p:cNvPr id="5" name="Content Placeholder 2"/>
          <p:cNvSpPr txBox="1">
            <a:spLocks/>
          </p:cNvSpPr>
          <p:nvPr/>
        </p:nvSpPr>
        <p:spPr>
          <a:xfrm>
            <a:off x="93784" y="3030416"/>
            <a:ext cx="10160000" cy="4800600"/>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lvl="2">
              <a:lnSpc>
                <a:spcPct val="115000"/>
              </a:lnSpc>
              <a:spcBef>
                <a:spcPts val="1000"/>
              </a:spcBef>
              <a:buFont typeface="Wingdings" pitchFamily="2" charset="2"/>
              <a:buChar char="q"/>
            </a:pPr>
            <a:r>
              <a:rPr lang="en-US" sz="3200" dirty="0" smtClean="0"/>
              <a:t>There was no separate person for capturing which made the inspections very hectic (no time to rest/sleep).</a:t>
            </a:r>
            <a:endParaRPr lang="en-ZA" sz="3200" dirty="0" smtClean="0"/>
          </a:p>
          <a:p>
            <a:pPr lvl="2">
              <a:lnSpc>
                <a:spcPct val="115000"/>
              </a:lnSpc>
              <a:spcBef>
                <a:spcPts val="1000"/>
              </a:spcBef>
              <a:buFont typeface="Wingdings" pitchFamily="2" charset="2"/>
              <a:buChar char="q"/>
            </a:pPr>
            <a:r>
              <a:rPr lang="en-US" sz="3200" dirty="0" smtClean="0"/>
              <a:t>Staff having negative attitudes to the reviewers</a:t>
            </a:r>
            <a:endParaRPr lang="en-ZA" sz="3200" dirty="0"/>
          </a:p>
        </p:txBody>
      </p:sp>
    </p:spTree>
    <p:extLst>
      <p:ext uri="{BB962C8B-B14F-4D97-AF65-F5344CB8AC3E}">
        <p14:creationId xmlns:p14="http://schemas.microsoft.com/office/powerpoint/2010/main" val="19529855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342900" lvl="0" indent="-342900">
              <a:lnSpc>
                <a:spcPct val="115000"/>
              </a:lnSpc>
              <a:spcBef>
                <a:spcPts val="2400"/>
              </a:spcBef>
              <a:spcAft>
                <a:spcPts val="0"/>
              </a:spcAft>
            </a:pPr>
            <a:r>
              <a:rPr lang="en-US" sz="4000" dirty="0"/>
              <a:t>WHAT WAS YOUR EXPERIENCE OF PEER REVIEW IN GENERAL, GOOD OR </a:t>
            </a:r>
            <a:r>
              <a:rPr lang="en-US" sz="4000" dirty="0" smtClean="0"/>
              <a:t>BAD</a:t>
            </a:r>
            <a:r>
              <a:rPr lang="en-ZA" b="1" kern="0" dirty="0" smtClean="0">
                <a:solidFill>
                  <a:srgbClr val="365F91"/>
                </a:solidFill>
                <a:effectLst/>
                <a:latin typeface="Cambria" panose="02040503050406030204" pitchFamily="18" charset="0"/>
                <a:ea typeface="Times New Roman" panose="02020603050405020304" pitchFamily="18" charset="0"/>
                <a:cs typeface="Times New Roman" panose="02020603050405020304" pitchFamily="18" charset="0"/>
              </a:rPr>
              <a:t/>
            </a:r>
            <a:br>
              <a:rPr lang="en-ZA" b="1" kern="0" dirty="0" smtClean="0">
                <a:solidFill>
                  <a:srgbClr val="365F91"/>
                </a:solidFill>
                <a:effectLst/>
                <a:latin typeface="Cambria" panose="02040503050406030204" pitchFamily="18" charset="0"/>
                <a:ea typeface="Times New Roman" panose="02020603050405020304" pitchFamily="18" charset="0"/>
                <a:cs typeface="Times New Roman" panose="02020603050405020304" pitchFamily="18" charset="0"/>
              </a:rPr>
            </a:br>
            <a:endParaRPr lang="en-ZA" dirty="0"/>
          </a:p>
        </p:txBody>
      </p:sp>
      <p:sp>
        <p:nvSpPr>
          <p:cNvPr id="3" name="Content Placeholder 2"/>
          <p:cNvSpPr>
            <a:spLocks noGrp="1"/>
          </p:cNvSpPr>
          <p:nvPr>
            <p:ph idx="1"/>
          </p:nvPr>
        </p:nvSpPr>
        <p:spPr/>
        <p:txBody>
          <a:bodyPr>
            <a:normAutofit/>
          </a:bodyPr>
          <a:lstStyle/>
          <a:p>
            <a:pPr marL="365760" indent="-365760">
              <a:lnSpc>
                <a:spcPct val="115000"/>
              </a:lnSpc>
              <a:buFont typeface="Wingdings" pitchFamily="2" charset="2"/>
              <a:buChar char="q"/>
            </a:pPr>
            <a:r>
              <a:rPr lang="en-US" sz="2400" dirty="0"/>
              <a:t>It was a good experience</a:t>
            </a:r>
            <a:endParaRPr lang="en-ZA" sz="2400" dirty="0"/>
          </a:p>
          <a:p>
            <a:pPr marL="365760" indent="-365760">
              <a:lnSpc>
                <a:spcPct val="115000"/>
              </a:lnSpc>
              <a:buFont typeface="Wingdings" pitchFamily="2" charset="2"/>
              <a:buChar char="q"/>
            </a:pPr>
            <a:r>
              <a:rPr lang="en-US" sz="2400" dirty="0"/>
              <a:t>Why? Had the opportunity to experience service delivery in another Province and understand that certain problems are universal and not only the home district specific problem. </a:t>
            </a:r>
            <a:endParaRPr lang="en-ZA" sz="2400" dirty="0"/>
          </a:p>
          <a:p>
            <a:pPr marL="571500" indent="-342900">
              <a:lnSpc>
                <a:spcPct val="107000"/>
              </a:lnSpc>
              <a:spcAft>
                <a:spcPts val="800"/>
              </a:spcAft>
              <a:buFont typeface="Wingdings" pitchFamily="2" charset="2"/>
              <a:buChar char="q"/>
            </a:pPr>
            <a:r>
              <a:rPr lang="en-ZA" sz="2400" dirty="0"/>
              <a:t>The difference in the financial resources available in the different provinces was evident. The general maintenance of the clinic facilities was excellent</a:t>
            </a:r>
          </a:p>
          <a:p>
            <a:pPr marL="571500" indent="-342900">
              <a:lnSpc>
                <a:spcPct val="107000"/>
              </a:lnSpc>
              <a:spcAft>
                <a:spcPts val="800"/>
              </a:spcAft>
              <a:buFont typeface="Wingdings" pitchFamily="2" charset="2"/>
              <a:buChar char="q"/>
            </a:pPr>
            <a:r>
              <a:rPr lang="en-ZA" sz="2400" dirty="0"/>
              <a:t>It was evident that the checklists (received in the last week of January 2016) had been available for some time in the clinics reviewed prior to the peer review exercises, but no so in the EC Province.</a:t>
            </a:r>
          </a:p>
          <a:p>
            <a:pPr>
              <a:buFont typeface="Wingdings" pitchFamily="2" charset="2"/>
              <a:buChar char="q"/>
            </a:pPr>
            <a:endParaRPr lang="en-ZA" sz="2400" dirty="0"/>
          </a:p>
        </p:txBody>
      </p:sp>
    </p:spTree>
    <p:extLst>
      <p:ext uri="{BB962C8B-B14F-4D97-AF65-F5344CB8AC3E}">
        <p14:creationId xmlns:p14="http://schemas.microsoft.com/office/powerpoint/2010/main" val="22015579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342900" lvl="0" indent="-342900">
              <a:lnSpc>
                <a:spcPct val="115000"/>
              </a:lnSpc>
              <a:spcBef>
                <a:spcPts val="2400"/>
              </a:spcBef>
              <a:spcAft>
                <a:spcPts val="0"/>
              </a:spcAft>
            </a:pPr>
            <a:r>
              <a:rPr lang="en-US" sz="3600" b="1" dirty="0"/>
              <a:t>ANY ADDITIONAL COMMENTS</a:t>
            </a:r>
            <a:r>
              <a:rPr lang="en-ZA" b="1" kern="0" dirty="0" smtClean="0">
                <a:solidFill>
                  <a:srgbClr val="365F91"/>
                </a:solidFill>
                <a:effectLst/>
                <a:latin typeface="Cambria" panose="02040503050406030204" pitchFamily="18" charset="0"/>
                <a:ea typeface="Times New Roman" panose="02020603050405020304" pitchFamily="18" charset="0"/>
                <a:cs typeface="Times New Roman" panose="02020603050405020304" pitchFamily="18" charset="0"/>
              </a:rPr>
              <a:t/>
            </a:r>
            <a:br>
              <a:rPr lang="en-ZA" b="1" kern="0" dirty="0" smtClean="0">
                <a:solidFill>
                  <a:srgbClr val="365F91"/>
                </a:solidFill>
                <a:effectLst/>
                <a:latin typeface="Cambria" panose="02040503050406030204" pitchFamily="18" charset="0"/>
                <a:ea typeface="Times New Roman" panose="02020603050405020304" pitchFamily="18" charset="0"/>
                <a:cs typeface="Times New Roman" panose="02020603050405020304" pitchFamily="18" charset="0"/>
              </a:rPr>
            </a:br>
            <a:endParaRPr lang="en-ZA" dirty="0"/>
          </a:p>
        </p:txBody>
      </p:sp>
      <p:sp>
        <p:nvSpPr>
          <p:cNvPr id="3" name="Content Placeholder 2"/>
          <p:cNvSpPr>
            <a:spLocks noGrp="1"/>
          </p:cNvSpPr>
          <p:nvPr>
            <p:ph idx="1"/>
          </p:nvPr>
        </p:nvSpPr>
        <p:spPr>
          <a:xfrm>
            <a:off x="574431" y="885092"/>
            <a:ext cx="10160000" cy="4800600"/>
          </a:xfrm>
        </p:spPr>
        <p:txBody>
          <a:bodyPr>
            <a:noAutofit/>
          </a:bodyPr>
          <a:lstStyle/>
          <a:p>
            <a:pPr marL="342900" lvl="0" indent="-342900">
              <a:spcBef>
                <a:spcPts val="2400"/>
              </a:spcBef>
              <a:spcAft>
                <a:spcPts val="0"/>
              </a:spcAft>
              <a:buFont typeface="Wingdings" pitchFamily="2" charset="2"/>
              <a:buChar char="q"/>
            </a:pPr>
            <a:r>
              <a:rPr lang="en-US" sz="2400" dirty="0"/>
              <a:t>There are many items contained in the check lists for the PHC facility that are “in excess” of the size and extent of the facility, especially e.g. the surgical consumables. </a:t>
            </a:r>
            <a:endParaRPr lang="en-US" sz="2400" dirty="0" smtClean="0"/>
          </a:p>
          <a:p>
            <a:pPr marL="342900" lvl="0" indent="-342900">
              <a:spcBef>
                <a:spcPts val="2400"/>
              </a:spcBef>
              <a:spcAft>
                <a:spcPts val="0"/>
              </a:spcAft>
              <a:buFont typeface="Wingdings" pitchFamily="2" charset="2"/>
              <a:buChar char="q"/>
            </a:pPr>
            <a:r>
              <a:rPr lang="en-US" sz="2400" dirty="0" smtClean="0"/>
              <a:t>PHC </a:t>
            </a:r>
            <a:r>
              <a:rPr lang="en-US" sz="2400" dirty="0"/>
              <a:t>facilities will not attain the ideal status until the gap in VITAL equipment is procured for the facilities. </a:t>
            </a:r>
            <a:endParaRPr lang="en-US" sz="2400" dirty="0" smtClean="0"/>
          </a:p>
          <a:p>
            <a:pPr marL="342900" lvl="0" indent="-342900">
              <a:spcBef>
                <a:spcPts val="2400"/>
              </a:spcBef>
              <a:spcAft>
                <a:spcPts val="0"/>
              </a:spcAft>
              <a:buFont typeface="Wingdings" pitchFamily="2" charset="2"/>
              <a:buChar char="q"/>
            </a:pPr>
            <a:r>
              <a:rPr lang="en-US" sz="2400" dirty="0" smtClean="0"/>
              <a:t>Currently </a:t>
            </a:r>
            <a:r>
              <a:rPr lang="en-US" sz="2400" dirty="0"/>
              <a:t>in the austerity measures being experienced the procurement process is stringent and not </a:t>
            </a:r>
            <a:r>
              <a:rPr lang="en-US" sz="2400" dirty="0" smtClean="0"/>
              <a:t>accommodating of Ideal Clinic concept</a:t>
            </a:r>
          </a:p>
          <a:p>
            <a:pPr marL="342900" lvl="0" indent="-342900">
              <a:spcBef>
                <a:spcPts val="2400"/>
              </a:spcBef>
              <a:spcAft>
                <a:spcPts val="0"/>
              </a:spcAft>
              <a:buFont typeface="Wingdings" pitchFamily="2" charset="2"/>
              <a:buChar char="q"/>
            </a:pPr>
            <a:r>
              <a:rPr lang="en-US" sz="2400" dirty="0" smtClean="0"/>
              <a:t>. </a:t>
            </a:r>
            <a:r>
              <a:rPr lang="en-US" sz="2400" dirty="0"/>
              <a:t>Basic staff in accordance with WISN is required to maintain standards of </a:t>
            </a:r>
            <a:r>
              <a:rPr lang="en-US" sz="2400" dirty="0" smtClean="0"/>
              <a:t>cleanliness.</a:t>
            </a:r>
          </a:p>
          <a:p>
            <a:pPr marL="342900" lvl="0" indent="-342900">
              <a:spcBef>
                <a:spcPts val="2400"/>
              </a:spcBef>
              <a:spcAft>
                <a:spcPts val="0"/>
              </a:spcAft>
              <a:buFont typeface="Wingdings" pitchFamily="2" charset="2"/>
              <a:buChar char="q"/>
            </a:pPr>
            <a:r>
              <a:rPr lang="en-US" sz="2400" dirty="0" smtClean="0"/>
              <a:t>Admin support </a:t>
            </a:r>
            <a:r>
              <a:rPr lang="en-US" sz="2400" dirty="0"/>
              <a:t>staff is essential to assist in managing the facility retained record system, filing and retrieval, archiving and the appointment system within the busy </a:t>
            </a:r>
            <a:r>
              <a:rPr lang="en-US" sz="2400" dirty="0" smtClean="0"/>
              <a:t>facilities.</a:t>
            </a:r>
            <a:endParaRPr lang="en-ZA" sz="2400" dirty="0"/>
          </a:p>
          <a:p>
            <a:pPr marL="0" indent="0">
              <a:lnSpc>
                <a:spcPct val="107000"/>
              </a:lnSpc>
              <a:spcAft>
                <a:spcPts val="800"/>
              </a:spcAft>
              <a:buNone/>
            </a:pPr>
            <a:endParaRPr lang="en-ZA" sz="2400" dirty="0"/>
          </a:p>
          <a:p>
            <a:endParaRPr lang="en-ZA" sz="1600" dirty="0"/>
          </a:p>
        </p:txBody>
      </p:sp>
    </p:spTree>
    <p:extLst>
      <p:ext uri="{BB962C8B-B14F-4D97-AF65-F5344CB8AC3E}">
        <p14:creationId xmlns:p14="http://schemas.microsoft.com/office/powerpoint/2010/main" val="89199331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144</TotalTime>
  <Words>1378</Words>
  <Application>Microsoft Office PowerPoint</Application>
  <PresentationFormat>Custom</PresentationFormat>
  <Paragraphs>109</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Adjacency</vt:lpstr>
      <vt:lpstr>PowerPoint Presentation</vt:lpstr>
      <vt:lpstr>COMMENTS ON PREPARATORY EVENTS/ISSUES BEFORE PEER REVIEW STARTED ON 1 FEBRUARY 2016  </vt:lpstr>
      <vt:lpstr>Cont.…</vt:lpstr>
      <vt:lpstr>Cont.…</vt:lpstr>
      <vt:lpstr>DECEMBER MEETING</vt:lpstr>
      <vt:lpstr>SOFTWARE PREPARATION</vt:lpstr>
      <vt:lpstr>COMMUNICATION TO PEER REVIEWERS BEFORE IT STARTED (1 FEBRUARY)</vt:lpstr>
      <vt:lpstr> COMMENTS ON EVENTS / ISSUES DURING THE PEER REVIEW FROM 31 JANUARY TO 14 FEBRUARY 2016 </vt:lpstr>
      <vt:lpstr>Cont.…</vt:lpstr>
      <vt:lpstr>Cont…</vt:lpstr>
      <vt:lpstr>Cont…</vt:lpstr>
      <vt:lpstr>Cont.…</vt:lpstr>
      <vt:lpstr>WHAT WENT WELL AND SHOULD BE PART OF FUTURE PEER REVIEWS </vt:lpstr>
      <vt:lpstr>DURING PEER REVIEW PERIOD</vt:lpstr>
      <vt:lpstr>WHAT WENT WRONG AND SHOULD BE IMPROVED ON IN FUTURE PEER REVIEWS </vt:lpstr>
      <vt:lpstr>DURING PREPARATORY PHASE </vt:lpstr>
      <vt:lpstr>WHAT WAS YOUR EXPERIENCE OF PEER REVIEW IN GENERAL, GOOD OR BAD </vt:lpstr>
      <vt:lpstr>ANY ADDITIONAL COMMENTS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 TAMBO DISTRICT</dc:title>
  <dc:creator>Nkosazana Sixam</dc:creator>
  <cp:lastModifiedBy>50921568</cp:lastModifiedBy>
  <cp:revision>39</cp:revision>
  <dcterms:created xsi:type="dcterms:W3CDTF">2016-04-20T23:45:45Z</dcterms:created>
  <dcterms:modified xsi:type="dcterms:W3CDTF">2016-04-21T06:49:52Z</dcterms:modified>
</cp:coreProperties>
</file>