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309" r:id="rId2"/>
    <p:sldId id="308" r:id="rId3"/>
    <p:sldId id="257" r:id="rId4"/>
    <p:sldId id="294" r:id="rId5"/>
    <p:sldId id="297" r:id="rId6"/>
    <p:sldId id="301" r:id="rId7"/>
    <p:sldId id="261" r:id="rId8"/>
    <p:sldId id="304" r:id="rId9"/>
    <p:sldId id="298" r:id="rId10"/>
    <p:sldId id="302" r:id="rId11"/>
    <p:sldId id="305" r:id="rId12"/>
    <p:sldId id="295" r:id="rId13"/>
    <p:sldId id="296" r:id="rId14"/>
    <p:sldId id="300" r:id="rId15"/>
    <p:sldId id="303" r:id="rId16"/>
    <p:sldId id="306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7BCC87-B1ED-409A-B311-4860E204F317}" type="datetimeFigureOut">
              <a:rPr lang="en-US" smtClean="0"/>
              <a:pPr/>
              <a:t>4/21/2016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E9F3D6-E6AB-4574-8CD5-F3FB8BEC05C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657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3804CF4-336D-45EB-926C-E5B0046D6437}" type="slidenum">
              <a:rPr lang="en-US" altLang="en-US" smtClean="0">
                <a:latin typeface="Times New Roman" panose="02020603050405020304" pitchFamily="18" charset="0"/>
              </a:rPr>
              <a:pPr/>
              <a:t>1</a:t>
            </a:fld>
            <a:endParaRPr lang="en-US" altLang="en-US" smtClean="0">
              <a:latin typeface="Times New Roman" panose="02020603050405020304" pitchFamily="18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624345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9C126-C064-48AD-B7D4-9E6D275B7199}" type="datetimeFigureOut">
              <a:rPr lang="en-US" smtClean="0"/>
              <a:pPr/>
              <a:t>4/21/2016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05AF-DBB6-44EA-831A-AAF98A5DD0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3324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9C126-C064-48AD-B7D4-9E6D275B7199}" type="datetimeFigureOut">
              <a:rPr lang="en-US" smtClean="0"/>
              <a:pPr/>
              <a:t>4/21/2016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05AF-DBB6-44EA-831A-AAF98A5DD0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643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9C126-C064-48AD-B7D4-9E6D275B7199}" type="datetimeFigureOut">
              <a:rPr lang="en-US" smtClean="0"/>
              <a:pPr/>
              <a:t>4/21/2016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05AF-DBB6-44EA-831A-AAF98A5DD0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849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9C126-C064-48AD-B7D4-9E6D275B7199}" type="datetimeFigureOut">
              <a:rPr lang="en-US" smtClean="0"/>
              <a:pPr/>
              <a:t>4/21/2016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05AF-DBB6-44EA-831A-AAF98A5DD0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041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9C126-C064-48AD-B7D4-9E6D275B7199}" type="datetimeFigureOut">
              <a:rPr lang="en-US" smtClean="0"/>
              <a:pPr/>
              <a:t>4/21/2016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05AF-DBB6-44EA-831A-AAF98A5DD0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241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9C126-C064-48AD-B7D4-9E6D275B7199}" type="datetimeFigureOut">
              <a:rPr lang="en-US" smtClean="0"/>
              <a:pPr/>
              <a:t>4/21/2016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05AF-DBB6-44EA-831A-AAF98A5DD0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755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9C126-C064-48AD-B7D4-9E6D275B7199}" type="datetimeFigureOut">
              <a:rPr lang="en-US" smtClean="0"/>
              <a:pPr/>
              <a:t>4/21/2016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05AF-DBB6-44EA-831A-AAF98A5DD0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841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9C126-C064-48AD-B7D4-9E6D275B7199}" type="datetimeFigureOut">
              <a:rPr lang="en-US" smtClean="0"/>
              <a:pPr/>
              <a:t>4/21/2016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05AF-DBB6-44EA-831A-AAF98A5DD0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857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9C126-C064-48AD-B7D4-9E6D275B7199}" type="datetimeFigureOut">
              <a:rPr lang="en-US" smtClean="0"/>
              <a:pPr/>
              <a:t>4/21/2016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05AF-DBB6-44EA-831A-AAF98A5DD0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647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9C126-C064-48AD-B7D4-9E6D275B7199}" type="datetimeFigureOut">
              <a:rPr lang="en-US" smtClean="0"/>
              <a:pPr/>
              <a:t>4/21/2016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05AF-DBB6-44EA-831A-AAF98A5DD0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642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9C126-C064-48AD-B7D4-9E6D275B7199}" type="datetimeFigureOut">
              <a:rPr lang="en-US" smtClean="0"/>
              <a:pPr/>
              <a:t>4/21/2016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05AF-DBB6-44EA-831A-AAF98A5DD0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828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99C126-C064-48AD-B7D4-9E6D275B7199}" type="datetimeFigureOut">
              <a:rPr lang="en-US" smtClean="0"/>
              <a:pPr/>
              <a:t>4/21/2016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0605AF-DBB6-44EA-831A-AAF98A5DD0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84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2" descr="blue holding shap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22975"/>
            <a:ext cx="9144000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Text Box 4"/>
          <p:cNvSpPr txBox="1">
            <a:spLocks noChangeArrowheads="1"/>
          </p:cNvSpPr>
          <p:nvPr/>
        </p:nvSpPr>
        <p:spPr bwMode="auto">
          <a:xfrm>
            <a:off x="228600" y="1066800"/>
            <a:ext cx="6858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127" name="Rectangle 10"/>
          <p:cNvSpPr>
            <a:spLocks noChangeArrowheads="1"/>
          </p:cNvSpPr>
          <p:nvPr/>
        </p:nvSpPr>
        <p:spPr bwMode="auto">
          <a:xfrm>
            <a:off x="533400" y="1524000"/>
            <a:ext cx="8320088" cy="396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en-US" b="1"/>
              <a:t/>
            </a:r>
            <a:br>
              <a:rPr lang="en-US" altLang="en-US" b="1"/>
            </a:br>
            <a:r>
              <a:rPr lang="en-US" altLang="en-US" b="1">
                <a:solidFill>
                  <a:srgbClr val="124C74"/>
                </a:solidFill>
              </a:rPr>
              <a:t> 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en-US" b="1">
              <a:solidFill>
                <a:srgbClr val="124C74"/>
              </a:solidFill>
            </a:endParaRPr>
          </a:p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en-US" b="1">
              <a:solidFill>
                <a:srgbClr val="124C74"/>
              </a:solidFill>
            </a:endParaRPr>
          </a:p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en-US" b="1">
              <a:solidFill>
                <a:srgbClr val="124C74"/>
              </a:solidFill>
            </a:endParaRPr>
          </a:p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en-US" b="1">
              <a:solidFill>
                <a:srgbClr val="124C74"/>
              </a:solidFill>
            </a:endParaRPr>
          </a:p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rgbClr val="124C74"/>
                </a:solidFill>
              </a:rPr>
              <a:t> 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en-US" sz="3600" b="1">
              <a:solidFill>
                <a:srgbClr val="124C74"/>
              </a:solidFill>
            </a:endParaRPr>
          </a:p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en-US" sz="3600" b="1">
              <a:solidFill>
                <a:srgbClr val="124C74"/>
              </a:solidFill>
            </a:endParaRPr>
          </a:p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en-US" b="1">
              <a:solidFill>
                <a:srgbClr val="124C74"/>
              </a:solidFill>
            </a:endParaRPr>
          </a:p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rgbClr val="333399"/>
                </a:solidFill>
                <a:latin typeface="Century Gothic" panose="020B0502020202020204" pitchFamily="34" charset="0"/>
              </a:rPr>
              <a:t/>
            </a:r>
            <a:br>
              <a:rPr lang="en-US" altLang="en-US" sz="3600" b="1">
                <a:solidFill>
                  <a:srgbClr val="333399"/>
                </a:solidFill>
                <a:latin typeface="Century Gothic" panose="020B0502020202020204" pitchFamily="34" charset="0"/>
              </a:rPr>
            </a:br>
            <a:r>
              <a:rPr lang="en-US" altLang="en-US" sz="3600" b="1">
                <a:solidFill>
                  <a:srgbClr val="333399"/>
                </a:solidFill>
                <a:latin typeface="Century Gothic" panose="020B0502020202020204" pitchFamily="34" charset="0"/>
              </a:rPr>
              <a:t/>
            </a:r>
            <a:br>
              <a:rPr lang="en-US" altLang="en-US" sz="3600" b="1">
                <a:solidFill>
                  <a:srgbClr val="333399"/>
                </a:solidFill>
                <a:latin typeface="Century Gothic" panose="020B0502020202020204" pitchFamily="34" charset="0"/>
              </a:rPr>
            </a:br>
            <a:r>
              <a:rPr lang="en-US" altLang="en-US" sz="1900" b="1">
                <a:solidFill>
                  <a:schemeClr val="bg2"/>
                </a:solidFill>
                <a:latin typeface="Century Gothic" panose="020B0502020202020204" pitchFamily="34" charset="0"/>
              </a:rPr>
              <a:t/>
            </a:r>
            <a:br>
              <a:rPr lang="en-US" altLang="en-US" sz="1900" b="1">
                <a:solidFill>
                  <a:schemeClr val="bg2"/>
                </a:solidFill>
                <a:latin typeface="Century Gothic" panose="020B0502020202020204" pitchFamily="34" charset="0"/>
              </a:rPr>
            </a:br>
            <a:r>
              <a:rPr lang="en-US" altLang="en-US" sz="1900" b="1">
                <a:solidFill>
                  <a:schemeClr val="bg2"/>
                </a:solidFill>
                <a:latin typeface="Century Gothic" panose="020B0502020202020204" pitchFamily="34" charset="0"/>
              </a:rPr>
              <a:t>                                                                                               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en-US" sz="1900" b="1">
              <a:solidFill>
                <a:schemeClr val="bg2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en-US" sz="1900" b="1">
              <a:solidFill>
                <a:schemeClr val="bg2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en-US" sz="1400" b="1">
                <a:solidFill>
                  <a:schemeClr val="bg2"/>
                </a:solidFill>
                <a:latin typeface="Century Gothic" panose="020B0502020202020204" pitchFamily="34" charset="0"/>
              </a:rPr>
              <a:t>                                                                                                                                        </a:t>
            </a:r>
            <a:endParaRPr lang="en-US" altLang="en-US" sz="1900" b="1">
              <a:solidFill>
                <a:schemeClr val="bg2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12928" y="1843459"/>
            <a:ext cx="8250072" cy="2308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ZA" sz="3600" dirty="0"/>
              <a:t>Ideal Clinic Peer review Feedback presentation</a:t>
            </a:r>
            <a:br>
              <a:rPr lang="en-ZA" sz="3600" dirty="0"/>
            </a:br>
            <a:r>
              <a:rPr lang="en-ZA" sz="3600" dirty="0"/>
              <a:t>Date: 21.04.2016</a:t>
            </a:r>
            <a:br>
              <a:rPr lang="en-ZA" sz="3600" dirty="0"/>
            </a:br>
            <a:r>
              <a:rPr lang="en-ZA" sz="3600" dirty="0"/>
              <a:t>Venue: Birchwood hotel </a:t>
            </a: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876300" y="4498975"/>
            <a:ext cx="6858000" cy="835025"/>
          </a:xfrm>
          <a:prstGeom prst="rect">
            <a:avLst/>
          </a:prstGeom>
        </p:spPr>
        <p:txBody>
          <a:bodyPr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3600" dirty="0" smtClean="0"/>
              <a:t>FREE STATE HEALTH </a:t>
            </a:r>
            <a:endParaRPr lang="en-US" sz="3600" dirty="0"/>
          </a:p>
        </p:txBody>
      </p:sp>
      <p:pic>
        <p:nvPicPr>
          <p:cNvPr id="10" name="Picture 4" descr="Dep-Health logo colou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928" y="331786"/>
            <a:ext cx="1925472" cy="845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4155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547948"/>
            <a:ext cx="6686550" cy="1113171"/>
          </a:xfrm>
        </p:spPr>
        <p:txBody>
          <a:bodyPr/>
          <a:lstStyle/>
          <a:p>
            <a:pPr algn="ctr"/>
            <a:r>
              <a:rPr lang="en-US" sz="3600" dirty="0" smtClean="0">
                <a:latin typeface="+mn-lt"/>
              </a:rPr>
              <a:t>Presentation outline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661119"/>
            <a:ext cx="7886700" cy="4351338"/>
          </a:xfrm>
        </p:spPr>
        <p:txBody>
          <a:bodyPr/>
          <a:lstStyle/>
          <a:p>
            <a:pPr marL="571500" indent="-457200">
              <a:buFont typeface="+mj-lt"/>
              <a:buAutoNum type="arabicPeriod"/>
            </a:pPr>
            <a:r>
              <a:rPr lang="en-US" sz="2400" dirty="0" smtClean="0"/>
              <a:t>Free state guests districts</a:t>
            </a:r>
          </a:p>
          <a:p>
            <a:pPr marL="571500" indent="-457200">
              <a:buFont typeface="+mj-lt"/>
              <a:buAutoNum type="arabicPeriod"/>
            </a:pPr>
            <a:r>
              <a:rPr lang="en-US" sz="2400" dirty="0" smtClean="0"/>
              <a:t>Free State reviewing teams</a:t>
            </a:r>
          </a:p>
          <a:p>
            <a:pPr marL="571500" indent="-457200">
              <a:buFont typeface="+mj-lt"/>
              <a:buAutoNum type="arabicPeriod"/>
            </a:pPr>
            <a:r>
              <a:rPr lang="en-US" sz="2400" dirty="0" smtClean="0"/>
              <a:t>Preparatory events/comments before peer reviews</a:t>
            </a:r>
          </a:p>
          <a:p>
            <a:pPr marL="571500" indent="-457200">
              <a:buFont typeface="+mj-lt"/>
              <a:buAutoNum type="arabicPeriod"/>
            </a:pPr>
            <a:r>
              <a:rPr lang="en-US" sz="2400" dirty="0" smtClean="0"/>
              <a:t>Travelling arrangements</a:t>
            </a:r>
          </a:p>
          <a:p>
            <a:pPr marL="571500" indent="-457200">
              <a:buFont typeface="+mj-lt"/>
              <a:buAutoNum type="arabicPeriod"/>
            </a:pPr>
            <a:r>
              <a:rPr lang="en-US" sz="2400" dirty="0" smtClean="0"/>
              <a:t>Events during peer reviews</a:t>
            </a:r>
          </a:p>
          <a:p>
            <a:pPr marL="571500" indent="-457200">
              <a:buFont typeface="+mj-lt"/>
              <a:buAutoNum type="arabicPeriod"/>
            </a:pPr>
            <a:r>
              <a:rPr lang="en-US" sz="2400" dirty="0" smtClean="0"/>
              <a:t>Availability of resources</a:t>
            </a:r>
          </a:p>
          <a:p>
            <a:pPr marL="571500" indent="-457200">
              <a:buFont typeface="+mj-lt"/>
              <a:buAutoNum type="arabicPeriod"/>
            </a:pPr>
            <a:r>
              <a:rPr lang="en-US" sz="2400" dirty="0" smtClean="0"/>
              <a:t>What went well during the peer review</a:t>
            </a:r>
          </a:p>
          <a:p>
            <a:pPr marL="571500" indent="-457200">
              <a:buFont typeface="+mj-lt"/>
              <a:buAutoNum type="arabicPeriod"/>
            </a:pPr>
            <a:r>
              <a:rPr lang="en-US" sz="2400" dirty="0" smtClean="0"/>
              <a:t>What went wrong during the peer review</a:t>
            </a:r>
          </a:p>
          <a:p>
            <a:pPr marL="571500" indent="-457200">
              <a:buFont typeface="+mj-lt"/>
              <a:buAutoNum type="arabicPeriod"/>
            </a:pPr>
            <a:r>
              <a:rPr lang="en-US" sz="2400" dirty="0" smtClean="0"/>
              <a:t>Experience of Peer Review in general</a:t>
            </a:r>
          </a:p>
          <a:p>
            <a:pPr marL="571500" indent="-457200">
              <a:buFont typeface="+mj-lt"/>
              <a:buAutoNum type="arabicPeriod"/>
            </a:pPr>
            <a:r>
              <a:rPr lang="en-US" sz="2400" dirty="0" smtClean="0"/>
              <a:t>Additional Comments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2" descr="blue holding shap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22975"/>
            <a:ext cx="9144000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Dep-Health logo colou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3595"/>
            <a:ext cx="1689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7620000" cy="487362"/>
          </a:xfrm>
        </p:spPr>
        <p:txBody>
          <a:bodyPr>
            <a:noAutofit/>
          </a:bodyPr>
          <a:lstStyle/>
          <a:p>
            <a:pPr algn="ctr"/>
            <a:r>
              <a:rPr lang="en-ZA" sz="3200" dirty="0" smtClean="0">
                <a:latin typeface="+mn-lt"/>
              </a:rPr>
              <a:t>FS </a:t>
            </a:r>
            <a:r>
              <a:rPr lang="en-ZA" sz="3200" dirty="0">
                <a:latin typeface="+mn-lt"/>
              </a:rPr>
              <a:t>G</a:t>
            </a:r>
            <a:r>
              <a:rPr lang="en-ZA" sz="3200" dirty="0" smtClean="0">
                <a:latin typeface="+mn-lt"/>
              </a:rPr>
              <a:t>uests Districts</a:t>
            </a:r>
            <a:endParaRPr lang="en-US" sz="3200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934711"/>
            <a:ext cx="8305800" cy="5088264"/>
          </a:xfrm>
          <a:prstGeom prst="rect">
            <a:avLst/>
          </a:prstGeom>
        </p:spPr>
      </p:pic>
      <p:pic>
        <p:nvPicPr>
          <p:cNvPr id="5" name="Picture 2" descr="blue holding shap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22975"/>
            <a:ext cx="9144000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Dep-Health logo colou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3595"/>
            <a:ext cx="1689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7263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153400" cy="609600"/>
          </a:xfrm>
        </p:spPr>
        <p:txBody>
          <a:bodyPr>
            <a:normAutofit/>
          </a:bodyPr>
          <a:lstStyle/>
          <a:p>
            <a:pPr algn="ctr"/>
            <a:r>
              <a:rPr lang="en-ZA" sz="3200" dirty="0">
                <a:latin typeface="+mn-lt"/>
              </a:rPr>
              <a:t>FS </a:t>
            </a:r>
            <a:r>
              <a:rPr lang="en-ZA" sz="3200" dirty="0" smtClean="0">
                <a:latin typeface="+mn-lt"/>
              </a:rPr>
              <a:t>Reviewing Teams </a:t>
            </a:r>
            <a:endParaRPr lang="en-ZA" sz="3200" dirty="0">
              <a:latin typeface="+mn-lt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0944627"/>
              </p:ext>
            </p:extLst>
          </p:nvPr>
        </p:nvGraphicFramePr>
        <p:xfrm>
          <a:off x="457200" y="914400"/>
          <a:ext cx="8305800" cy="518159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968768"/>
                <a:gridCol w="3228778"/>
                <a:gridCol w="3108254"/>
              </a:tblGrid>
              <a:tr h="539344">
                <a:tc>
                  <a:txBody>
                    <a:bodyPr/>
                    <a:lstStyle/>
                    <a:p>
                      <a:pPr algn="ctr"/>
                      <a:r>
                        <a:rPr lang="en-ZA" sz="2000" dirty="0" smtClean="0">
                          <a:solidFill>
                            <a:sysClr val="windowText" lastClr="000000"/>
                          </a:solidFill>
                        </a:rPr>
                        <a:t>Province</a:t>
                      </a:r>
                      <a:endParaRPr lang="en-ZA" sz="2000" dirty="0">
                        <a:solidFill>
                          <a:sysClr val="windowText" lastClr="000000"/>
                        </a:solidFill>
                        <a:latin typeface="+mn-lt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dirty="0" smtClean="0">
                          <a:solidFill>
                            <a:sysClr val="windowText" lastClr="000000"/>
                          </a:solidFill>
                        </a:rPr>
                        <a:t>Host</a:t>
                      </a:r>
                      <a:r>
                        <a:rPr lang="en-US" sz="2000" u="none" strike="noStrike" baseline="0" dirty="0" smtClean="0">
                          <a:solidFill>
                            <a:sysClr val="windowText" lastClr="000000"/>
                          </a:solidFill>
                        </a:rPr>
                        <a:t> District</a:t>
                      </a:r>
                      <a:endParaRPr lang="en-US" sz="2000" b="1" i="0" u="none" strike="noStrike" dirty="0">
                        <a:solidFill>
                          <a:sysClr val="windowText" lastClr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dirty="0" smtClean="0">
                          <a:solidFill>
                            <a:sysClr val="windowText" lastClr="000000"/>
                          </a:solidFill>
                        </a:rPr>
                        <a:t>Guest District</a:t>
                      </a:r>
                      <a:endParaRPr lang="en-US" sz="2000" b="1" i="0" u="none" strike="noStrike" dirty="0">
                        <a:solidFill>
                          <a:sysClr val="windowText" lastClr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1218">
                <a:tc>
                  <a:txBody>
                    <a:bodyPr/>
                    <a:lstStyle/>
                    <a:p>
                      <a:r>
                        <a:rPr lang="en-ZA" sz="2000" dirty="0" smtClean="0"/>
                        <a:t>Mpumalanga</a:t>
                      </a:r>
                      <a:endParaRPr lang="en-ZA" sz="2000" dirty="0">
                        <a:latin typeface="+mn-lt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kern="1200" dirty="0" smtClean="0">
                          <a:effectLst/>
                        </a:rPr>
                        <a:t>Nkangala District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 smtClean="0"/>
                        <a:t>Fezile Dabi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078"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/>
                        <a:t>Gert Sibande</a:t>
                      </a:r>
                      <a:r>
                        <a:rPr lang="en-US" sz="2000" u="none" strike="noStrike" baseline="0" dirty="0" smtClean="0"/>
                        <a:t> District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u="none" strike="noStrike" dirty="0" smtClean="0"/>
                        <a:t>Fezile Dabi</a:t>
                      </a:r>
                      <a:endParaRPr lang="en-US" sz="2000" b="0" i="0" u="none" strike="noStrike" dirty="0" smtClean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078"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dirty="0" smtClean="0"/>
                        <a:t>Ehlanzeni District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u="none" strike="noStrike" dirty="0" smtClean="0"/>
                        <a:t>Lejweleputswa</a:t>
                      </a:r>
                      <a:endParaRPr lang="en-US" sz="2000" b="0" i="0" u="none" strike="noStrike" dirty="0" smtClean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1452"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Nkangala District</a:t>
                      </a:r>
                    </a:p>
                    <a:p>
                      <a:pPr algn="l" fontAlgn="b"/>
                      <a:r>
                        <a:rPr lang="en-US" sz="20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Gert Sibande District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u="none" strike="noStrike" dirty="0" smtClean="0"/>
                        <a:t>Lejweleputswa</a:t>
                      </a:r>
                      <a:endParaRPr lang="en-US" sz="2000" b="0" i="0" u="none" strike="noStrike" dirty="0" smtClean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436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dirty="0" smtClean="0"/>
                        <a:t>North West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dirty="0" err="1" smtClean="0">
                          <a:solidFill>
                            <a:schemeClr val="tx1"/>
                          </a:solidFill>
                        </a:rPr>
                        <a:t>Dr</a:t>
                      </a:r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 Ngaka Modiri Molema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 smtClean="0">
                          <a:solidFill>
                            <a:schemeClr val="tx1"/>
                          </a:solidFill>
                        </a:rPr>
                        <a:t>Mangaung</a:t>
                      </a:r>
                      <a:r>
                        <a:rPr lang="en-US" sz="2000" u="none" strike="noStrike" baseline="0" dirty="0" smtClean="0">
                          <a:solidFill>
                            <a:schemeClr val="tx1"/>
                          </a:solidFill>
                        </a:rPr>
                        <a:t> Metro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726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0" i="0" u="none" strike="noStrike" dirty="0" smtClean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>
                          <a:solidFill>
                            <a:schemeClr val="tx1"/>
                          </a:solidFill>
                        </a:rPr>
                        <a:t>Dr</a:t>
                      </a:r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 Ngaka Modiri Molema</a:t>
                      </a:r>
                      <a:endParaRPr lang="en-US" sz="2000" b="0" i="0" u="none" strike="noStrike" dirty="0" smtClean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u="none" strike="noStrike" dirty="0" smtClean="0">
                          <a:solidFill>
                            <a:schemeClr val="tx1"/>
                          </a:solidFill>
                        </a:rPr>
                        <a:t>Mangaung</a:t>
                      </a:r>
                      <a:r>
                        <a:rPr lang="en-US" sz="2000" u="none" strike="noStrike" baseline="0" dirty="0" smtClean="0">
                          <a:solidFill>
                            <a:schemeClr val="tx1"/>
                          </a:solidFill>
                        </a:rPr>
                        <a:t> Metro</a:t>
                      </a:r>
                      <a:endParaRPr lang="en-US" sz="2000" b="0" i="0" u="none" strike="noStrike" dirty="0" smtClean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3461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North West</a:t>
                      </a:r>
                      <a:endParaRPr lang="en-US" sz="2000" b="0" i="0" u="none" strike="noStrike" dirty="0" smtClean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Bojanala District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u="none" strike="noStrike" dirty="0" smtClean="0"/>
                        <a:t>Thabo</a:t>
                      </a:r>
                      <a:r>
                        <a:rPr lang="en-US" sz="2000" u="none" strike="noStrike" baseline="0" dirty="0" smtClean="0"/>
                        <a:t> Mofutsanyane</a:t>
                      </a:r>
                      <a:endParaRPr lang="en-US" sz="2000" b="0" i="0" u="none" strike="noStrike" dirty="0" smtClean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158"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Bojanala District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u="none" strike="noStrike" dirty="0" smtClean="0"/>
                        <a:t>Thabo Mofutsanyane</a:t>
                      </a:r>
                      <a:endParaRPr lang="en-US" sz="2000" b="0" i="0" u="none" strike="noStrike" dirty="0" smtClean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158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/>
                        <a:t>Northern Cape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effectLst/>
                        </a:rPr>
                        <a:t>Namakwa District</a:t>
                      </a:r>
                      <a:endParaRPr lang="en-ZA" sz="20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 smtClean="0"/>
                        <a:t>Xhariep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9490">
                <a:tc>
                  <a:txBody>
                    <a:bodyPr/>
                    <a:lstStyle/>
                    <a:p>
                      <a:pPr algn="l" fontAlgn="b"/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 smtClean="0"/>
                        <a:t>John</a:t>
                      </a:r>
                      <a:r>
                        <a:rPr lang="en-US" sz="2000" u="none" strike="noStrike" baseline="0" dirty="0" smtClean="0"/>
                        <a:t> Taole Gaetsewe District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 smtClean="0"/>
                        <a:t>Xhariep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" name="Picture 2" descr="blue holding shap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48400"/>
            <a:ext cx="9144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Dep-Health logo colou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3595"/>
            <a:ext cx="1689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749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0210" y="156119"/>
            <a:ext cx="7060252" cy="861532"/>
          </a:xfrm>
        </p:spPr>
        <p:txBody>
          <a:bodyPr>
            <a:normAutofit fontScale="90000"/>
          </a:bodyPr>
          <a:lstStyle/>
          <a:p>
            <a:r>
              <a:rPr lang="en-US" sz="3100" dirty="0" smtClean="0">
                <a:latin typeface="+mn-lt"/>
              </a:rPr>
              <a:t>Comments </a:t>
            </a:r>
            <a:r>
              <a:rPr lang="en-US" sz="3100" dirty="0">
                <a:latin typeface="+mn-lt"/>
              </a:rPr>
              <a:t>on preparatory events/issues before peer review started on 1 February 2016</a:t>
            </a:r>
            <a:endParaRPr lang="en-ZA" sz="31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00516"/>
            <a:ext cx="8382000" cy="5029200"/>
          </a:xfrm>
        </p:spPr>
        <p:txBody>
          <a:bodyPr>
            <a:normAutofit fontScale="47500" lnSpcReduction="20000"/>
          </a:bodyPr>
          <a:lstStyle/>
          <a:p>
            <a:pPr marL="114300" lvl="1" indent="0">
              <a:buClr>
                <a:schemeClr val="accent1"/>
              </a:buClr>
              <a:buNone/>
            </a:pPr>
            <a:r>
              <a:rPr lang="en-US" sz="3800" b="1" dirty="0" smtClean="0"/>
              <a:t>September 2015 meeting:</a:t>
            </a:r>
          </a:p>
          <a:p>
            <a:pPr marL="114300" lvl="1" indent="0">
              <a:buClr>
                <a:schemeClr val="accent1"/>
              </a:buClr>
              <a:buNone/>
            </a:pPr>
            <a:endParaRPr lang="en-US" sz="3800" dirty="0" smtClean="0"/>
          </a:p>
          <a:p>
            <a:pPr lvl="0"/>
            <a:r>
              <a:rPr lang="en-US" sz="3800" dirty="0" smtClean="0"/>
              <a:t>The meeting was </a:t>
            </a:r>
            <a:r>
              <a:rPr lang="en-US" sz="3800" dirty="0"/>
              <a:t>well organized. </a:t>
            </a:r>
            <a:endParaRPr lang="en-US" sz="3800" dirty="0" smtClean="0"/>
          </a:p>
          <a:p>
            <a:pPr lvl="0"/>
            <a:r>
              <a:rPr lang="en-US" sz="3800" dirty="0" smtClean="0"/>
              <a:t>Teams understood </a:t>
            </a:r>
            <a:r>
              <a:rPr lang="en-US" sz="3800" dirty="0"/>
              <a:t>the </a:t>
            </a:r>
            <a:r>
              <a:rPr lang="en-US" sz="3800" dirty="0" smtClean="0"/>
              <a:t>Ideal clinic assessments tools </a:t>
            </a:r>
            <a:r>
              <a:rPr lang="en-US" sz="3800" dirty="0"/>
              <a:t>and </a:t>
            </a:r>
            <a:r>
              <a:rPr lang="en-US" sz="3800" dirty="0" smtClean="0"/>
              <a:t>what evidence to </a:t>
            </a:r>
            <a:r>
              <a:rPr lang="en-US" sz="3800" dirty="0"/>
              <a:t>look for when </a:t>
            </a:r>
            <a:r>
              <a:rPr lang="en-US" sz="3800" dirty="0" smtClean="0"/>
              <a:t>conducting status determination.</a:t>
            </a:r>
            <a:endParaRPr lang="en-ZA" sz="3800" b="1" dirty="0"/>
          </a:p>
          <a:p>
            <a:pPr lvl="0"/>
            <a:r>
              <a:rPr lang="en-US" sz="3800" dirty="0" smtClean="0"/>
              <a:t>Teams were </a:t>
            </a:r>
            <a:r>
              <a:rPr lang="en-US" sz="3800" dirty="0"/>
              <a:t>able to learn good practices from other </a:t>
            </a:r>
            <a:r>
              <a:rPr lang="en-US" sz="3800" dirty="0" smtClean="0"/>
              <a:t>districts. </a:t>
            </a:r>
            <a:endParaRPr lang="en-ZA" sz="3800" dirty="0"/>
          </a:p>
          <a:p>
            <a:pPr lvl="0"/>
            <a:r>
              <a:rPr lang="en-US" sz="3800" dirty="0" smtClean="0"/>
              <a:t>NDoH requested some of the participants to use their own transport </a:t>
            </a:r>
            <a:r>
              <a:rPr lang="en-US" sz="3800" dirty="0"/>
              <a:t>and </a:t>
            </a:r>
            <a:r>
              <a:rPr lang="en-US" sz="3800" dirty="0" smtClean="0"/>
              <a:t>submit claims to department. </a:t>
            </a:r>
            <a:r>
              <a:rPr lang="en-US" sz="3800" dirty="0"/>
              <a:t>Forms were filled and submitted </a:t>
            </a:r>
            <a:r>
              <a:rPr lang="en-US" sz="3800" dirty="0" smtClean="0"/>
              <a:t>and to </a:t>
            </a:r>
            <a:r>
              <a:rPr lang="en-US" sz="3800" dirty="0"/>
              <a:t>date no </a:t>
            </a:r>
            <a:r>
              <a:rPr lang="en-US" sz="3800" dirty="0" smtClean="0"/>
              <a:t>payments </a:t>
            </a:r>
            <a:r>
              <a:rPr lang="en-US" sz="3800" dirty="0" smtClean="0"/>
              <a:t>has </a:t>
            </a:r>
            <a:r>
              <a:rPr lang="en-US" sz="3800" dirty="0" smtClean="0"/>
              <a:t>been effected.</a:t>
            </a:r>
            <a:endParaRPr lang="en-ZA" sz="3800" dirty="0"/>
          </a:p>
          <a:p>
            <a:pPr marL="114300" lvl="1" indent="0">
              <a:buClr>
                <a:schemeClr val="accent1"/>
              </a:buClr>
              <a:buNone/>
            </a:pPr>
            <a:endParaRPr lang="en-US" sz="3800" dirty="0"/>
          </a:p>
          <a:p>
            <a:pPr marL="114300" lvl="1" indent="0">
              <a:buClr>
                <a:schemeClr val="accent1"/>
              </a:buClr>
              <a:buNone/>
            </a:pPr>
            <a:r>
              <a:rPr lang="en-US" sz="3800" b="1" dirty="0"/>
              <a:t>December </a:t>
            </a:r>
            <a:r>
              <a:rPr lang="en-US" sz="3800" b="1" dirty="0" smtClean="0"/>
              <a:t>2015 meeting:</a:t>
            </a:r>
          </a:p>
          <a:p>
            <a:pPr marL="114300" lvl="1" indent="0">
              <a:buClr>
                <a:schemeClr val="accent1"/>
              </a:buClr>
              <a:buNone/>
            </a:pPr>
            <a:endParaRPr lang="en-US" sz="3800" dirty="0" smtClean="0"/>
          </a:p>
          <a:p>
            <a:pPr lvl="0"/>
            <a:r>
              <a:rPr lang="en-US" sz="3800" dirty="0" smtClean="0"/>
              <a:t>The meeting was a success.</a:t>
            </a:r>
          </a:p>
          <a:p>
            <a:pPr lvl="0"/>
            <a:r>
              <a:rPr lang="en-US" sz="3800" dirty="0" smtClean="0"/>
              <a:t>The reviewing teams had an opportunity to plan together with host districts  and agreed on routes </a:t>
            </a:r>
            <a:r>
              <a:rPr lang="en-US" sz="3800" dirty="0"/>
              <a:t>to different facilities, </a:t>
            </a:r>
            <a:r>
              <a:rPr lang="en-US" sz="3800" dirty="0" smtClean="0"/>
              <a:t>transportation and accommodations. </a:t>
            </a:r>
            <a:endParaRPr lang="en-ZA" sz="3800" b="1" dirty="0"/>
          </a:p>
          <a:p>
            <a:pPr lvl="0"/>
            <a:r>
              <a:rPr lang="en-US" sz="3800" dirty="0"/>
              <a:t>The messages were well </a:t>
            </a:r>
            <a:r>
              <a:rPr lang="en-US" sz="3800" dirty="0" smtClean="0"/>
              <a:t>communicated prior to the meeting.</a:t>
            </a:r>
            <a:endParaRPr lang="en-ZA" sz="3800" dirty="0"/>
          </a:p>
          <a:p>
            <a:r>
              <a:rPr lang="en-US" sz="3800" dirty="0" smtClean="0"/>
              <a:t>Issues </a:t>
            </a:r>
            <a:r>
              <a:rPr lang="en-US" sz="3800" dirty="0"/>
              <a:t>about the interpretation of the standards set in the </a:t>
            </a:r>
            <a:r>
              <a:rPr lang="en-US" sz="3800" dirty="0" smtClean="0"/>
              <a:t>manual, checklist and dashboard were discussed at length and agreed upon.</a:t>
            </a:r>
          </a:p>
          <a:p>
            <a:pPr marL="114300" lvl="1" indent="0">
              <a:buClr>
                <a:schemeClr val="accent1"/>
              </a:buClr>
              <a:buNone/>
            </a:pPr>
            <a:endParaRPr lang="en-US" sz="3400" dirty="0"/>
          </a:p>
          <a:p>
            <a:pPr marL="114300" lvl="1" indent="0">
              <a:buClr>
                <a:schemeClr val="accent1"/>
              </a:buClr>
              <a:buNone/>
            </a:pPr>
            <a:endParaRPr lang="en-US" sz="3400" dirty="0" smtClean="0"/>
          </a:p>
          <a:p>
            <a:pPr marL="114300" lvl="1" indent="0">
              <a:buClr>
                <a:schemeClr val="accent1"/>
              </a:buClr>
              <a:buNone/>
            </a:pPr>
            <a:endParaRPr lang="en-ZA" dirty="0"/>
          </a:p>
          <a:p>
            <a:pPr marL="114300" indent="0">
              <a:buNone/>
            </a:pPr>
            <a:endParaRPr lang="en-ZA" dirty="0"/>
          </a:p>
        </p:txBody>
      </p:sp>
      <p:pic>
        <p:nvPicPr>
          <p:cNvPr id="4" name="Picture 2" descr="blue holding shap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22975"/>
            <a:ext cx="9144000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Dep-Health logo colou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73594"/>
            <a:ext cx="1689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2552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76200"/>
            <a:ext cx="6934200" cy="1143000"/>
          </a:xfrm>
        </p:spPr>
        <p:txBody>
          <a:bodyPr>
            <a:noAutofit/>
          </a:bodyPr>
          <a:lstStyle/>
          <a:p>
            <a:pPr algn="ctr"/>
            <a:r>
              <a:rPr lang="en-US" sz="2900" dirty="0" smtClean="0">
                <a:latin typeface="+mn-lt"/>
              </a:rPr>
              <a:t>Comments on preparatory events/issues before peer review started on 1 February 2016</a:t>
            </a:r>
            <a:endParaRPr lang="en-ZA" sz="29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341911"/>
            <a:ext cx="8382000" cy="5105400"/>
          </a:xfrm>
        </p:spPr>
        <p:txBody>
          <a:bodyPr>
            <a:noAutofit/>
          </a:bodyPr>
          <a:lstStyle/>
          <a:p>
            <a:pPr marL="114300" lvl="1" indent="0">
              <a:buClr>
                <a:schemeClr val="accent1"/>
              </a:buClr>
              <a:buNone/>
            </a:pPr>
            <a:r>
              <a:rPr lang="en-US" sz="1900" b="1" dirty="0" smtClean="0"/>
              <a:t>Software preparation</a:t>
            </a:r>
            <a:endParaRPr lang="en-US" sz="1900" dirty="0"/>
          </a:p>
          <a:p>
            <a:r>
              <a:rPr lang="en-US" sz="1900" dirty="0" smtClean="0"/>
              <a:t>Ideal Clinic Software </a:t>
            </a:r>
            <a:r>
              <a:rPr lang="en-US" sz="1900" dirty="0"/>
              <a:t>was accessible and easy to work on</a:t>
            </a:r>
            <a:r>
              <a:rPr lang="en-US" sz="1900" dirty="0" smtClean="0"/>
              <a:t>.</a:t>
            </a:r>
          </a:p>
          <a:p>
            <a:pPr lvl="0"/>
            <a:r>
              <a:rPr lang="en-US" sz="1900" dirty="0" smtClean="0"/>
              <a:t>Modems were never delivered and the teams used their own.</a:t>
            </a:r>
          </a:p>
          <a:p>
            <a:pPr marL="0" lvl="0" indent="0">
              <a:buNone/>
            </a:pPr>
            <a:endParaRPr lang="en-ZA" sz="1900" b="1" dirty="0"/>
          </a:p>
          <a:p>
            <a:pPr marL="114300" lvl="1" indent="0">
              <a:buClr>
                <a:schemeClr val="accent1"/>
              </a:buClr>
              <a:buNone/>
            </a:pPr>
            <a:r>
              <a:rPr lang="en-US" sz="1900" b="1" dirty="0" smtClean="0"/>
              <a:t>Communication </a:t>
            </a:r>
            <a:r>
              <a:rPr lang="en-US" sz="1900" b="1" dirty="0"/>
              <a:t>to peer reviewers before </a:t>
            </a:r>
            <a:r>
              <a:rPr lang="en-US" sz="1900" b="1" dirty="0" smtClean="0"/>
              <a:t>assessments </a:t>
            </a:r>
            <a:r>
              <a:rPr lang="en-US" sz="1900" b="1" dirty="0"/>
              <a:t>started (1 </a:t>
            </a:r>
            <a:r>
              <a:rPr lang="en-US" sz="1900" b="1" dirty="0" smtClean="0"/>
              <a:t>February 2016)</a:t>
            </a:r>
            <a:endParaRPr lang="en-US" sz="1900" b="1" dirty="0"/>
          </a:p>
          <a:p>
            <a:pPr lvl="0"/>
            <a:r>
              <a:rPr lang="en-US" sz="1900" dirty="0"/>
              <a:t>The reviewers were given clear messages </a:t>
            </a:r>
            <a:r>
              <a:rPr lang="en-US" sz="1900" dirty="0" smtClean="0"/>
              <a:t>as to </a:t>
            </a:r>
            <a:r>
              <a:rPr lang="en-US" sz="1900" dirty="0"/>
              <a:t>where they will be going and who to meet as their contact person </a:t>
            </a:r>
            <a:r>
              <a:rPr lang="en-US" sz="1900" dirty="0" smtClean="0"/>
              <a:t>in host </a:t>
            </a:r>
            <a:r>
              <a:rPr lang="en-US" sz="1900" dirty="0"/>
              <a:t>districts.</a:t>
            </a:r>
            <a:endParaRPr lang="en-ZA" sz="1900" b="1" dirty="0"/>
          </a:p>
          <a:p>
            <a:pPr lvl="0"/>
            <a:r>
              <a:rPr lang="en-US" sz="1900" dirty="0"/>
              <a:t>Communication was good and every message received was acknowledged but lunch was not provided to some of teams as they had been informed</a:t>
            </a:r>
            <a:r>
              <a:rPr lang="en-US" sz="1900" dirty="0" smtClean="0"/>
              <a:t>.</a:t>
            </a:r>
          </a:p>
          <a:p>
            <a:pPr marL="0" lvl="0" indent="0">
              <a:buNone/>
            </a:pPr>
            <a:endParaRPr lang="en-ZA" sz="1900" dirty="0"/>
          </a:p>
          <a:p>
            <a:pPr marL="114300" lvl="1" indent="0">
              <a:buClr>
                <a:schemeClr val="accent1"/>
              </a:buClr>
              <a:buNone/>
            </a:pPr>
            <a:r>
              <a:rPr lang="en-US" sz="1900" b="1" dirty="0" smtClean="0"/>
              <a:t>Other </a:t>
            </a:r>
            <a:r>
              <a:rPr lang="en-US" sz="1900" b="1" dirty="0"/>
              <a:t>comments on </a:t>
            </a:r>
            <a:r>
              <a:rPr lang="en-US" sz="1900" b="1" dirty="0" smtClean="0"/>
              <a:t>preparation</a:t>
            </a:r>
          </a:p>
          <a:p>
            <a:pPr lvl="0"/>
            <a:r>
              <a:rPr lang="en-US" sz="1900" dirty="0"/>
              <a:t>Follow ups were done where </a:t>
            </a:r>
            <a:r>
              <a:rPr lang="en-US" sz="1900" dirty="0" smtClean="0"/>
              <a:t>communicated </a:t>
            </a:r>
            <a:r>
              <a:rPr lang="en-US" sz="1900" dirty="0"/>
              <a:t>information was unclear.</a:t>
            </a:r>
            <a:endParaRPr lang="en-ZA" sz="1900" dirty="0"/>
          </a:p>
          <a:p>
            <a:pPr lvl="0"/>
            <a:r>
              <a:rPr lang="en-US" sz="1900" dirty="0"/>
              <a:t>Preparation </a:t>
            </a:r>
            <a:r>
              <a:rPr lang="en-US" sz="1900" dirty="0" smtClean="0"/>
              <a:t>was </a:t>
            </a:r>
            <a:r>
              <a:rPr lang="en-US" sz="1900" dirty="0"/>
              <a:t>satisfactory for some of the teams although they requested new manuals and checklists be circulated early to the districts concerned</a:t>
            </a:r>
            <a:r>
              <a:rPr lang="en-US" sz="1900" dirty="0" smtClean="0"/>
              <a:t>.</a:t>
            </a:r>
          </a:p>
          <a:p>
            <a:pPr marL="114300" lvl="1" indent="0">
              <a:buClr>
                <a:schemeClr val="accent1"/>
              </a:buClr>
              <a:buNone/>
            </a:pPr>
            <a:endParaRPr lang="en-ZA" dirty="0"/>
          </a:p>
        </p:txBody>
      </p:sp>
      <p:pic>
        <p:nvPicPr>
          <p:cNvPr id="4" name="Picture 2" descr="blue holding shap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22975"/>
            <a:ext cx="9144000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Dep-Health logo colou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101600"/>
            <a:ext cx="1689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653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7700" y="96672"/>
            <a:ext cx="69215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smtClean="0">
                <a:latin typeface="+mn-lt"/>
              </a:rPr>
              <a:t/>
            </a:r>
            <a:br>
              <a:rPr lang="en-US" sz="3200" dirty="0" smtClean="0">
                <a:latin typeface="+mn-lt"/>
              </a:rPr>
            </a:br>
            <a:r>
              <a:rPr lang="en-US" sz="3200" dirty="0" smtClean="0">
                <a:latin typeface="+mn-lt"/>
              </a:rPr>
              <a:t>Arrangement for </a:t>
            </a:r>
            <a:r>
              <a:rPr lang="en-US" sz="3200" dirty="0">
                <a:latin typeface="+mn-lt"/>
              </a:rPr>
              <a:t>travel to peer review district and return </a:t>
            </a:r>
            <a:r>
              <a:rPr lang="en-US" sz="3200" dirty="0" smtClean="0">
                <a:latin typeface="+mn-lt"/>
              </a:rPr>
              <a:t>trip - I</a:t>
            </a:r>
            <a:r>
              <a:rPr lang="en-ZA" sz="3200" b="1" dirty="0"/>
              <a:t/>
            </a:r>
            <a:br>
              <a:rPr lang="en-ZA" sz="3200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066800"/>
            <a:ext cx="8305800" cy="5257800"/>
          </a:xfrm>
        </p:spPr>
        <p:txBody>
          <a:bodyPr>
            <a:normAutofit/>
          </a:bodyPr>
          <a:lstStyle/>
          <a:p>
            <a:pPr marL="114300" lvl="2" indent="0">
              <a:buClr>
                <a:schemeClr val="accent1"/>
              </a:buClr>
              <a:buNone/>
            </a:pPr>
            <a:r>
              <a:rPr lang="en-US" sz="1800" b="1" dirty="0" smtClean="0"/>
              <a:t>Shuttle service</a:t>
            </a:r>
          </a:p>
          <a:p>
            <a:pPr marL="114300" lvl="2" indent="0">
              <a:buClr>
                <a:schemeClr val="accent1"/>
              </a:buClr>
              <a:buNone/>
            </a:pPr>
            <a:r>
              <a:rPr lang="en-US" sz="1800" dirty="0" smtClean="0"/>
              <a:t>Some the </a:t>
            </a:r>
            <a:r>
              <a:rPr lang="en-US" sz="1800" dirty="0"/>
              <a:t>teams did not use shuttle service but those that </a:t>
            </a:r>
            <a:r>
              <a:rPr lang="en-US" sz="1800" dirty="0" smtClean="0"/>
              <a:t>did, </a:t>
            </a:r>
            <a:r>
              <a:rPr lang="en-US" sz="1800" dirty="0"/>
              <a:t>had a good experience except for Xhariep District which had transportation problems from the airport to their intended </a:t>
            </a:r>
            <a:r>
              <a:rPr lang="en-US" sz="1800" dirty="0" smtClean="0"/>
              <a:t>accommodation.</a:t>
            </a:r>
            <a:endParaRPr lang="en-US" sz="1800" dirty="0"/>
          </a:p>
          <a:p>
            <a:pPr marL="114300" lvl="2" indent="0">
              <a:buClr>
                <a:schemeClr val="accent1"/>
              </a:buClr>
              <a:buNone/>
            </a:pPr>
            <a:endParaRPr lang="en-ZA" sz="1800" dirty="0"/>
          </a:p>
          <a:p>
            <a:pPr marL="114300" lvl="2" indent="0">
              <a:buClr>
                <a:schemeClr val="accent1"/>
              </a:buClr>
              <a:buNone/>
            </a:pPr>
            <a:r>
              <a:rPr lang="en-US" sz="1800" b="1" dirty="0"/>
              <a:t>Flight </a:t>
            </a:r>
            <a:r>
              <a:rPr lang="en-US" sz="1800" b="1" dirty="0" smtClean="0"/>
              <a:t>tickets</a:t>
            </a:r>
          </a:p>
          <a:p>
            <a:pPr marL="114300" lvl="2" indent="0">
              <a:buClr>
                <a:schemeClr val="accent1"/>
              </a:buClr>
              <a:buNone/>
            </a:pPr>
            <a:r>
              <a:rPr lang="en-US" sz="1800" dirty="0"/>
              <a:t>Flight tickets details were communicated to all team members individually on time so there were no </a:t>
            </a:r>
            <a:r>
              <a:rPr lang="en-US" sz="1800" dirty="0" smtClean="0"/>
              <a:t>hassles.</a:t>
            </a:r>
          </a:p>
          <a:p>
            <a:pPr marL="114300" lvl="2" indent="0">
              <a:buClr>
                <a:schemeClr val="accent1"/>
              </a:buClr>
              <a:buNone/>
            </a:pPr>
            <a:endParaRPr lang="en-ZA" sz="1800" dirty="0"/>
          </a:p>
          <a:p>
            <a:pPr marL="114300" lvl="2" indent="0">
              <a:buClr>
                <a:schemeClr val="accent1"/>
              </a:buClr>
              <a:buNone/>
            </a:pPr>
            <a:r>
              <a:rPr lang="en-US" sz="1800" b="1" dirty="0"/>
              <a:t>Car </a:t>
            </a:r>
            <a:r>
              <a:rPr lang="en-US" sz="1800" b="1" dirty="0" smtClean="0"/>
              <a:t>Hire</a:t>
            </a:r>
            <a:r>
              <a:rPr lang="en-US" sz="1800" dirty="0" smtClean="0"/>
              <a:t> </a:t>
            </a:r>
            <a:endParaRPr lang="en-ZA" sz="1800" dirty="0"/>
          </a:p>
          <a:p>
            <a:pPr lvl="0"/>
            <a:r>
              <a:rPr lang="en-US" sz="1800" dirty="0"/>
              <a:t>The </a:t>
            </a:r>
            <a:r>
              <a:rPr lang="en-US" sz="1800" dirty="0" smtClean="0"/>
              <a:t>cars were </a:t>
            </a:r>
            <a:r>
              <a:rPr lang="en-US" sz="1800" dirty="0"/>
              <a:t>delivered as scheduled for most of the teams except for Xhariep District which had to wait 8 hours after arriving at the airport.</a:t>
            </a:r>
            <a:endParaRPr lang="en-ZA" sz="1800" dirty="0"/>
          </a:p>
          <a:p>
            <a:r>
              <a:rPr lang="en-US" sz="1800" dirty="0"/>
              <a:t>The team from Thabo Mofutsanyane </a:t>
            </a:r>
            <a:r>
              <a:rPr lang="en-US" sz="1800" dirty="0" smtClean="0"/>
              <a:t>had </a:t>
            </a:r>
            <a:r>
              <a:rPr lang="en-US" sz="1800" dirty="0"/>
              <a:t>a flat tire. </a:t>
            </a:r>
            <a:r>
              <a:rPr lang="en-US" sz="1800" dirty="0" smtClean="0"/>
              <a:t>The </a:t>
            </a:r>
            <a:r>
              <a:rPr lang="en-US" sz="1800" dirty="0"/>
              <a:t>matter was communicated to the </a:t>
            </a:r>
            <a:r>
              <a:rPr lang="en-US" sz="1800" dirty="0" err="1"/>
              <a:t>NDoH</a:t>
            </a:r>
            <a:r>
              <a:rPr lang="en-US" sz="1800" dirty="0"/>
              <a:t> </a:t>
            </a:r>
            <a:r>
              <a:rPr lang="en-US" sz="1800" dirty="0" smtClean="0"/>
              <a:t>logistic team but the problem was </a:t>
            </a:r>
            <a:r>
              <a:rPr lang="en-US" sz="1800" dirty="0"/>
              <a:t>never </a:t>
            </a:r>
            <a:r>
              <a:rPr lang="en-US" sz="1800" dirty="0" smtClean="0"/>
              <a:t>resolved. The </a:t>
            </a:r>
            <a:r>
              <a:rPr lang="en-US" sz="1800" dirty="0"/>
              <a:t>team was forced to fix the puncture at their own </a:t>
            </a:r>
            <a:r>
              <a:rPr lang="en-US" sz="1800" dirty="0" smtClean="0"/>
              <a:t>expense.</a:t>
            </a:r>
          </a:p>
          <a:p>
            <a:r>
              <a:rPr lang="en-US" sz="1800" dirty="0" smtClean="0"/>
              <a:t>On </a:t>
            </a:r>
            <a:r>
              <a:rPr lang="en-US" sz="1800" dirty="0"/>
              <a:t>the 9</a:t>
            </a:r>
            <a:r>
              <a:rPr lang="en-US" sz="1800" baseline="30000" dirty="0"/>
              <a:t>th</a:t>
            </a:r>
            <a:r>
              <a:rPr lang="en-US" sz="1800" dirty="0"/>
              <a:t> of February the petrol card for </a:t>
            </a:r>
            <a:r>
              <a:rPr lang="en-US" sz="1800" dirty="0" smtClean="0"/>
              <a:t>one team </a:t>
            </a:r>
            <a:r>
              <a:rPr lang="en-US" sz="1800" dirty="0"/>
              <a:t>was stopped and the team had to fill the </a:t>
            </a:r>
            <a:r>
              <a:rPr lang="en-US" sz="1800" dirty="0" smtClean="0"/>
              <a:t>fuel out of their </a:t>
            </a:r>
            <a:r>
              <a:rPr lang="en-US" sz="1800" dirty="0"/>
              <a:t>own </a:t>
            </a:r>
            <a:r>
              <a:rPr lang="en-US" sz="1800" dirty="0" smtClean="0"/>
              <a:t>pocket.</a:t>
            </a:r>
            <a:endParaRPr lang="en-US" sz="1900" dirty="0" smtClean="0">
              <a:solidFill>
                <a:srgbClr val="FF0000"/>
              </a:solidFill>
            </a:endParaRPr>
          </a:p>
          <a:p>
            <a:pPr marL="114300" lvl="2" indent="0">
              <a:buClr>
                <a:schemeClr val="accent1"/>
              </a:buClr>
              <a:buNone/>
            </a:pPr>
            <a:endParaRPr lang="en-ZA" dirty="0"/>
          </a:p>
          <a:p>
            <a:pPr marL="400050" lvl="2" indent="-285750">
              <a:buClr>
                <a:schemeClr val="accent1"/>
              </a:buClr>
            </a:pPr>
            <a:endParaRPr lang="en-ZA" dirty="0"/>
          </a:p>
          <a:p>
            <a:pPr marL="114300" indent="0">
              <a:buNone/>
            </a:pPr>
            <a:endParaRPr lang="en-US" dirty="0" smtClean="0"/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endParaRPr lang="en-US" dirty="0"/>
          </a:p>
        </p:txBody>
      </p:sp>
      <p:pic>
        <p:nvPicPr>
          <p:cNvPr id="4" name="Picture 2" descr="blue holding shap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Dep-Health logo colou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63739"/>
            <a:ext cx="1689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6914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3816" y="152400"/>
            <a:ext cx="6792984" cy="86836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>
                <a:latin typeface="+mn-lt"/>
              </a:rPr>
              <a:t>Arrangement for travel to peer review district and return </a:t>
            </a:r>
            <a:r>
              <a:rPr lang="en-US" sz="3200" dirty="0" smtClean="0">
                <a:latin typeface="+mn-lt"/>
              </a:rPr>
              <a:t>trip - II</a:t>
            </a:r>
            <a:endParaRPr lang="en-ZA" sz="32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" y="1304924"/>
            <a:ext cx="8610600" cy="4718051"/>
          </a:xfrm>
        </p:spPr>
        <p:txBody>
          <a:bodyPr>
            <a:normAutofit/>
          </a:bodyPr>
          <a:lstStyle/>
          <a:p>
            <a:pPr marL="114300" lvl="2" indent="0">
              <a:buClr>
                <a:schemeClr val="accent1"/>
              </a:buClr>
              <a:buNone/>
            </a:pPr>
            <a:r>
              <a:rPr lang="en-US" sz="1800" b="1" dirty="0"/>
              <a:t>Accommodation and meals</a:t>
            </a:r>
          </a:p>
          <a:p>
            <a:pPr lvl="0"/>
            <a:r>
              <a:rPr lang="en-US" sz="1800" dirty="0" smtClean="0"/>
              <a:t>The teams received accommodation details via their cellphones on Sunday the 31 January 2016. </a:t>
            </a:r>
          </a:p>
          <a:p>
            <a:pPr lvl="0"/>
            <a:r>
              <a:rPr lang="en-US" sz="1800" dirty="0" smtClean="0"/>
              <a:t>The </a:t>
            </a:r>
            <a:r>
              <a:rPr lang="en-US" sz="1800" dirty="0"/>
              <a:t>meals at that hotel were very good, although on </a:t>
            </a:r>
            <a:r>
              <a:rPr lang="en-US" sz="1800" dirty="0" smtClean="0"/>
              <a:t>Monday and </a:t>
            </a:r>
            <a:r>
              <a:rPr lang="en-US" sz="1800" dirty="0"/>
              <a:t>Tuesday some </a:t>
            </a:r>
            <a:r>
              <a:rPr lang="en-US" sz="1800" dirty="0" smtClean="0"/>
              <a:t>teams </a:t>
            </a:r>
            <a:r>
              <a:rPr lang="en-US" sz="1800" dirty="0"/>
              <a:t>did not have lunch </a:t>
            </a:r>
            <a:r>
              <a:rPr lang="en-US" sz="1800" dirty="0" smtClean="0"/>
              <a:t>boxes – one facility prepared </a:t>
            </a:r>
            <a:r>
              <a:rPr lang="en-US" sz="1800" dirty="0"/>
              <a:t>food </a:t>
            </a:r>
            <a:r>
              <a:rPr lang="en-US" sz="1800" dirty="0" smtClean="0"/>
              <a:t>for the reviewing team.</a:t>
            </a:r>
            <a:endParaRPr lang="en-ZA" sz="1800" dirty="0"/>
          </a:p>
          <a:p>
            <a:pPr lvl="0"/>
            <a:r>
              <a:rPr lang="en-US" sz="1800" dirty="0"/>
              <a:t>Accommodation arrangements for other teams were not well </a:t>
            </a:r>
            <a:r>
              <a:rPr lang="en-US" sz="1800" dirty="0" smtClean="0"/>
              <a:t>organized:</a:t>
            </a:r>
          </a:p>
          <a:p>
            <a:pPr lvl="1">
              <a:buFontTx/>
              <a:buChar char="-"/>
            </a:pPr>
            <a:r>
              <a:rPr lang="en-US" dirty="0" smtClean="0"/>
              <a:t>One </a:t>
            </a:r>
            <a:r>
              <a:rPr lang="en-US" dirty="0"/>
              <a:t>t</a:t>
            </a:r>
            <a:r>
              <a:rPr lang="en-US" dirty="0" smtClean="0"/>
              <a:t>eam </a:t>
            </a:r>
            <a:r>
              <a:rPr lang="en-US" dirty="0"/>
              <a:t>arrived at the Hotel around 18h30 but were </a:t>
            </a:r>
            <a:r>
              <a:rPr lang="en-US" dirty="0" smtClean="0"/>
              <a:t>only accommodated after midnight. (“we had </a:t>
            </a:r>
            <a:r>
              <a:rPr lang="en-US" dirty="0"/>
              <a:t>to go and get dinner from nearby restaurant on that night and that was a very </a:t>
            </a:r>
            <a:r>
              <a:rPr lang="en-US" dirty="0" smtClean="0"/>
              <a:t>risky”)</a:t>
            </a:r>
          </a:p>
          <a:p>
            <a:pPr lvl="1">
              <a:buFontTx/>
              <a:buChar char="-"/>
            </a:pPr>
            <a:r>
              <a:rPr lang="en-US" dirty="0"/>
              <a:t>T</a:t>
            </a:r>
            <a:r>
              <a:rPr lang="en-US" dirty="0" smtClean="0"/>
              <a:t>he team </a:t>
            </a:r>
            <a:r>
              <a:rPr lang="en-US" dirty="0"/>
              <a:t>from </a:t>
            </a:r>
            <a:r>
              <a:rPr lang="en-US" dirty="0" smtClean="0"/>
              <a:t>Xhariep district waited </a:t>
            </a:r>
            <a:r>
              <a:rPr lang="en-US" dirty="0"/>
              <a:t>about 3 hours before being </a:t>
            </a:r>
            <a:r>
              <a:rPr lang="en-US" dirty="0" smtClean="0"/>
              <a:t>accommodated (no </a:t>
            </a:r>
            <a:r>
              <a:rPr lang="en-US" dirty="0"/>
              <a:t>payments from the travel </a:t>
            </a:r>
            <a:r>
              <a:rPr lang="en-US" dirty="0" smtClean="0"/>
              <a:t>agency </a:t>
            </a:r>
            <a:r>
              <a:rPr lang="en-US" dirty="0"/>
              <a:t>and can therefore not be </a:t>
            </a:r>
            <a:r>
              <a:rPr lang="en-US" dirty="0" smtClean="0"/>
              <a:t>accommodated) </a:t>
            </a:r>
          </a:p>
          <a:p>
            <a:pPr lvl="1">
              <a:buFontTx/>
              <a:buChar char="-"/>
            </a:pPr>
            <a:r>
              <a:rPr lang="en-US" dirty="0" smtClean="0"/>
              <a:t>One team had no accommodation and was forced to sleep in the car at the petrol station. (“we had no </a:t>
            </a:r>
            <a:r>
              <a:rPr lang="en-US" dirty="0"/>
              <a:t>dinner nor breakfast </a:t>
            </a:r>
            <a:r>
              <a:rPr lang="en-US" dirty="0" smtClean="0"/>
              <a:t>and </a:t>
            </a:r>
            <a:r>
              <a:rPr lang="en-US" dirty="0"/>
              <a:t>had to bath at the garage to carry out the duties of the </a:t>
            </a:r>
            <a:r>
              <a:rPr lang="en-US" dirty="0" smtClean="0"/>
              <a:t>day”).</a:t>
            </a:r>
            <a:endParaRPr lang="en-ZA" dirty="0"/>
          </a:p>
          <a:p>
            <a:endParaRPr lang="en-ZA" dirty="0"/>
          </a:p>
        </p:txBody>
      </p:sp>
      <p:pic>
        <p:nvPicPr>
          <p:cNvPr id="4" name="Picture 2" descr="blue holding shap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22975"/>
            <a:ext cx="9144000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Dep-Health logo colou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16" y="152400"/>
            <a:ext cx="1689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125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62200" y="182166"/>
            <a:ext cx="6477000" cy="792162"/>
          </a:xfrm>
        </p:spPr>
        <p:txBody>
          <a:bodyPr>
            <a:noAutofit/>
          </a:bodyPr>
          <a:lstStyle/>
          <a:p>
            <a:pPr algn="ctr"/>
            <a:r>
              <a:rPr lang="en-US" sz="2900" dirty="0" smtClean="0">
                <a:latin typeface="+mn-lt"/>
              </a:rPr>
              <a:t>Comments on events / issues during the peer review  </a:t>
            </a:r>
            <a:endParaRPr lang="en-ZA" sz="29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84274"/>
            <a:ext cx="8534400" cy="5330825"/>
          </a:xfrm>
        </p:spPr>
        <p:txBody>
          <a:bodyPr>
            <a:normAutofit lnSpcReduction="10000"/>
          </a:bodyPr>
          <a:lstStyle/>
          <a:p>
            <a:pPr marL="114300" lvl="2" indent="0">
              <a:buClr>
                <a:schemeClr val="accent1"/>
              </a:buClr>
              <a:buNone/>
            </a:pPr>
            <a:r>
              <a:rPr lang="en-US" sz="1800" b="1" dirty="0" smtClean="0"/>
              <a:t>Contact </a:t>
            </a:r>
            <a:r>
              <a:rPr lang="en-US" sz="1800" b="1" dirty="0"/>
              <a:t>person on </a:t>
            </a:r>
            <a:r>
              <a:rPr lang="en-US" sz="1800" b="1" dirty="0" smtClean="0"/>
              <a:t>arrival</a:t>
            </a:r>
          </a:p>
          <a:p>
            <a:pPr marL="400050" lvl="2" indent="-285750">
              <a:buClr>
                <a:schemeClr val="accent1"/>
              </a:buClr>
            </a:pPr>
            <a:r>
              <a:rPr lang="en-US" sz="1800" dirty="0" smtClean="0"/>
              <a:t>Most of the teams had a person who accompanied them to facilities</a:t>
            </a:r>
          </a:p>
          <a:p>
            <a:pPr marL="400050" lvl="2" indent="-285750">
              <a:buClr>
                <a:schemeClr val="accent1"/>
              </a:buClr>
            </a:pPr>
            <a:r>
              <a:rPr lang="en-US" sz="1800" dirty="0" smtClean="0"/>
              <a:t>One team struggled </a:t>
            </a:r>
            <a:r>
              <a:rPr lang="en-US" sz="1800" dirty="0"/>
              <a:t>to get facilities and </a:t>
            </a:r>
            <a:r>
              <a:rPr lang="en-US" sz="1800" dirty="0" smtClean="0"/>
              <a:t>was lost (“we had to pay Toll gate fee of which we were not supposed to go to that area”)</a:t>
            </a:r>
          </a:p>
          <a:p>
            <a:pPr marL="400050" lvl="2" indent="-285750">
              <a:buClr>
                <a:schemeClr val="accent1"/>
              </a:buClr>
            </a:pPr>
            <a:r>
              <a:rPr lang="en-US" sz="1800" dirty="0" smtClean="0"/>
              <a:t>The other team was fetched  from the hotel by the Primary Health Care Manager of Nkangala District.  </a:t>
            </a:r>
          </a:p>
          <a:p>
            <a:pPr marL="400050" lvl="2" indent="-285750">
              <a:buClr>
                <a:schemeClr val="accent1"/>
              </a:buClr>
            </a:pPr>
            <a:r>
              <a:rPr lang="en-US" sz="1800" dirty="0" smtClean="0"/>
              <a:t>The team </a:t>
            </a:r>
            <a:r>
              <a:rPr lang="en-US" sz="1800" dirty="0"/>
              <a:t>received a welcoming letter from the HOD of the Health in the </a:t>
            </a:r>
            <a:r>
              <a:rPr lang="en-US" sz="1800" dirty="0" smtClean="0"/>
              <a:t>Province.</a:t>
            </a:r>
            <a:endParaRPr lang="en-US" sz="1800" dirty="0"/>
          </a:p>
          <a:p>
            <a:pPr marL="114300" lvl="2" indent="0">
              <a:buClr>
                <a:schemeClr val="accent1"/>
              </a:buClr>
              <a:buNone/>
            </a:pPr>
            <a:endParaRPr lang="en-ZA" sz="1800" dirty="0"/>
          </a:p>
          <a:p>
            <a:pPr marL="114300" lvl="2" indent="0">
              <a:buClr>
                <a:schemeClr val="accent1"/>
              </a:buClr>
              <a:buNone/>
            </a:pPr>
            <a:r>
              <a:rPr lang="en-US" sz="1800" b="1" dirty="0" smtClean="0"/>
              <a:t>Visit to the facilities</a:t>
            </a:r>
          </a:p>
          <a:p>
            <a:r>
              <a:rPr lang="en-US" sz="1800" dirty="0" smtClean="0"/>
              <a:t> One team was </a:t>
            </a:r>
            <a:r>
              <a:rPr lang="en-US" sz="1800" dirty="0"/>
              <a:t>fetched every morning by the District Coordinators of Nkangala District to </a:t>
            </a:r>
            <a:r>
              <a:rPr lang="en-US" sz="1800" dirty="0" smtClean="0"/>
              <a:t>the </a:t>
            </a:r>
            <a:r>
              <a:rPr lang="en-US" sz="1800" dirty="0"/>
              <a:t>facilities that were going to be </a:t>
            </a:r>
            <a:r>
              <a:rPr lang="en-US" sz="1800" dirty="0" smtClean="0"/>
              <a:t>assessed. </a:t>
            </a:r>
          </a:p>
          <a:p>
            <a:r>
              <a:rPr lang="en-US" sz="1800" dirty="0" smtClean="0"/>
              <a:t>The </a:t>
            </a:r>
            <a:r>
              <a:rPr lang="en-US" sz="1800" dirty="0"/>
              <a:t>welcoming at all </a:t>
            </a:r>
            <a:r>
              <a:rPr lang="en-US" sz="1800" dirty="0" smtClean="0"/>
              <a:t>the </a:t>
            </a:r>
            <a:r>
              <a:rPr lang="en-US" sz="1800" dirty="0"/>
              <a:t>facilities were humbling</a:t>
            </a:r>
            <a:r>
              <a:rPr lang="en-US" sz="1800" dirty="0" smtClean="0"/>
              <a:t>. (“Everyone </a:t>
            </a:r>
            <a:r>
              <a:rPr lang="en-US" sz="1800" dirty="0"/>
              <a:t>treated us with respect, we really felt like </a:t>
            </a:r>
            <a:r>
              <a:rPr lang="en-US" sz="1800" dirty="0" smtClean="0"/>
              <a:t>ROYALS”)</a:t>
            </a:r>
            <a:endParaRPr lang="en-ZA" sz="1800" dirty="0"/>
          </a:p>
          <a:p>
            <a:pPr marL="114300" lvl="2" indent="0">
              <a:buClr>
                <a:schemeClr val="accent1"/>
              </a:buClr>
              <a:buNone/>
            </a:pPr>
            <a:endParaRPr lang="en-ZA" sz="1800" dirty="0"/>
          </a:p>
          <a:p>
            <a:pPr marL="114300" lvl="2" indent="0">
              <a:buClr>
                <a:schemeClr val="accent1"/>
              </a:buClr>
              <a:buNone/>
            </a:pPr>
            <a:r>
              <a:rPr lang="en-US" sz="1800" b="1" dirty="0" smtClean="0"/>
              <a:t>Interaction with facility </a:t>
            </a:r>
            <a:r>
              <a:rPr lang="en-US" sz="1800" b="1" dirty="0"/>
              <a:t>managers</a:t>
            </a:r>
            <a:endParaRPr lang="en-ZA" sz="1800" b="1" dirty="0"/>
          </a:p>
          <a:p>
            <a:pPr marL="457200" lvl="1" indent="-342900">
              <a:buClr>
                <a:schemeClr val="accent1"/>
              </a:buClr>
            </a:pPr>
            <a:r>
              <a:rPr lang="en-US" dirty="0" smtClean="0"/>
              <a:t>Most of the teams indicted that the </a:t>
            </a:r>
            <a:r>
              <a:rPr lang="en-US" dirty="0"/>
              <a:t>facility managers were very supportive and very cooperative. </a:t>
            </a:r>
          </a:p>
          <a:p>
            <a:pPr marL="457200" lvl="1" indent="-342900">
              <a:buClr>
                <a:schemeClr val="accent1"/>
              </a:buClr>
            </a:pPr>
            <a:r>
              <a:rPr lang="en-US" dirty="0" smtClean="0"/>
              <a:t>Lunch </a:t>
            </a:r>
            <a:r>
              <a:rPr lang="en-US" dirty="0"/>
              <a:t>was prepared for us by the staff of all the 8 facilities we assessed. A humbling gesture in </a:t>
            </a:r>
            <a:r>
              <a:rPr lang="en-US" dirty="0" smtClean="0"/>
              <a:t>deed that the team will always cherish.</a:t>
            </a:r>
            <a:endParaRPr lang="en-ZA" dirty="0"/>
          </a:p>
          <a:p>
            <a:pPr marL="457200" lvl="1" indent="-342900">
              <a:buClr>
                <a:schemeClr val="accent1"/>
              </a:buClr>
            </a:pPr>
            <a:endParaRPr lang="en-ZA" dirty="0"/>
          </a:p>
          <a:p>
            <a:pPr marL="114300" indent="0">
              <a:buNone/>
            </a:pPr>
            <a:endParaRPr lang="en-ZA" dirty="0"/>
          </a:p>
        </p:txBody>
      </p:sp>
      <p:pic>
        <p:nvPicPr>
          <p:cNvPr id="4" name="Picture 2" descr="blue holding shap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72199"/>
            <a:ext cx="9144000" cy="685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Dep-Health logo colou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80181"/>
            <a:ext cx="1689100" cy="661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920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178558"/>
            <a:ext cx="6629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smtClean="0">
                <a:latin typeface="+mn-lt"/>
              </a:rPr>
              <a:t>Availability of resources for peer review February 2016  - I</a:t>
            </a:r>
            <a:endParaRPr lang="en-ZA" sz="32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458200" cy="4698242"/>
          </a:xfrm>
        </p:spPr>
        <p:txBody>
          <a:bodyPr>
            <a:normAutofit/>
          </a:bodyPr>
          <a:lstStyle/>
          <a:p>
            <a:pPr marL="114300" lvl="2" indent="0">
              <a:buClr>
                <a:schemeClr val="accent1"/>
              </a:buClr>
              <a:buNone/>
            </a:pPr>
            <a:r>
              <a:rPr lang="en-US" sz="1800" b="1" dirty="0" smtClean="0"/>
              <a:t>Hard </a:t>
            </a:r>
            <a:r>
              <a:rPr lang="en-US" sz="1800" b="1" dirty="0"/>
              <a:t>copy of peer review </a:t>
            </a:r>
            <a:r>
              <a:rPr lang="en-US" sz="1800" b="1" dirty="0" smtClean="0"/>
              <a:t>instrument</a:t>
            </a:r>
          </a:p>
          <a:p>
            <a:pPr marL="114300" lvl="2" indent="0">
              <a:buClr>
                <a:schemeClr val="accent1"/>
              </a:buClr>
              <a:buNone/>
            </a:pPr>
            <a:r>
              <a:rPr lang="en-US" sz="1800" dirty="0" smtClean="0"/>
              <a:t>No </a:t>
            </a:r>
            <a:r>
              <a:rPr lang="en-US" sz="1800" dirty="0"/>
              <a:t>problems were encountered and all necessary Peer Review tools were available to the </a:t>
            </a:r>
            <a:r>
              <a:rPr lang="en-US" sz="1800" dirty="0" smtClean="0"/>
              <a:t>teams</a:t>
            </a:r>
          </a:p>
          <a:p>
            <a:pPr marL="114300" lvl="2" indent="0">
              <a:buClr>
                <a:schemeClr val="accent1"/>
              </a:buClr>
              <a:buNone/>
            </a:pPr>
            <a:endParaRPr lang="en-ZA" sz="1800" dirty="0"/>
          </a:p>
          <a:p>
            <a:pPr marL="114300" lvl="2" indent="0">
              <a:buClr>
                <a:schemeClr val="accent1"/>
              </a:buClr>
              <a:buNone/>
            </a:pPr>
            <a:r>
              <a:rPr lang="en-US" sz="1800" b="1" dirty="0"/>
              <a:t>Data capture (modem, SIM, Data bundle, network availability</a:t>
            </a:r>
            <a:r>
              <a:rPr lang="en-US" sz="1800" b="1" dirty="0" smtClean="0"/>
              <a:t>)</a:t>
            </a:r>
          </a:p>
          <a:p>
            <a:pPr lvl="0"/>
            <a:r>
              <a:rPr lang="en-US" sz="1800" dirty="0" smtClean="0"/>
              <a:t>Some </a:t>
            </a:r>
            <a:r>
              <a:rPr lang="en-US" sz="1800" dirty="0"/>
              <a:t>t</a:t>
            </a:r>
            <a:r>
              <a:rPr lang="en-US" sz="1800" dirty="0" smtClean="0"/>
              <a:t>eams </a:t>
            </a:r>
            <a:r>
              <a:rPr lang="en-US" sz="1800" dirty="0"/>
              <a:t>used their own modems as NDoH had not provided them </a:t>
            </a:r>
            <a:r>
              <a:rPr lang="en-US" sz="1800" dirty="0" smtClean="0"/>
              <a:t>as promised.</a:t>
            </a:r>
            <a:endParaRPr lang="en-ZA" sz="1800" b="1" dirty="0"/>
          </a:p>
          <a:p>
            <a:pPr lvl="0"/>
            <a:r>
              <a:rPr lang="en-US" sz="1800" dirty="0"/>
              <a:t>Only one modem was available, so the teams had to share it and that led to delays in capturing resulting </a:t>
            </a:r>
            <a:r>
              <a:rPr lang="en-US" sz="1800" dirty="0" smtClean="0"/>
              <a:t>in -  </a:t>
            </a:r>
            <a:r>
              <a:rPr lang="en-US" sz="1800" dirty="0"/>
              <a:t>T</a:t>
            </a:r>
            <a:r>
              <a:rPr lang="en-US" sz="1800" dirty="0" smtClean="0"/>
              <a:t>eam </a:t>
            </a:r>
            <a:r>
              <a:rPr lang="en-US" sz="1800" dirty="0"/>
              <a:t>members working until very </a:t>
            </a:r>
            <a:r>
              <a:rPr lang="en-US" sz="1800" dirty="0" smtClean="0"/>
              <a:t>late </a:t>
            </a:r>
            <a:r>
              <a:rPr lang="en-US" sz="1800" dirty="0"/>
              <a:t>in the night, </a:t>
            </a:r>
            <a:endParaRPr lang="en-US" sz="1800" dirty="0" smtClean="0"/>
          </a:p>
          <a:p>
            <a:pPr marL="114300" lvl="0" indent="0">
              <a:buNone/>
            </a:pPr>
            <a:r>
              <a:rPr lang="en-US" sz="1800" dirty="0" smtClean="0"/>
              <a:t>                                        - Facilities not given results immediately after the assessment as 				      expected</a:t>
            </a:r>
            <a:endParaRPr lang="en-ZA" sz="1800" b="1" dirty="0"/>
          </a:p>
          <a:p>
            <a:pPr lvl="0"/>
            <a:r>
              <a:rPr lang="en-US" sz="1800" dirty="0"/>
              <a:t>An additional modem from NDoH only arrived days after peer reviews were conducted.</a:t>
            </a:r>
            <a:endParaRPr lang="en-ZA" sz="1800" dirty="0"/>
          </a:p>
          <a:p>
            <a:pPr lvl="0"/>
            <a:r>
              <a:rPr lang="en-US" sz="1800" dirty="0"/>
              <a:t>The </a:t>
            </a:r>
            <a:r>
              <a:rPr lang="en-US" sz="1800" dirty="0" smtClean="0"/>
              <a:t>team </a:t>
            </a:r>
            <a:r>
              <a:rPr lang="en-US" sz="1800" dirty="0"/>
              <a:t>from Xhariep found the capturing of the status determination time consuming. </a:t>
            </a:r>
            <a:endParaRPr lang="en-ZA" sz="1800" dirty="0"/>
          </a:p>
          <a:p>
            <a:pPr marL="114300" lvl="2" indent="0">
              <a:buClr>
                <a:schemeClr val="accent1"/>
              </a:buClr>
              <a:buNone/>
            </a:pPr>
            <a:endParaRPr lang="en-ZA" sz="2000" b="1" dirty="0"/>
          </a:p>
          <a:p>
            <a:pPr marL="114300" lvl="2" indent="0">
              <a:buClr>
                <a:schemeClr val="accent1"/>
              </a:buClr>
              <a:buNone/>
            </a:pPr>
            <a:endParaRPr lang="en-ZA" dirty="0"/>
          </a:p>
          <a:p>
            <a:endParaRPr lang="en-ZA" dirty="0"/>
          </a:p>
        </p:txBody>
      </p:sp>
      <p:pic>
        <p:nvPicPr>
          <p:cNvPr id="5" name="Picture 2" descr="blue holding shap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72200"/>
            <a:ext cx="9144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Dep-Health logo colou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78558"/>
            <a:ext cx="1689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4785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152400"/>
            <a:ext cx="6629400" cy="762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>
                <a:latin typeface="+mn-lt"/>
              </a:rPr>
              <a:t>Availability of resources for peer review February 2016  - </a:t>
            </a:r>
            <a:r>
              <a:rPr lang="en-US" sz="3200" dirty="0" smtClean="0">
                <a:latin typeface="+mn-lt"/>
              </a:rPr>
              <a:t>II</a:t>
            </a:r>
            <a:endParaRPr lang="en-ZA" sz="32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3375"/>
            <a:ext cx="8305800" cy="4419600"/>
          </a:xfrm>
        </p:spPr>
        <p:txBody>
          <a:bodyPr>
            <a:normAutofit/>
          </a:bodyPr>
          <a:lstStyle/>
          <a:p>
            <a:pPr marL="114300" lvl="2" indent="0">
              <a:buClr>
                <a:schemeClr val="accent1"/>
              </a:buClr>
              <a:buNone/>
            </a:pPr>
            <a:r>
              <a:rPr lang="en-US" sz="1800" b="1" dirty="0" smtClean="0"/>
              <a:t>Ideal </a:t>
            </a:r>
            <a:r>
              <a:rPr lang="en-US" sz="1800" b="1" dirty="0"/>
              <a:t>clinic software (access, data upload and support)</a:t>
            </a:r>
          </a:p>
          <a:p>
            <a:pPr lvl="0"/>
            <a:r>
              <a:rPr lang="en-US" sz="1800" dirty="0" smtClean="0"/>
              <a:t>In one instance, the team </a:t>
            </a:r>
            <a:r>
              <a:rPr lang="en-US" sz="1800" dirty="0"/>
              <a:t>struggled to upload the status determination for about two hours but then later </a:t>
            </a:r>
            <a:r>
              <a:rPr lang="en-US" sz="1800" dirty="0" smtClean="0"/>
              <a:t>the problem was resolved.</a:t>
            </a:r>
            <a:endParaRPr lang="en-ZA" sz="1800" b="1" dirty="0"/>
          </a:p>
          <a:p>
            <a:pPr lvl="0"/>
            <a:r>
              <a:rPr lang="en-US" sz="1800" dirty="0"/>
              <a:t>The software was available, though occasionally </a:t>
            </a:r>
            <a:r>
              <a:rPr lang="en-US" sz="1800" dirty="0" smtClean="0"/>
              <a:t>the teams </a:t>
            </a:r>
            <a:r>
              <a:rPr lang="en-US" sz="1800" dirty="0"/>
              <a:t>experienced </a:t>
            </a:r>
            <a:r>
              <a:rPr lang="en-US" sz="1800" dirty="0" smtClean="0"/>
              <a:t>problem </a:t>
            </a:r>
            <a:r>
              <a:rPr lang="en-US" sz="1800" dirty="0"/>
              <a:t>accessing </a:t>
            </a:r>
            <a:r>
              <a:rPr lang="en-US" sz="1800" dirty="0" smtClean="0"/>
              <a:t>it.</a:t>
            </a:r>
            <a:endParaRPr lang="en-ZA" sz="1800" b="1" dirty="0"/>
          </a:p>
          <a:p>
            <a:pPr lvl="0"/>
            <a:r>
              <a:rPr lang="en-US" sz="1800" dirty="0"/>
              <a:t>Some important emails were not delivered on time (possibly due to bad </a:t>
            </a:r>
            <a:r>
              <a:rPr lang="en-US" sz="1800" dirty="0" smtClean="0"/>
              <a:t>connection)</a:t>
            </a:r>
            <a:r>
              <a:rPr lang="en-US" sz="1800" b="1" dirty="0" smtClean="0"/>
              <a:t>.</a:t>
            </a:r>
            <a:endParaRPr lang="en-US" sz="1800" b="1" dirty="0"/>
          </a:p>
          <a:p>
            <a:pPr marL="114300" lvl="0" indent="0">
              <a:buNone/>
            </a:pPr>
            <a:endParaRPr lang="en-US" sz="1800" b="1" dirty="0" smtClean="0"/>
          </a:p>
          <a:p>
            <a:pPr marL="114300" lvl="1" indent="0">
              <a:buClr>
                <a:schemeClr val="accent1"/>
              </a:buClr>
              <a:buNone/>
            </a:pPr>
            <a:r>
              <a:rPr lang="en-US" b="1" dirty="0" smtClean="0"/>
              <a:t>Any </a:t>
            </a:r>
            <a:r>
              <a:rPr lang="en-US" b="1" dirty="0"/>
              <a:t>other comments on Peer Review </a:t>
            </a:r>
            <a:endParaRPr lang="en-ZA" b="1" dirty="0"/>
          </a:p>
          <a:p>
            <a:pPr lvl="0"/>
            <a:r>
              <a:rPr lang="en-US" sz="1800" dirty="0"/>
              <a:t>All resources to be used during Peer Review </a:t>
            </a:r>
            <a:r>
              <a:rPr lang="en-US" sz="1800" dirty="0" smtClean="0"/>
              <a:t>must </a:t>
            </a:r>
            <a:r>
              <a:rPr lang="en-US" sz="1800" dirty="0"/>
              <a:t>be sent to District two weeks before </a:t>
            </a:r>
            <a:r>
              <a:rPr lang="en-US" sz="1800" dirty="0" smtClean="0"/>
              <a:t>reviews </a:t>
            </a:r>
            <a:r>
              <a:rPr lang="en-US" sz="1800" dirty="0"/>
              <a:t>commence</a:t>
            </a:r>
            <a:r>
              <a:rPr lang="en-US" sz="1800" dirty="0" smtClean="0"/>
              <a:t>.</a:t>
            </a:r>
          </a:p>
          <a:p>
            <a:pPr marL="0" lvl="0" indent="0">
              <a:buNone/>
            </a:pPr>
            <a:r>
              <a:rPr lang="en-US" sz="1800" dirty="0" smtClean="0"/>
              <a:t>      </a:t>
            </a:r>
            <a:endParaRPr lang="en-ZA" sz="1800" dirty="0"/>
          </a:p>
          <a:p>
            <a:endParaRPr lang="en-ZA" dirty="0"/>
          </a:p>
        </p:txBody>
      </p:sp>
      <p:pic>
        <p:nvPicPr>
          <p:cNvPr id="4" name="Picture 2" descr="blue holding shap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22975"/>
            <a:ext cx="9144000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Dep-Health logo colou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00" y="214313"/>
            <a:ext cx="1689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9284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94457"/>
            <a:ext cx="6781800" cy="944562"/>
          </a:xfrm>
        </p:spPr>
        <p:txBody>
          <a:bodyPr>
            <a:normAutofit fontScale="90000"/>
          </a:bodyPr>
          <a:lstStyle/>
          <a:p>
            <a:pPr lvl="0" algn="ctr"/>
            <a:r>
              <a:rPr lang="en-US" sz="3600" dirty="0" smtClean="0">
                <a:latin typeface="+mn-lt"/>
              </a:rPr>
              <a:t/>
            </a:r>
            <a:br>
              <a:rPr lang="en-US" sz="3600" dirty="0" smtClean="0">
                <a:latin typeface="+mn-lt"/>
              </a:rPr>
            </a:br>
            <a:r>
              <a:rPr lang="en-US" sz="3200" dirty="0" smtClean="0">
                <a:latin typeface="+mn-lt"/>
              </a:rPr>
              <a:t>What </a:t>
            </a:r>
            <a:r>
              <a:rPr lang="en-US" sz="3200" dirty="0">
                <a:latin typeface="+mn-lt"/>
              </a:rPr>
              <a:t>went well and should be part of future peer reviews</a:t>
            </a:r>
            <a:r>
              <a:rPr lang="en-ZA" b="1" dirty="0"/>
              <a:t/>
            </a:r>
            <a:br>
              <a:rPr lang="en-ZA" b="1" dirty="0"/>
            </a:b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99394"/>
            <a:ext cx="8382000" cy="4322928"/>
          </a:xfrm>
        </p:spPr>
        <p:txBody>
          <a:bodyPr>
            <a:normAutofit/>
          </a:bodyPr>
          <a:lstStyle/>
          <a:p>
            <a:pPr marL="114300" lvl="1" indent="0">
              <a:buClr>
                <a:schemeClr val="accent1"/>
              </a:buClr>
              <a:buNone/>
            </a:pPr>
            <a:r>
              <a:rPr lang="en-US" b="1" dirty="0"/>
              <a:t>During Preparatory </a:t>
            </a:r>
            <a:r>
              <a:rPr lang="en-US" b="1" dirty="0" smtClean="0"/>
              <a:t>Phase</a:t>
            </a:r>
          </a:p>
          <a:p>
            <a:pPr marL="457200" lvl="1" indent="-342900">
              <a:buClr>
                <a:schemeClr val="accent1"/>
              </a:buClr>
            </a:pPr>
            <a:r>
              <a:rPr lang="en-US" dirty="0" smtClean="0"/>
              <a:t>The workshop that was conducted in December 2016  for planning by all teams was a success.  To have briefing sessions before Peer Reviews</a:t>
            </a:r>
          </a:p>
          <a:p>
            <a:pPr marL="457200" lvl="1" indent="-342900">
              <a:buClr>
                <a:schemeClr val="accent1"/>
              </a:buClr>
            </a:pPr>
            <a:r>
              <a:rPr lang="en-US" dirty="0" smtClean="0"/>
              <a:t>Good communication by Ideal Clinic Team.</a:t>
            </a:r>
          </a:p>
          <a:p>
            <a:pPr marL="457200" lvl="1" indent="-342900">
              <a:buClr>
                <a:schemeClr val="accent1"/>
              </a:buClr>
            </a:pPr>
            <a:r>
              <a:rPr lang="en-US" dirty="0" smtClean="0"/>
              <a:t>Support given by National and Provincial technical support teams.</a:t>
            </a:r>
          </a:p>
          <a:p>
            <a:pPr marL="114300" lvl="1" indent="0">
              <a:buClr>
                <a:schemeClr val="accent1"/>
              </a:buClr>
              <a:buNone/>
            </a:pPr>
            <a:endParaRPr lang="en-US" b="1" dirty="0"/>
          </a:p>
          <a:p>
            <a:pPr marL="114300" lvl="1" indent="0">
              <a:buClr>
                <a:schemeClr val="accent1"/>
              </a:buClr>
              <a:buNone/>
            </a:pPr>
            <a:r>
              <a:rPr lang="en-US" b="1" dirty="0"/>
              <a:t>During peer review </a:t>
            </a:r>
            <a:r>
              <a:rPr lang="en-US" b="1" dirty="0" smtClean="0"/>
              <a:t>period</a:t>
            </a:r>
            <a:endParaRPr lang="en-ZA" b="1" dirty="0"/>
          </a:p>
          <a:p>
            <a:pPr marL="457200" lvl="1" indent="-342900">
              <a:buClr>
                <a:schemeClr val="accent1"/>
              </a:buClr>
            </a:pPr>
            <a:r>
              <a:rPr lang="en-US" dirty="0" smtClean="0"/>
              <a:t>NDoH </a:t>
            </a:r>
            <a:r>
              <a:rPr lang="en-US" dirty="0"/>
              <a:t>to follow up assessors every day to find out if everything is still </a:t>
            </a:r>
            <a:r>
              <a:rPr lang="en-US" dirty="0" smtClean="0"/>
              <a:t>going well</a:t>
            </a:r>
            <a:endParaRPr lang="en-ZA" b="1" dirty="0"/>
          </a:p>
          <a:p>
            <a:pPr marL="457200" lvl="1" indent="-342900">
              <a:buClr>
                <a:schemeClr val="accent1"/>
              </a:buClr>
            </a:pPr>
            <a:r>
              <a:rPr lang="en-US" dirty="0" smtClean="0"/>
              <a:t>One </a:t>
            </a:r>
            <a:r>
              <a:rPr lang="en-US" dirty="0"/>
              <a:t>facility should be assessed each day as the tool is very long and makes it nearly impossible to assess more than one </a:t>
            </a:r>
            <a:r>
              <a:rPr lang="en-US" dirty="0" smtClean="0"/>
              <a:t>facility.</a:t>
            </a:r>
            <a:endParaRPr lang="en-ZA" b="1" dirty="0"/>
          </a:p>
          <a:p>
            <a:pPr marL="457200" lvl="1" indent="-342900">
              <a:buClr>
                <a:schemeClr val="accent1"/>
              </a:buClr>
            </a:pPr>
            <a:endParaRPr lang="en-ZA" b="1" dirty="0"/>
          </a:p>
          <a:p>
            <a:endParaRPr lang="en-ZA" dirty="0"/>
          </a:p>
        </p:txBody>
      </p:sp>
      <p:pic>
        <p:nvPicPr>
          <p:cNvPr id="4" name="Picture 2" descr="blue holding shap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22975"/>
            <a:ext cx="9144000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Dep-Health logo colou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54166"/>
            <a:ext cx="1689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2004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1500" y="152400"/>
            <a:ext cx="6997700" cy="944562"/>
          </a:xfrm>
        </p:spPr>
        <p:txBody>
          <a:bodyPr>
            <a:normAutofit fontScale="90000"/>
          </a:bodyPr>
          <a:lstStyle/>
          <a:p>
            <a:pPr lvl="0" algn="ctr"/>
            <a:r>
              <a:rPr lang="en-US" sz="3600" dirty="0" smtClean="0">
                <a:latin typeface="+mn-lt"/>
              </a:rPr>
              <a:t/>
            </a:r>
            <a:br>
              <a:rPr lang="en-US" sz="3600" dirty="0" smtClean="0">
                <a:latin typeface="+mn-lt"/>
              </a:rPr>
            </a:br>
            <a:r>
              <a:rPr lang="en-US" sz="3200" dirty="0" smtClean="0">
                <a:latin typeface="+mn-lt"/>
              </a:rPr>
              <a:t>What </a:t>
            </a:r>
            <a:r>
              <a:rPr lang="en-US" sz="3200" dirty="0">
                <a:latin typeface="+mn-lt"/>
              </a:rPr>
              <a:t>went wrong and should be improved on in future peer reviews</a:t>
            </a:r>
            <a:r>
              <a:rPr lang="en-ZA" b="1" dirty="0"/>
              <a:t/>
            </a:r>
            <a:br>
              <a:rPr lang="en-ZA" b="1" dirty="0"/>
            </a:b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458200" cy="5181600"/>
          </a:xfrm>
        </p:spPr>
        <p:txBody>
          <a:bodyPr>
            <a:normAutofit/>
          </a:bodyPr>
          <a:lstStyle/>
          <a:p>
            <a:pPr marL="114300" lvl="1" indent="0">
              <a:buClr>
                <a:schemeClr val="accent1"/>
              </a:buClr>
              <a:buNone/>
            </a:pPr>
            <a:r>
              <a:rPr lang="en-US" b="1" dirty="0" smtClean="0"/>
              <a:t>During Preparatory Phase</a:t>
            </a:r>
            <a:endParaRPr lang="en-ZA" b="1" dirty="0"/>
          </a:p>
          <a:p>
            <a:pPr marL="457200" lvl="1" indent="-342900">
              <a:buClr>
                <a:schemeClr val="accent1"/>
              </a:buClr>
            </a:pPr>
            <a:r>
              <a:rPr lang="en-US" dirty="0" smtClean="0"/>
              <a:t>Resources </a:t>
            </a:r>
            <a:r>
              <a:rPr lang="en-US" dirty="0"/>
              <a:t>were not sent on time (</a:t>
            </a:r>
            <a:r>
              <a:rPr lang="en-US" dirty="0" smtClean="0"/>
              <a:t>modems)</a:t>
            </a:r>
            <a:endParaRPr lang="en-US" b="1" dirty="0" smtClean="0"/>
          </a:p>
          <a:p>
            <a:pPr marL="457200" lvl="1" indent="-342900">
              <a:buClr>
                <a:schemeClr val="accent1"/>
              </a:buClr>
            </a:pPr>
            <a:r>
              <a:rPr lang="en-US" dirty="0" smtClean="0"/>
              <a:t>Specifications </a:t>
            </a:r>
            <a:r>
              <a:rPr lang="en-US" dirty="0"/>
              <a:t>sent to Hotels </a:t>
            </a:r>
            <a:r>
              <a:rPr lang="en-US" dirty="0" smtClean="0"/>
              <a:t>for accommodation need to </a:t>
            </a:r>
            <a:r>
              <a:rPr lang="en-US" dirty="0"/>
              <a:t>be </a:t>
            </a:r>
            <a:r>
              <a:rPr lang="en-US" dirty="0" smtClean="0"/>
              <a:t>clear and sent well in advance </a:t>
            </a:r>
            <a:r>
              <a:rPr lang="en-US" dirty="0"/>
              <a:t>so that hotels know what to give </a:t>
            </a:r>
            <a:endParaRPr lang="en-ZA" b="1" dirty="0"/>
          </a:p>
          <a:p>
            <a:pPr marL="457200" lvl="1" indent="-342900">
              <a:buClr>
                <a:schemeClr val="accent1"/>
              </a:buClr>
            </a:pPr>
            <a:r>
              <a:rPr lang="en-US" dirty="0"/>
              <a:t>Funds be allocated for toll gates where </a:t>
            </a:r>
            <a:r>
              <a:rPr lang="en-US" dirty="0" smtClean="0"/>
              <a:t>necessary</a:t>
            </a:r>
          </a:p>
          <a:p>
            <a:pPr marL="457200" lvl="1" indent="-342900">
              <a:buClr>
                <a:schemeClr val="accent1"/>
              </a:buClr>
            </a:pPr>
            <a:r>
              <a:rPr lang="en-US" dirty="0" smtClean="0"/>
              <a:t>Directions </a:t>
            </a:r>
            <a:r>
              <a:rPr lang="en-US" dirty="0"/>
              <a:t>to facilities should be provided to the PPTICRM </a:t>
            </a:r>
            <a:r>
              <a:rPr lang="en-US" dirty="0" smtClean="0"/>
              <a:t>teams</a:t>
            </a:r>
            <a:endParaRPr lang="en-ZA" b="1" dirty="0"/>
          </a:p>
          <a:p>
            <a:pPr marL="457200" lvl="1" indent="-342900">
              <a:buClr>
                <a:schemeClr val="accent1"/>
              </a:buClr>
            </a:pPr>
            <a:endParaRPr lang="en-ZA" dirty="0" smtClean="0"/>
          </a:p>
          <a:p>
            <a:pPr marL="114300" lvl="1" indent="0">
              <a:buClr>
                <a:schemeClr val="accent1"/>
              </a:buClr>
              <a:buNone/>
            </a:pPr>
            <a:r>
              <a:rPr lang="en-US" b="1" dirty="0" smtClean="0"/>
              <a:t>During peer review period</a:t>
            </a:r>
            <a:endParaRPr lang="en-ZA" b="1" dirty="0"/>
          </a:p>
          <a:p>
            <a:pPr marL="457200" lvl="1" indent="-342900">
              <a:buClr>
                <a:schemeClr val="accent1"/>
              </a:buClr>
            </a:pPr>
            <a:r>
              <a:rPr lang="en-US" b="1" dirty="0"/>
              <a:t>Only two people were handling issues from all provinces and this led to teams being frustrated as the responses were slow sometimes none</a:t>
            </a:r>
            <a:endParaRPr lang="en-US" dirty="0" smtClean="0"/>
          </a:p>
          <a:p>
            <a:pPr marL="457200" lvl="1" indent="-342900">
              <a:buClr>
                <a:schemeClr val="accent1"/>
              </a:buClr>
            </a:pPr>
            <a:r>
              <a:rPr lang="en-US" dirty="0" smtClean="0"/>
              <a:t>Teams </a:t>
            </a:r>
            <a:r>
              <a:rPr lang="en-US" dirty="0"/>
              <a:t>should be accompanied by people who are very familiar with the proposed area to be assessed</a:t>
            </a:r>
            <a:r>
              <a:rPr lang="en-US" dirty="0" smtClean="0"/>
              <a:t>.</a:t>
            </a:r>
          </a:p>
          <a:p>
            <a:pPr marL="457200" lvl="1" indent="-342900">
              <a:buClr>
                <a:schemeClr val="accent1"/>
              </a:buClr>
            </a:pPr>
            <a:r>
              <a:rPr lang="en-US" dirty="0" smtClean="0"/>
              <a:t>Some of the assessors had a different view on how to score marks. </a:t>
            </a:r>
          </a:p>
          <a:p>
            <a:pPr marL="114300" lvl="1" indent="0">
              <a:buClr>
                <a:schemeClr val="accent1"/>
              </a:buClr>
              <a:buNone/>
            </a:pPr>
            <a:r>
              <a:rPr lang="en-US" dirty="0"/>
              <a:t>	</a:t>
            </a:r>
            <a:r>
              <a:rPr lang="en-US" dirty="0" smtClean="0"/>
              <a:t>- It is recommended that all the assessing teams must have the same 	   	  	   understanding of requesting evidence at facilities.</a:t>
            </a:r>
            <a:endParaRPr lang="en-ZA" b="1" dirty="0"/>
          </a:p>
          <a:p>
            <a:pPr marL="114300" indent="0">
              <a:buNone/>
            </a:pPr>
            <a:endParaRPr lang="en-ZA" dirty="0" smtClean="0"/>
          </a:p>
          <a:p>
            <a:pPr marL="114300" indent="0">
              <a:buNone/>
            </a:pPr>
            <a:endParaRPr lang="en-ZA" dirty="0"/>
          </a:p>
        </p:txBody>
      </p:sp>
      <p:pic>
        <p:nvPicPr>
          <p:cNvPr id="4" name="Picture 2" descr="blue holding shap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48400"/>
            <a:ext cx="9144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Dep-Health logo colou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77421"/>
            <a:ext cx="1689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6361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152400"/>
            <a:ext cx="6248400" cy="838200"/>
          </a:xfrm>
        </p:spPr>
        <p:txBody>
          <a:bodyPr>
            <a:normAutofit fontScale="90000"/>
          </a:bodyPr>
          <a:lstStyle/>
          <a:p>
            <a:pPr lvl="0" algn="ctr"/>
            <a:r>
              <a:rPr lang="en-US" sz="3200" dirty="0" smtClean="0">
                <a:latin typeface="+mn-lt"/>
              </a:rPr>
              <a:t/>
            </a:r>
            <a:br>
              <a:rPr lang="en-US" sz="3200" dirty="0" smtClean="0">
                <a:latin typeface="+mn-lt"/>
              </a:rPr>
            </a:br>
            <a:r>
              <a:rPr lang="en-US" sz="3200" dirty="0" smtClean="0">
                <a:latin typeface="+mn-lt"/>
              </a:rPr>
              <a:t>Experience </a:t>
            </a:r>
            <a:r>
              <a:rPr lang="en-US" sz="3200" dirty="0">
                <a:latin typeface="+mn-lt"/>
              </a:rPr>
              <a:t>of Peer Review in </a:t>
            </a:r>
            <a:r>
              <a:rPr lang="en-US" sz="3200" dirty="0" smtClean="0">
                <a:latin typeface="+mn-lt"/>
              </a:rPr>
              <a:t>general</a:t>
            </a:r>
            <a:r>
              <a:rPr lang="en-ZA" b="1" dirty="0"/>
              <a:t/>
            </a:r>
            <a:br>
              <a:rPr lang="en-ZA" b="1" dirty="0"/>
            </a:b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12755"/>
            <a:ext cx="8153400" cy="4956033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2400" b="1" dirty="0" smtClean="0"/>
              <a:t> </a:t>
            </a:r>
            <a:r>
              <a:rPr lang="en-US" sz="2000" dirty="0"/>
              <a:t>It was a mixture of bad and good experiences</a:t>
            </a:r>
            <a:r>
              <a:rPr lang="en-US" sz="2000" dirty="0" smtClean="0"/>
              <a:t>.</a:t>
            </a:r>
            <a:endParaRPr lang="en-ZA" sz="2000" b="1" dirty="0"/>
          </a:p>
          <a:p>
            <a:pPr marL="114300" lvl="0" indent="0">
              <a:buNone/>
            </a:pPr>
            <a:endParaRPr lang="en-ZA" sz="2000" b="1" dirty="0"/>
          </a:p>
          <a:p>
            <a:pPr marL="114300" lvl="0" indent="0">
              <a:buNone/>
            </a:pPr>
            <a:r>
              <a:rPr lang="en-US" sz="2000" b="1" dirty="0" smtClean="0"/>
              <a:t>Good </a:t>
            </a:r>
            <a:r>
              <a:rPr lang="en-US" sz="2000" b="1" dirty="0"/>
              <a:t>Experiences</a:t>
            </a:r>
            <a:endParaRPr lang="en-ZA" sz="2000" b="1" dirty="0"/>
          </a:p>
          <a:p>
            <a:pPr lvl="1"/>
            <a:r>
              <a:rPr lang="en-US" dirty="0" smtClean="0"/>
              <a:t>The </a:t>
            </a:r>
            <a:r>
              <a:rPr lang="en-US" dirty="0"/>
              <a:t>reviews gave the </a:t>
            </a:r>
            <a:r>
              <a:rPr lang="en-US" dirty="0" smtClean="0"/>
              <a:t>assessing teams </a:t>
            </a:r>
            <a:r>
              <a:rPr lang="en-US" dirty="0"/>
              <a:t>an opportunity to </a:t>
            </a:r>
            <a:r>
              <a:rPr lang="en-US" dirty="0" smtClean="0"/>
              <a:t>learn good practices </a:t>
            </a:r>
            <a:r>
              <a:rPr lang="en-US" dirty="0"/>
              <a:t>from other provinces on how to achieve Ideal Clinic status</a:t>
            </a:r>
            <a:r>
              <a:rPr lang="en-US" dirty="0" smtClean="0"/>
              <a:t>.</a:t>
            </a:r>
          </a:p>
          <a:p>
            <a:pPr marL="342900" lvl="1" indent="0">
              <a:buNone/>
            </a:pPr>
            <a:endParaRPr lang="en-ZA" dirty="0"/>
          </a:p>
          <a:p>
            <a:pPr marL="114300" lvl="0" indent="0">
              <a:buNone/>
            </a:pPr>
            <a:r>
              <a:rPr lang="en-US" sz="2000" b="1" dirty="0"/>
              <a:t>Bad Experiences</a:t>
            </a:r>
            <a:endParaRPr lang="en-ZA" sz="2000" b="1" dirty="0"/>
          </a:p>
          <a:p>
            <a:pPr lvl="1"/>
            <a:r>
              <a:rPr lang="en-US" dirty="0" smtClean="0"/>
              <a:t>Some of the teams spent many hours before accommodated at hotels awaiting confirmations</a:t>
            </a:r>
          </a:p>
          <a:p>
            <a:pPr lvl="1"/>
            <a:r>
              <a:rPr lang="en-US" dirty="0" smtClean="0"/>
              <a:t>No lunch boxes were arranged with hotels as promised</a:t>
            </a:r>
          </a:p>
          <a:p>
            <a:pPr lvl="1"/>
            <a:r>
              <a:rPr lang="en-US" dirty="0" smtClean="0"/>
              <a:t>Some had no accommodation at all</a:t>
            </a:r>
          </a:p>
          <a:p>
            <a:pPr lvl="1"/>
            <a:r>
              <a:rPr lang="en-US" dirty="0" smtClean="0"/>
              <a:t>Modems were delivered when the assessment was completed</a:t>
            </a:r>
          </a:p>
          <a:p>
            <a:pPr lvl="1"/>
            <a:r>
              <a:rPr lang="en-US" dirty="0" smtClean="0"/>
              <a:t>Reception at some hotels </a:t>
            </a:r>
            <a:r>
              <a:rPr lang="en-US" dirty="0"/>
              <a:t>was not welcoming </a:t>
            </a:r>
            <a:r>
              <a:rPr lang="en-US" dirty="0" smtClean="0"/>
              <a:t>and in some instances there was no food arranged for the teams</a:t>
            </a:r>
          </a:p>
          <a:p>
            <a:pPr lvl="1"/>
            <a:r>
              <a:rPr lang="en-US" dirty="0" smtClean="0"/>
              <a:t>Teams had to use their own money to buy food, fuel and pay toll gates.</a:t>
            </a:r>
          </a:p>
          <a:p>
            <a:pPr lvl="1"/>
            <a:endParaRPr lang="en-US" dirty="0"/>
          </a:p>
          <a:p>
            <a:pPr marL="114300" indent="0">
              <a:buNone/>
            </a:pPr>
            <a:endParaRPr lang="en-US" b="1" dirty="0"/>
          </a:p>
          <a:p>
            <a:pPr marL="114300" indent="0">
              <a:buNone/>
            </a:pPr>
            <a:endParaRPr lang="en-ZA" b="1" dirty="0"/>
          </a:p>
          <a:p>
            <a:endParaRPr lang="en-ZA" dirty="0"/>
          </a:p>
        </p:txBody>
      </p:sp>
      <p:pic>
        <p:nvPicPr>
          <p:cNvPr id="4" name="Picture 2" descr="blue holding shap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8788"/>
            <a:ext cx="9144000" cy="68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Dep-Health logo colou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400"/>
            <a:ext cx="1689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6901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8338" y="152400"/>
            <a:ext cx="5778862" cy="639762"/>
          </a:xfrm>
        </p:spPr>
        <p:txBody>
          <a:bodyPr>
            <a:normAutofit fontScale="90000"/>
          </a:bodyPr>
          <a:lstStyle/>
          <a:p>
            <a:pPr lvl="0" algn="ctr"/>
            <a:r>
              <a:rPr lang="en-US" sz="3200" dirty="0" smtClean="0">
                <a:latin typeface="+mn-lt"/>
              </a:rPr>
              <a:t/>
            </a:r>
            <a:br>
              <a:rPr lang="en-US" sz="3200" dirty="0" smtClean="0">
                <a:latin typeface="+mn-lt"/>
              </a:rPr>
            </a:br>
            <a:r>
              <a:rPr lang="en-US" sz="3600" dirty="0" smtClean="0">
                <a:latin typeface="+mn-lt"/>
              </a:rPr>
              <a:t>Additional </a:t>
            </a:r>
            <a:r>
              <a:rPr lang="en-US" sz="3600" dirty="0">
                <a:latin typeface="+mn-lt"/>
              </a:rPr>
              <a:t>Comments</a:t>
            </a:r>
            <a:r>
              <a:rPr lang="en-ZA" b="1" dirty="0"/>
              <a:t/>
            </a:r>
            <a:br>
              <a:rPr lang="en-ZA" b="1" dirty="0"/>
            </a:b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19200"/>
            <a:ext cx="8229600" cy="4749280"/>
          </a:xfrm>
        </p:spPr>
        <p:txBody>
          <a:bodyPr>
            <a:normAutofit/>
          </a:bodyPr>
          <a:lstStyle/>
          <a:p>
            <a:r>
              <a:rPr lang="en-ZA" dirty="0" smtClean="0"/>
              <a:t>The teams suggest that Cross districts Peer Reviews must be conducted annually.</a:t>
            </a:r>
          </a:p>
          <a:p>
            <a:r>
              <a:rPr lang="en-ZA" dirty="0" smtClean="0"/>
              <a:t>Despite the hiccups experienced, the teams feel that this was a good learning opportunity.</a:t>
            </a:r>
          </a:p>
          <a:p>
            <a:r>
              <a:rPr lang="en-ZA" dirty="0" smtClean="0"/>
              <a:t>Communication in responding to issues/challenges during peer reviews must be improved.</a:t>
            </a:r>
          </a:p>
          <a:p>
            <a:r>
              <a:rPr lang="en-ZA" dirty="0" smtClean="0"/>
              <a:t>Logistics preparations must be improved for future peer review</a:t>
            </a:r>
          </a:p>
          <a:p>
            <a:r>
              <a:rPr lang="en-US" dirty="0" smtClean="0"/>
              <a:t>All </a:t>
            </a:r>
            <a:r>
              <a:rPr lang="en-US" dirty="0"/>
              <a:t>assessors must meet and agree on criteria for </a:t>
            </a:r>
            <a:r>
              <a:rPr lang="en-US" dirty="0" smtClean="0"/>
              <a:t>assessments.</a:t>
            </a:r>
            <a:endParaRPr lang="en-ZA" b="1" dirty="0" smtClean="0"/>
          </a:p>
          <a:p>
            <a:pPr marL="114300" indent="0">
              <a:buNone/>
            </a:pPr>
            <a:endParaRPr lang="en-ZA" dirty="0" smtClean="0"/>
          </a:p>
          <a:p>
            <a:endParaRPr lang="en-ZA" dirty="0"/>
          </a:p>
        </p:txBody>
      </p:sp>
      <p:pic>
        <p:nvPicPr>
          <p:cNvPr id="4" name="Picture 2" descr="blue holding shap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22975"/>
            <a:ext cx="9144000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152400"/>
            <a:ext cx="1688738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01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062037"/>
            <a:ext cx="7924800" cy="4800600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endParaRPr lang="en-ZA" sz="8000" dirty="0" smtClean="0"/>
          </a:p>
          <a:p>
            <a:pPr marL="114300" indent="0" algn="ctr">
              <a:buNone/>
            </a:pPr>
            <a:r>
              <a:rPr lang="en-ZA" sz="9600" i="1" dirty="0" smtClean="0"/>
              <a:t>Thank you</a:t>
            </a:r>
            <a:endParaRPr lang="en-ZA" sz="9600" i="1" dirty="0"/>
          </a:p>
        </p:txBody>
      </p:sp>
      <p:pic>
        <p:nvPicPr>
          <p:cNvPr id="4" name="Picture 2" descr="blue holding shap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22975"/>
            <a:ext cx="9144000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Dep-Health logo colou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17500"/>
            <a:ext cx="1689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788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2106</TotalTime>
  <Words>1489</Words>
  <Application>Microsoft Office PowerPoint</Application>
  <PresentationFormat>On-screen Show (4:3)</PresentationFormat>
  <Paragraphs>186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Century Gothic</vt:lpstr>
      <vt:lpstr>Times New Roman</vt:lpstr>
      <vt:lpstr>Office Theme</vt:lpstr>
      <vt:lpstr>PowerPoint Presentation</vt:lpstr>
      <vt:lpstr>Presentation outline</vt:lpstr>
      <vt:lpstr>FS Guests Districts</vt:lpstr>
      <vt:lpstr>FS Reviewing Teams </vt:lpstr>
      <vt:lpstr>Comments on preparatory events/issues before peer review started on 1 February 2016</vt:lpstr>
      <vt:lpstr>Comments on preparatory events/issues before peer review started on 1 February 2016</vt:lpstr>
      <vt:lpstr> Arrangement for travel to peer review district and return trip - I </vt:lpstr>
      <vt:lpstr>Arrangement for travel to peer review district and return trip - II</vt:lpstr>
      <vt:lpstr>Comments on events / issues during the peer review  </vt:lpstr>
      <vt:lpstr>Availability of resources for peer review February 2016  - I</vt:lpstr>
      <vt:lpstr>Availability of resources for peer review February 2016  - II</vt:lpstr>
      <vt:lpstr> What went well and should be part of future peer reviews </vt:lpstr>
      <vt:lpstr> What went wrong and should be improved on in future peer reviews </vt:lpstr>
      <vt:lpstr> Experience of Peer Review in general </vt:lpstr>
      <vt:lpstr> Additional Comments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PROGRESS ON THE USE OF WEB-DHIS</dc:title>
  <dc:creator>TshiloTR</dc:creator>
  <cp:lastModifiedBy>Setlogelkm</cp:lastModifiedBy>
  <cp:revision>164</cp:revision>
  <dcterms:created xsi:type="dcterms:W3CDTF">2016-04-03T10:37:02Z</dcterms:created>
  <dcterms:modified xsi:type="dcterms:W3CDTF">2016-04-21T06:34:51Z</dcterms:modified>
</cp:coreProperties>
</file>