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580" r:id="rId2"/>
    <p:sldId id="616" r:id="rId3"/>
    <p:sldId id="654" r:id="rId4"/>
    <p:sldId id="643" r:id="rId5"/>
    <p:sldId id="645" r:id="rId6"/>
    <p:sldId id="628" r:id="rId7"/>
    <p:sldId id="647" r:id="rId8"/>
    <p:sldId id="571" r:id="rId9"/>
    <p:sldId id="648" r:id="rId10"/>
    <p:sldId id="621" r:id="rId11"/>
    <p:sldId id="661" r:id="rId12"/>
    <p:sldId id="662" r:id="rId13"/>
    <p:sldId id="656" r:id="rId14"/>
    <p:sldId id="657" r:id="rId15"/>
    <p:sldId id="649" r:id="rId16"/>
    <p:sldId id="660" r:id="rId17"/>
    <p:sldId id="659" r:id="rId18"/>
  </p:sldIdLst>
  <p:sldSz cx="9906000" cy="6858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131"/>
    <a:srgbClr val="F2B0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9099" autoAdjust="0"/>
  </p:normalViewPr>
  <p:slideViewPr>
    <p:cSldViewPr snapToGrid="0" snapToObjects="1">
      <p:cViewPr>
        <p:scale>
          <a:sx n="66" d="100"/>
          <a:sy n="66" d="100"/>
        </p:scale>
        <p:origin x="-1308" y="-23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-3276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EC4F1-952F-41C7-AC03-09D2738F5582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BFB70-909D-4F45-BE95-CEAA40B291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8525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28E759-7FB0-4B45-BFC4-0D45ED365F90}" type="datetimeFigureOut">
              <a:rPr lang="en-US" smtClean="0"/>
              <a:pPr/>
              <a:t>4/21/2016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7425" y="696913"/>
            <a:ext cx="503555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E79CC-0C8D-8445-B899-832E514306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7851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81100" y="696913"/>
            <a:ext cx="46482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57066" indent="-291179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64717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30604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96491" indent="-232943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62377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28264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94151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60038" indent="-23294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AE3DC704-DAD3-43E2-9D58-C085DD6682AA}" type="slidenum">
              <a:rPr lang="en-US" altLang="en-US" smtClean="0">
                <a:latin typeface="Calibri" pitchFamily="34" charset="0"/>
              </a:rPr>
              <a:pPr/>
              <a:t>17</a:t>
            </a:fld>
            <a:endParaRPr lang="en-US" altLang="en-US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C5568-C467-DA4E-A229-6C912B895CA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34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-1026"/>
            <a:ext cx="9386046" cy="919163"/>
          </a:xfrm>
        </p:spPr>
        <p:txBody>
          <a:bodyPr/>
          <a:lstStyle>
            <a:lvl1pPr>
              <a:defRPr>
                <a:solidFill>
                  <a:srgbClr val="FFFF00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389" y="1079501"/>
            <a:ext cx="9386046" cy="4876798"/>
          </a:xfrm>
        </p:spPr>
        <p:txBody>
          <a:bodyPr/>
          <a:lstStyle>
            <a:lvl1pPr marL="457200" indent="-457200">
              <a:buFont typeface="Wingdings" panose="05000000000000000000" pitchFamily="2" charset="2"/>
              <a:buChar char="§"/>
              <a:defRPr/>
            </a:lvl1pPr>
            <a:lvl2pPr marL="914400" indent="-457200">
              <a:buFont typeface="Wingdings" panose="05000000000000000000" pitchFamily="2" charset="2"/>
              <a:buChar char="v"/>
              <a:defRPr/>
            </a:lvl2pPr>
            <a:lvl3pPr marL="1371600" indent="-457200">
              <a:buFont typeface="Wingdings" panose="05000000000000000000" pitchFamily="2" charset="2"/>
              <a:buChar char="Ø"/>
              <a:defRPr/>
            </a:lvl3pPr>
            <a:lvl4pPr marL="1828800" indent="-457200">
              <a:defRPr/>
            </a:lvl4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84342" y="6356351"/>
            <a:ext cx="2311400" cy="365125"/>
          </a:xfrm>
        </p:spPr>
        <p:txBody>
          <a:bodyPr/>
          <a:lstStyle/>
          <a:p>
            <a:fld id="{39FA0468-3927-4793-AA81-D33DA6B2187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934"/>
            <a:ext cx="9906000" cy="9153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31792" y="6067936"/>
            <a:ext cx="1413371" cy="663063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V="1">
            <a:off x="0" y="914402"/>
            <a:ext cx="9906000" cy="8342"/>
          </a:xfrm>
          <a:prstGeom prst="line">
            <a:avLst/>
          </a:prstGeom>
          <a:ln>
            <a:solidFill>
              <a:srgbClr val="2C513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4" descr="Health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01"/>
          <a:stretch>
            <a:fillRect/>
          </a:stretch>
        </p:blipFill>
        <p:spPr bwMode="auto">
          <a:xfrm>
            <a:off x="9714" y="5956299"/>
            <a:ext cx="3073400" cy="786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6947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19924-0E1F-4EA7-9D48-EE5095E04E6B}" type="datetimeFigureOut">
              <a:rPr lang="en-ZA"/>
              <a:pPr>
                <a:defRPr/>
              </a:pPr>
              <a:t>2016/04/21</a:t>
            </a:fld>
            <a:endParaRPr lang="en-Z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Z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C4297-23AD-4122-A4DB-1C50FE13E210}" type="slidenum">
              <a:rPr lang="en-ZA" altLang="en-US"/>
              <a:pPr>
                <a:defRPr/>
              </a:pPr>
              <a:t>‹#›</a:t>
            </a:fld>
            <a:endParaRPr lang="en-ZA" altLang="en-US"/>
          </a:p>
        </p:txBody>
      </p:sp>
    </p:spTree>
    <p:extLst>
      <p:ext uri="{BB962C8B-B14F-4D97-AF65-F5344CB8AC3E}">
        <p14:creationId xmlns:p14="http://schemas.microsoft.com/office/powerpoint/2010/main" val="3313394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05146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9AC5568-C467-DA4E-A229-6C912B895CA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20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47" y="5492750"/>
            <a:ext cx="92696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791" y="5492750"/>
            <a:ext cx="2056871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96012" y="2984501"/>
            <a:ext cx="7567083" cy="334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endParaRPr lang="en-GB" sz="2400" b="1" dirty="0" smtClean="0">
              <a:latin typeface="Arial Black" pitchFamily="34" charset="0"/>
              <a:cs typeface="Aharoni" pitchFamily="2" charset="-79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r>
              <a:rPr lang="en-GB" sz="2400" b="1" dirty="0" smtClean="0">
                <a:latin typeface="Arial Black" pitchFamily="34" charset="0"/>
                <a:cs typeface="Aharoni" pitchFamily="2" charset="-79"/>
              </a:rPr>
              <a:t>MPUMALANGA PEER REVIEW FEEDBACK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endParaRPr lang="en-GB" sz="2400" b="1" dirty="0">
              <a:latin typeface="Arial Black" pitchFamily="34" charset="0"/>
              <a:cs typeface="Aharoni" pitchFamily="2" charset="-79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r>
              <a:rPr lang="en-GB" sz="2400" b="1" dirty="0" smtClean="0">
                <a:latin typeface="Arial Black" pitchFamily="34" charset="0"/>
                <a:cs typeface="Aharoni" pitchFamily="2" charset="-79"/>
              </a:rPr>
              <a:t>BIRCHWOOD HOTEL</a:t>
            </a: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endParaRPr lang="en-GB" sz="2400" b="1" dirty="0" smtClean="0">
              <a:latin typeface="Arial Black" pitchFamily="34" charset="0"/>
              <a:cs typeface="Aharoni" pitchFamily="2" charset="-79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r>
              <a:rPr lang="en-GB" sz="2400" b="1" dirty="0" smtClean="0">
                <a:latin typeface="Arial Black" pitchFamily="34" charset="0"/>
                <a:cs typeface="Aharoni" pitchFamily="2" charset="-79"/>
              </a:rPr>
              <a:t>21 APRIL 2016</a:t>
            </a:r>
            <a:endParaRPr lang="en-GB" sz="2400" b="1" dirty="0">
              <a:latin typeface="Arial Black" pitchFamily="34" charset="0"/>
              <a:cs typeface="Aharoni" pitchFamily="2" charset="-79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r>
              <a:rPr lang="en-GB" sz="2400" b="1" dirty="0">
                <a:latin typeface="Arial Black" pitchFamily="34" charset="0"/>
                <a:cs typeface="Aharoni" pitchFamily="2" charset="-79"/>
              </a:rPr>
              <a:t>       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endParaRPr lang="en-GB" sz="2400" b="1" dirty="0">
              <a:latin typeface="Arial Black" pitchFamily="34" charset="0"/>
              <a:cs typeface="Aharoni" pitchFamily="2" charset="-79"/>
            </a:endParaRPr>
          </a:p>
          <a:p>
            <a:pPr algn="ctr"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</a:pPr>
            <a:endParaRPr lang="en-GB" sz="2400" b="1" dirty="0"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2053" name="Picture 1" descr="MPG POWERPOINT L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4" name="Group 10"/>
          <p:cNvGrpSpPr>
            <a:grpSpLocks/>
          </p:cNvGrpSpPr>
          <p:nvPr/>
        </p:nvGrpSpPr>
        <p:grpSpPr bwMode="auto">
          <a:xfrm>
            <a:off x="5781940" y="2157413"/>
            <a:ext cx="3616722" cy="863600"/>
            <a:chOff x="5782732" y="2055173"/>
            <a:chExt cx="3894668" cy="930146"/>
          </a:xfrm>
        </p:grpSpPr>
        <p:sp>
          <p:nvSpPr>
            <p:cNvPr id="9" name="TextBox 8"/>
            <p:cNvSpPr txBox="1"/>
            <p:nvPr/>
          </p:nvSpPr>
          <p:spPr>
            <a:xfrm>
              <a:off x="6779085" y="2055173"/>
              <a:ext cx="2198275" cy="5745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600" cap="all" baseline="30000" dirty="0">
                  <a:solidFill>
                    <a:srgbClr val="F2B01E"/>
                  </a:solidFill>
                  <a:latin typeface="Arial"/>
                  <a:cs typeface="Arial"/>
                </a:rPr>
                <a:t>when the sun rises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F2B01E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82732" y="2308227"/>
              <a:ext cx="3894668" cy="67709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400" cap="all" baseline="30000" dirty="0">
                  <a:solidFill>
                    <a:schemeClr val="bg1"/>
                  </a:solidFill>
                  <a:latin typeface="Arial"/>
                  <a:cs typeface="Arial"/>
                </a:rPr>
                <a:t>we work hard to deliver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055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F7084C0A-6BA2-48E3-BDF7-F469BF8F1207}" type="slidenum">
              <a:rPr lang="en-ZA" smtClean="0">
                <a:solidFill>
                  <a:srgbClr val="898989"/>
                </a:solidFill>
                <a:latin typeface="Calibri" pitchFamily="34" charset="0"/>
              </a:rPr>
              <a:pPr/>
              <a:t>1</a:t>
            </a:fld>
            <a:endParaRPr lang="en-ZA" smtClean="0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29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800" y="1156676"/>
            <a:ext cx="9490635" cy="4885762"/>
          </a:xfrm>
          <a:solidFill>
            <a:schemeClr val="bg1"/>
          </a:solidFill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buAutoNum type="arabicPeriod"/>
              <a:defRPr/>
            </a:pPr>
            <a:r>
              <a:rPr lang="en-US" sz="2000" dirty="0" smtClean="0">
                <a:latin typeface="Arial"/>
              </a:rPr>
              <a:t>Mpumalanga Team</a:t>
            </a:r>
          </a:p>
          <a:p>
            <a:pPr lvl="0">
              <a:lnSpc>
                <a:spcPct val="150000"/>
              </a:lnSpc>
              <a:buAutoNum type="arabicPeriod"/>
              <a:defRPr/>
            </a:pPr>
            <a:r>
              <a:rPr lang="en-US" sz="2000" dirty="0" smtClean="0">
                <a:latin typeface="Arial"/>
              </a:rPr>
              <a:t>Preparatory activities before the peer reviews started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ZA" sz="2000" dirty="0">
                <a:latin typeface="Arial" pitchFamily="34" charset="0"/>
                <a:cs typeface="Arial" pitchFamily="34" charset="0"/>
              </a:rPr>
              <a:t>2</a:t>
            </a:r>
            <a:r>
              <a:rPr lang="en-ZA" sz="2000" dirty="0" smtClean="0">
                <a:latin typeface="Arial" pitchFamily="34" charset="0"/>
                <a:cs typeface="Arial" pitchFamily="34" charset="0"/>
              </a:rPr>
              <a:t>.    Comments on events issues during the actual peer reviews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ZA" sz="2000" dirty="0" smtClean="0">
                <a:latin typeface="Arial" pitchFamily="34" charset="0"/>
                <a:cs typeface="Arial" pitchFamily="34" charset="0"/>
              </a:rPr>
              <a:t>3.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What went well/ best practices and should be part of future peer reviews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4.    What went wrong and should be improved in future peer reviews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5.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ood or bad experiences of peer reviews in general</a:t>
            </a:r>
          </a:p>
          <a:p>
            <a:pPr>
              <a:lnSpc>
                <a:spcPct val="150000"/>
              </a:lnSpc>
              <a:buAutoNum type="arabicPeriod" startAt="6"/>
              <a:defRPr/>
            </a:pP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Additional comments</a:t>
            </a:r>
          </a:p>
          <a:p>
            <a:pPr>
              <a:lnSpc>
                <a:spcPct val="150000"/>
              </a:lnSpc>
              <a:buAutoNum type="arabicPeriod" startAt="6"/>
              <a:defRPr/>
            </a:pP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Lessons Learnt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buNone/>
              <a:defRPr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ZA" sz="2000" dirty="0">
                <a:latin typeface="Arial" pitchFamily="34" charset="0"/>
                <a:cs typeface="Arial" pitchFamily="34" charset="0"/>
              </a:rPr>
              <a:t> 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00" y="133863"/>
            <a:ext cx="7951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Black" pitchFamily="34" charset="0"/>
                <a:cs typeface="Arial" panose="020B0604020202020204" pitchFamily="34" charset="0"/>
              </a:rPr>
              <a:t>Presentation Layout</a:t>
            </a:r>
            <a:endParaRPr lang="en-US" sz="28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41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8137"/>
            <a:ext cx="9906000" cy="488576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ZA" sz="2000" dirty="0">
                <a:latin typeface="Arial" pitchFamily="34" charset="0"/>
                <a:cs typeface="Arial" pitchFamily="34" charset="0"/>
              </a:rPr>
              <a:t> 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00" y="133862"/>
            <a:ext cx="8515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Black" panose="020B0A04020102020204" pitchFamily="34" charset="0"/>
              </a:rPr>
              <a:t>     MPUMALANGA TEAM ASSESSED KZN</a:t>
            </a:r>
            <a:endParaRPr lang="en-US" sz="2800" dirty="0">
              <a:latin typeface="Arial Black" panose="020B0A0402010202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02872"/>
              </p:ext>
            </p:extLst>
          </p:nvPr>
        </p:nvGraphicFramePr>
        <p:xfrm>
          <a:off x="940904" y="1310934"/>
          <a:ext cx="7474227" cy="3751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1409"/>
                <a:gridCol w="2491409"/>
                <a:gridCol w="2491409"/>
              </a:tblGrid>
              <a:tr h="725498">
                <a:tc>
                  <a:txBody>
                    <a:bodyPr/>
                    <a:lstStyle/>
                    <a:p>
                      <a:r>
                        <a:rPr lang="en-US" dirty="0" smtClean="0"/>
                        <a:t>DISTRICT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HOST DISTRICT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</a:t>
                      </a:r>
                      <a:r>
                        <a:rPr lang="en-US" baseline="0" dirty="0" smtClean="0"/>
                        <a:t> OF </a:t>
                      </a:r>
                      <a:r>
                        <a:rPr lang="en-US" dirty="0" smtClean="0"/>
                        <a:t>FACIILITIES</a:t>
                      </a:r>
                      <a:endParaRPr lang="en-US" dirty="0"/>
                    </a:p>
                  </a:txBody>
                  <a:tcPr/>
                </a:tc>
              </a:tr>
              <a:tr h="1108352">
                <a:tc>
                  <a:txBody>
                    <a:bodyPr/>
                    <a:lstStyle/>
                    <a:p>
                      <a:r>
                        <a:rPr lang="en-US" dirty="0" smtClean="0"/>
                        <a:t>Ehlanzeni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effectLst/>
                        </a:rPr>
                        <a:t>eThekwini MM</a:t>
                      </a:r>
                      <a:endParaRPr lang="en-US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809194">
                <a:tc>
                  <a:txBody>
                    <a:bodyPr/>
                    <a:lstStyle/>
                    <a:p>
                      <a:r>
                        <a:rPr lang="en-US" dirty="0" smtClean="0"/>
                        <a:t>Gert</a:t>
                      </a:r>
                      <a:r>
                        <a:rPr lang="en-US" baseline="0" dirty="0" smtClean="0"/>
                        <a:t> Sibande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Uthungulu</a:t>
                      </a:r>
                      <a:r>
                        <a:rPr lang="en-US" dirty="0" smtClean="0"/>
                        <a:t> DM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1108352">
                <a:tc>
                  <a:txBody>
                    <a:bodyPr/>
                    <a:lstStyle/>
                    <a:p>
                      <a:r>
                        <a:rPr lang="en-US" dirty="0" smtClean="0"/>
                        <a:t>Nkangala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Zululand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96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9500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meeting held at Birchwood in 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September 2015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aimed at calibrating/ standardizing the Ideal Clinic Realization and Maintenance tools.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meeting was effective in providing orientation and also provided a platform for benchmarking of best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practices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lanning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for peer review teams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at that stage was </a:t>
            </a:r>
            <a:r>
              <a: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 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adequate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Inadequate time was spent on the actual ICRM tools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Provinces were to a certain extent capacitated on the use of ICRM software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Changes made to vital, essential and important were reflected</a:t>
            </a:r>
          </a:p>
          <a:p>
            <a:pPr>
              <a:lnSpc>
                <a:spcPct val="150000"/>
              </a:lnSpc>
              <a:defRPr/>
            </a:pPr>
            <a:endParaRPr lang="en-GB" sz="2000" dirty="0" smtClean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8900" y="133863"/>
            <a:ext cx="98171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AutoNum type="arabicPeriod"/>
              <a:defRPr/>
            </a:pPr>
            <a:r>
              <a:rPr lang="en-US" sz="2000" dirty="0">
                <a:latin typeface="Arial Black" pitchFamily="34" charset="0"/>
              </a:rPr>
              <a:t>Preparatory activities before the peer reviews </a:t>
            </a:r>
            <a:r>
              <a:rPr lang="en-US" sz="2000" dirty="0" smtClean="0">
                <a:latin typeface="Arial Black" pitchFamily="34" charset="0"/>
              </a:rPr>
              <a:t>started</a:t>
            </a:r>
            <a:endParaRPr lang="en-US" sz="2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8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9500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meeting conducted in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December 2015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was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very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effective in the planning process for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peer reviews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endParaRPr lang="en-ZA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maps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that were printed provided good information with regard to the planning process and the distances to be travelled.</a:t>
            </a:r>
            <a:endParaRPr lang="en-ZA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briefing sessions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between the host and the reviewing districts provided a good opportunity for proper planning.</a:t>
            </a:r>
            <a:endParaRPr lang="en-ZA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ZA" sz="2000" dirty="0" smtClean="0">
                <a:latin typeface="Arial" pitchFamily="34" charset="0"/>
                <a:cs typeface="Arial" pitchFamily="34" charset="0"/>
              </a:rPr>
              <a:t>This process enabled the NDoH to be efficient in finalising the arrangements for the peer reviews</a:t>
            </a:r>
            <a:endParaRPr lang="en-ZA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8900" y="133863"/>
            <a:ext cx="9817100" cy="506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buAutoNum type="arabicPeriod"/>
              <a:defRPr/>
            </a:pPr>
            <a:r>
              <a:rPr lang="en-US" sz="2000" dirty="0" smtClean="0">
                <a:latin typeface="Arial Black" pitchFamily="34" charset="0"/>
              </a:rPr>
              <a:t>Preparatory activities before the peer reviews started </a:t>
            </a:r>
            <a:r>
              <a:rPr lang="en-US" sz="2000" dirty="0" err="1" smtClean="0">
                <a:latin typeface="Arial Black" pitchFamily="34" charset="0"/>
              </a:rPr>
              <a:t>cont</a:t>
            </a:r>
            <a:r>
              <a:rPr lang="en-US" sz="2000" dirty="0" smtClean="0">
                <a:latin typeface="Arial Black" pitchFamily="34" charset="0"/>
              </a:rPr>
              <a:t>’</a:t>
            </a:r>
            <a:endParaRPr lang="en-US" sz="2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17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1" dirty="0" smtClean="0">
                <a:solidFill>
                  <a:srgbClr val="000000"/>
                </a:solidFill>
                <a:latin typeface="Arial"/>
              </a:rPr>
              <a:t>1. </a:t>
            </a:r>
            <a:r>
              <a:rPr lang="en-US" sz="2000" dirty="0" smtClean="0">
                <a:solidFill>
                  <a:schemeClr val="tx1"/>
                </a:solidFill>
                <a:latin typeface="Arial Black" pitchFamily="34" charset="0"/>
              </a:rPr>
              <a:t>Preparatory </a:t>
            </a:r>
            <a:r>
              <a:rPr lang="en-US" sz="2000" dirty="0">
                <a:solidFill>
                  <a:schemeClr val="tx1"/>
                </a:solidFill>
                <a:latin typeface="Arial Black" pitchFamily="34" charset="0"/>
              </a:rPr>
              <a:t>activities before the peer reviews started </a:t>
            </a:r>
            <a:r>
              <a:rPr lang="en-US" sz="2000" dirty="0" err="1">
                <a:solidFill>
                  <a:schemeClr val="tx1"/>
                </a:solidFill>
                <a:latin typeface="Arial Black" pitchFamily="34" charset="0"/>
              </a:rPr>
              <a:t>cont</a:t>
            </a:r>
            <a:r>
              <a:rPr lang="en-US" sz="2000" dirty="0">
                <a:solidFill>
                  <a:schemeClr val="tx1"/>
                </a:solidFill>
                <a:latin typeface="Arial Black" pitchFamily="34" charset="0"/>
              </a:rPr>
              <a:t>’</a:t>
            </a:r>
            <a:br>
              <a:rPr lang="en-US" sz="2000" dirty="0">
                <a:solidFill>
                  <a:schemeClr val="tx1"/>
                </a:solidFill>
                <a:latin typeface="Arial Black" pitchFamily="34" charset="0"/>
              </a:rPr>
            </a:br>
            <a:endParaRPr lang="en-US" sz="28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800" dirty="0">
              <a:solidFill>
                <a:srgbClr val="000000"/>
              </a:solidFill>
              <a:latin typeface="Arial"/>
            </a:endParaRP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The software was not prepared on time and there was continuous amendment of the interpretation of the dashboard.</a:t>
            </a:r>
          </a:p>
          <a:p>
            <a:pPr marR="6850" algn="just">
              <a:lnSpc>
                <a:spcPct val="150000"/>
              </a:lnSpc>
            </a:pPr>
            <a:endParaRPr lang="en-US" sz="20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Communication to peer reviewers was constant and effective</a:t>
            </a:r>
          </a:p>
          <a:p>
            <a:pPr marL="0" marR="6850" indent="0" algn="just">
              <a:lnSpc>
                <a:spcPct val="150000"/>
              </a:lnSpc>
              <a:buNone/>
            </a:pPr>
            <a:endParaRPr lang="en-US" sz="20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r>
              <a:rPr lang="en-US" sz="2000" dirty="0">
                <a:latin typeface="Arial"/>
              </a:rPr>
              <a:t>As part of </a:t>
            </a:r>
            <a:r>
              <a:rPr lang="en-US" sz="2000" dirty="0" smtClean="0">
                <a:latin typeface="Arial"/>
              </a:rPr>
              <a:t>preparation going forward, </a:t>
            </a:r>
            <a:r>
              <a:rPr lang="en-US" sz="2000" dirty="0">
                <a:latin typeface="Arial"/>
              </a:rPr>
              <a:t>the peer reviewers are to have a dress code, e.g. name tags and formal dress</a:t>
            </a:r>
          </a:p>
          <a:p>
            <a:pPr marR="6850" algn="just">
              <a:lnSpc>
                <a:spcPct val="150000"/>
              </a:lnSpc>
            </a:pPr>
            <a:endParaRPr lang="en-US" sz="2000" dirty="0" smtClean="0">
              <a:latin typeface="Arial"/>
            </a:endParaRPr>
          </a:p>
          <a:p>
            <a:pPr marL="0" marR="6850" indent="0" algn="just">
              <a:lnSpc>
                <a:spcPct val="150000"/>
              </a:lnSpc>
              <a:buNone/>
            </a:pPr>
            <a:endParaRPr lang="en-US" sz="24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endParaRPr lang="en-US" sz="24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endParaRPr lang="en-US" sz="2400" dirty="0">
              <a:latin typeface="Arial"/>
            </a:endParaRP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82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ZA" sz="2000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2. Comments </a:t>
            </a:r>
            <a:r>
              <a:rPr lang="en-ZA" sz="20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on </a:t>
            </a:r>
            <a:r>
              <a:rPr lang="en-ZA" sz="2000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events / </a:t>
            </a:r>
            <a:r>
              <a:rPr lang="en-ZA" sz="2000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issues during the actual peer reviews</a:t>
            </a:r>
            <a:r>
              <a:rPr lang="en-US" sz="2000" dirty="0">
                <a:solidFill>
                  <a:schemeClr val="tx1"/>
                </a:solidFill>
                <a:latin typeface="Arial Black" pitchFamily="34" charset="0"/>
              </a:rPr>
              <a:t/>
            </a:r>
            <a:br>
              <a:rPr lang="en-US" sz="2000" dirty="0">
                <a:solidFill>
                  <a:schemeClr val="tx1"/>
                </a:solidFill>
                <a:latin typeface="Arial Black" pitchFamily="34" charset="0"/>
              </a:rPr>
            </a:br>
            <a:endParaRPr lang="en-US" sz="2800" b="1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en-US" sz="800" dirty="0">
              <a:solidFill>
                <a:srgbClr val="000000"/>
              </a:solidFill>
              <a:latin typeface="Arial"/>
            </a:endParaRPr>
          </a:p>
          <a:p>
            <a:pPr marL="0" marR="685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/>
              </a:rPr>
              <a:t>Positive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Transport was well arranged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Cars delivered on time and there were no problems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Support by host districts was very good (PHC and hospitals supportive of each other)</a:t>
            </a:r>
          </a:p>
          <a:p>
            <a:pPr marL="0" marR="685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/>
              </a:rPr>
              <a:t>Negative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 smtClean="0">
                <a:latin typeface="Arial"/>
              </a:rPr>
              <a:t>Data capturing (modem, SIM, data bundle, network availability were a challenge)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>
                <a:latin typeface="Arial"/>
              </a:rPr>
              <a:t>Peer reviewers were not provided with lunch packs</a:t>
            </a:r>
          </a:p>
          <a:p>
            <a:pPr marR="6850" algn="just">
              <a:lnSpc>
                <a:spcPct val="150000"/>
              </a:lnSpc>
            </a:pPr>
            <a:r>
              <a:rPr lang="en-US" sz="2000" dirty="0">
                <a:latin typeface="Arial"/>
              </a:rPr>
              <a:t>Accommodation should at least have a bar fridge</a:t>
            </a:r>
          </a:p>
          <a:p>
            <a:pPr marL="0" marR="6850" indent="0" algn="just">
              <a:lnSpc>
                <a:spcPct val="150000"/>
              </a:lnSpc>
              <a:buNone/>
            </a:pPr>
            <a:endParaRPr lang="en-US" sz="2000" dirty="0" smtClean="0">
              <a:latin typeface="Arial"/>
            </a:endParaRPr>
          </a:p>
          <a:p>
            <a:pPr marL="0" marR="6850" indent="0" algn="just">
              <a:lnSpc>
                <a:spcPct val="150000"/>
              </a:lnSpc>
              <a:buNone/>
            </a:pPr>
            <a:endParaRPr lang="en-US" sz="20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endParaRPr lang="en-US" sz="2400" dirty="0" smtClean="0">
              <a:latin typeface="Arial"/>
            </a:endParaRPr>
          </a:p>
          <a:p>
            <a:pPr marR="6850" algn="just">
              <a:lnSpc>
                <a:spcPct val="150000"/>
              </a:lnSpc>
            </a:pPr>
            <a:endParaRPr lang="en-US" sz="2400" dirty="0">
              <a:latin typeface="Arial"/>
            </a:endParaRP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3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906000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79500"/>
            <a:ext cx="9601200" cy="4702735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  <a:defRPr/>
            </a:pPr>
            <a:r>
              <a:rPr lang="en-Z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Actual Peer Review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  <a:tabLst>
                <a:tab pos="914400" algn="l"/>
              </a:tabLst>
              <a:defRPr/>
            </a:pPr>
            <a:r>
              <a:rPr lang="en-Z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Access to the server was on and off resulting in delays and loss of data 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  <a:tabLst>
                <a:tab pos="914400" algn="l"/>
              </a:tabLst>
              <a:defRPr/>
            </a:pPr>
            <a:r>
              <a:rPr lang="en-ZA" sz="20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ZA" sz="20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 of  modems, adequate skill impacted on the online capturing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Arial" pitchFamily="34" charset="0"/>
              <a:buChar char="•"/>
              <a:tabLst>
                <a:tab pos="914400" algn="l"/>
              </a:tabLst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4625" lvl="1" indent="0" algn="just">
              <a:lnSpc>
                <a:spcPct val="150000"/>
              </a:lnSpc>
              <a:buNone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Best Practices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Transport </a:t>
            </a: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arrangements</a:t>
            </a:r>
            <a:endParaRPr lang="en-US" sz="2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>
                <a:latin typeface="Arial" panose="020B0604020202020204" pitchFamily="34" charset="0"/>
                <a:cs typeface="Arial" panose="020B0604020202020204" pitchFamily="34" charset="0"/>
              </a:rPr>
              <a:t>Support from the NDoH and the host districts</a:t>
            </a:r>
          </a:p>
          <a:p>
            <a:pPr marL="174625" lvl="1" indent="0" algn="just">
              <a:lnSpc>
                <a:spcPct val="150000"/>
              </a:lnSpc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33863"/>
            <a:ext cx="96684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ZA" sz="2000" dirty="0">
                <a:latin typeface="Arial Black" pitchFamily="34" charset="0"/>
                <a:cs typeface="Arial" pitchFamily="34" charset="0"/>
              </a:rPr>
              <a:t>3</a:t>
            </a:r>
            <a:r>
              <a:rPr lang="en-ZA" sz="2000" dirty="0" smtClean="0">
                <a:latin typeface="Arial Black" pitchFamily="34" charset="0"/>
                <a:cs typeface="Arial" pitchFamily="34" charset="0"/>
              </a:rPr>
              <a:t>. </a:t>
            </a:r>
            <a:r>
              <a:rPr lang="en-ZA" sz="2000" dirty="0">
                <a:latin typeface="Arial Black" pitchFamily="34" charset="0"/>
                <a:cs typeface="Arial" pitchFamily="34" charset="0"/>
              </a:rPr>
              <a:t>Comments on events issues during the actual peer </a:t>
            </a:r>
            <a:r>
              <a:rPr lang="en-ZA" sz="2000" dirty="0" smtClean="0">
                <a:latin typeface="Arial Black" pitchFamily="34" charset="0"/>
                <a:cs typeface="Arial" pitchFamily="34" charset="0"/>
              </a:rPr>
              <a:t>reviews </a:t>
            </a:r>
            <a:r>
              <a:rPr lang="en-ZA" sz="2000" dirty="0" err="1" smtClean="0">
                <a:latin typeface="Arial Black" pitchFamily="34" charset="0"/>
                <a:cs typeface="Arial" pitchFamily="34" charset="0"/>
              </a:rPr>
              <a:t>cont</a:t>
            </a:r>
            <a:r>
              <a:rPr lang="en-ZA" sz="2000" dirty="0" smtClean="0">
                <a:latin typeface="Arial Black" pitchFamily="34" charset="0"/>
                <a:cs typeface="Arial" pitchFamily="34" charset="0"/>
              </a:rPr>
              <a:t>’</a:t>
            </a:r>
            <a:r>
              <a:rPr lang="en-US" sz="2000" dirty="0">
                <a:latin typeface="Arial Black" pitchFamily="34" charset="0"/>
              </a:rPr>
              <a:t/>
            </a:r>
            <a:br>
              <a:rPr lang="en-US" sz="2000" dirty="0">
                <a:latin typeface="Arial Black" pitchFamily="34" charset="0"/>
              </a:rPr>
            </a:br>
            <a:endParaRPr lang="en-US" sz="2000" dirty="0">
              <a:latin typeface="Arial Black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05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9500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  <a:defRPr/>
            </a:pPr>
            <a:endParaRPr lang="en-US" sz="20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Accommodation arrangements (no lunch packs, no bar fridges)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20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Lack of modems, data bundles, network and SIM cards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20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Lack of communication of high risk areas (vehicle high jack)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20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20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Capturing online was a challenge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 smtClean="0">
                <a:latin typeface="Arial Black" pitchFamily="34" charset="0"/>
                <a:cs typeface="Arial" pitchFamily="34" charset="0"/>
              </a:rPr>
              <a:t>               4</a:t>
            </a:r>
            <a:r>
              <a:rPr lang="en-US" dirty="0" smtClean="0">
                <a:latin typeface="Arial Black" pitchFamily="34" charset="0"/>
                <a:cs typeface="Arial" pitchFamily="34" charset="0"/>
              </a:rPr>
              <a:t>. </a:t>
            </a:r>
            <a:r>
              <a:rPr lang="en-US" dirty="0">
                <a:latin typeface="Arial Black" pitchFamily="34" charset="0"/>
                <a:cs typeface="Arial" pitchFamily="34" charset="0"/>
              </a:rPr>
              <a:t>What went wrong and should be improved in future peer reviews</a:t>
            </a:r>
            <a:endParaRPr lang="en-US" dirty="0">
              <a:latin typeface="Arial Black" pitchFamily="34" charset="0"/>
            </a:endParaRPr>
          </a:p>
        </p:txBody>
      </p:sp>
      <p:pic>
        <p:nvPicPr>
          <p:cNvPr id="7" name="Picture 1" descr="WhatMethodChoose-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"/>
            <a:ext cx="157480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29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9500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Positive experience:</a:t>
            </a:r>
          </a:p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peer review process was a good learning experience ( “Steal shamelessly and share selflessly”)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Benchmarking and imparting of good practices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Negative experience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Long working hours due to the workload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Exposure to risky areas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dirty="0" smtClean="0">
                <a:latin typeface="Arial Black" pitchFamily="34" charset="0"/>
                <a:cs typeface="Arial" pitchFamily="34" charset="0"/>
              </a:rPr>
              <a:t>                   5. </a:t>
            </a:r>
            <a:r>
              <a:rPr lang="en-US" dirty="0">
                <a:latin typeface="Arial Black" pitchFamily="34" charset="0"/>
                <a:cs typeface="Arial" pitchFamily="34" charset="0"/>
              </a:rPr>
              <a:t>What was good or bad experiences of peer reviews in general</a:t>
            </a:r>
          </a:p>
          <a:p>
            <a:r>
              <a:rPr lang="en-US" sz="2000" dirty="0" smtClean="0"/>
              <a:t>    </a:t>
            </a:r>
            <a:endParaRPr lang="en-US" sz="2000" dirty="0"/>
          </a:p>
        </p:txBody>
      </p:sp>
      <p:pic>
        <p:nvPicPr>
          <p:cNvPr id="7" name="Picture 1" descr="WhatMethodChoose-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325217" cy="1029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879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8137"/>
            <a:ext cx="9906000" cy="488576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ZA" sz="2000" dirty="0">
                <a:latin typeface="Arial" pitchFamily="34" charset="0"/>
                <a:cs typeface="Arial" pitchFamily="34" charset="0"/>
              </a:rPr>
              <a:t> 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92200" y="133863"/>
            <a:ext cx="7683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Black" pitchFamily="34" charset="0"/>
                <a:cs typeface="Arial" panose="020B0604020202020204" pitchFamily="34" charset="0"/>
              </a:rPr>
              <a:t>       Commitment at the highest level</a:t>
            </a:r>
            <a:endParaRPr lang="en-US" sz="2800" dirty="0"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CherylN.DOH\Documents\Pictures\Camera\20160201_09145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42" r="37182"/>
          <a:stretch/>
        </p:blipFill>
        <p:spPr bwMode="auto">
          <a:xfrm rot="5400000">
            <a:off x="620384" y="729555"/>
            <a:ext cx="5096531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CherylN.DOH\Documents\Pictures\Camera\20160201_09203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301"/>
          <a:stretch/>
        </p:blipFill>
        <p:spPr bwMode="auto">
          <a:xfrm rot="5400000">
            <a:off x="5343921" y="1833595"/>
            <a:ext cx="4947874" cy="341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43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8137"/>
            <a:ext cx="9906000" cy="488576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ZA" sz="2000" dirty="0">
                <a:latin typeface="Arial" pitchFamily="34" charset="0"/>
                <a:cs typeface="Arial" pitchFamily="34" charset="0"/>
              </a:rPr>
              <a:t> 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54157" y="133863"/>
            <a:ext cx="8189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 Black" pitchFamily="34" charset="0"/>
                <a:cs typeface="Arial" panose="020B0604020202020204" pitchFamily="34" charset="0"/>
              </a:rPr>
              <a:t>Best Practices: Medical Waste Storage</a:t>
            </a:r>
            <a:endParaRPr lang="en-US" sz="2800" dirty="0">
              <a:latin typeface="Arial Black" panose="020B0A04020102020204" pitchFamily="34" charset="0"/>
            </a:endParaRPr>
          </a:p>
        </p:txBody>
      </p:sp>
      <p:pic>
        <p:nvPicPr>
          <p:cNvPr id="3074" name="Picture 2" descr="C:\Users\CherylN.DOH\Documents\Pictures\Camera\20160208_182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89" y="1028700"/>
            <a:ext cx="9400822" cy="490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700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992277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Good infrastructure – Well designated parking</a:t>
            </a: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 Black" pitchFamily="34" charset="0"/>
                <a:cs typeface="Arial" pitchFamily="34" charset="0"/>
              </a:rPr>
              <a:t>5. </a:t>
            </a:r>
            <a:r>
              <a:rPr lang="en-US" sz="2000" dirty="0">
                <a:latin typeface="Arial Black" pitchFamily="34" charset="0"/>
                <a:cs typeface="Arial" pitchFamily="34" charset="0"/>
              </a:rPr>
              <a:t>What was good or bad experiences of peer reviews in general</a:t>
            </a:r>
          </a:p>
          <a:p>
            <a:endParaRPr lang="en-US" sz="2000" dirty="0"/>
          </a:p>
        </p:txBody>
      </p:sp>
      <p:pic>
        <p:nvPicPr>
          <p:cNvPr id="7" name="Picture 6" descr="C:\Users\CherylN.DOH\AppData\Local\Microsoft\Windows\Temporary Internet Files\Content.Word\IMG-20160215-WA000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31" y="1940009"/>
            <a:ext cx="7549979" cy="39156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3668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992277"/>
            <a:ext cx="9906000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Good Infrastructure and Landscaping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 Black" pitchFamily="34" charset="0"/>
                <a:cs typeface="Arial" pitchFamily="34" charset="0"/>
              </a:rPr>
              <a:t>5. </a:t>
            </a:r>
            <a:r>
              <a:rPr lang="en-US" sz="2000" dirty="0">
                <a:latin typeface="Arial Black" pitchFamily="34" charset="0"/>
                <a:cs typeface="Arial" pitchFamily="34" charset="0"/>
              </a:rPr>
              <a:t>What was good or bad experiences of peer reviews in general</a:t>
            </a:r>
          </a:p>
          <a:p>
            <a:endParaRPr lang="en-US" sz="2000" dirty="0"/>
          </a:p>
        </p:txBody>
      </p:sp>
      <p:pic>
        <p:nvPicPr>
          <p:cNvPr id="8" name="Picture 7" descr="C:\Users\CherylN.DOH\AppData\Local\Microsoft\Windows\Temporary Internet Files\Content.Word\IMG-20160215-WA000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38" y="1791731"/>
            <a:ext cx="7933037" cy="39418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858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9500"/>
            <a:ext cx="9906000" cy="4817717"/>
          </a:xfrm>
          <a:solidFill>
            <a:schemeClr val="bg1"/>
          </a:solidFill>
        </p:spPr>
        <p:txBody>
          <a:bodyPr>
            <a:noAutofit/>
          </a:bodyPr>
          <a:lstStyle/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18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1800" kern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Conscientise</a:t>
            </a: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 reviewing districts on high risk areas </a:t>
            </a:r>
            <a:r>
              <a:rPr lang="en-US" sz="1800" kern="0" dirty="0">
                <a:latin typeface="Arial" panose="020B0604020202020204" pitchFamily="34" charset="0"/>
                <a:cs typeface="Arial" panose="020B0604020202020204" pitchFamily="34" charset="0"/>
              </a:rPr>
              <a:t>(vehicle high </a:t>
            </a: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jack and violent areas)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18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Uniform identification of peer reviewers recommended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  <a:defRPr/>
            </a:pPr>
            <a:endParaRPr lang="en-US" sz="180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Off line capturing recommended - network challenges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18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Feedback to the respective District Management / Provincial Management Teams</a:t>
            </a: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endParaRPr lang="en-US" sz="18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tabLst>
                <a:tab pos="914400" algn="l"/>
              </a:tabLst>
              <a:defRPr/>
            </a:pP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NDOH commitment to the </a:t>
            </a: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process is </a:t>
            </a:r>
            <a:r>
              <a: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commendable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  <a:defRPr/>
            </a:pPr>
            <a:endParaRPr lang="en-US" sz="18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506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prstClr val="black"/>
                </a:solidFill>
                <a:latin typeface="Arial Black" pitchFamily="34" charset="0"/>
                <a:cs typeface="Arial" pitchFamily="34" charset="0"/>
              </a:rPr>
              <a:t>6. </a:t>
            </a:r>
            <a:r>
              <a:rPr lang="en-US" sz="2000" dirty="0">
                <a:solidFill>
                  <a:prstClr val="black"/>
                </a:solidFill>
                <a:latin typeface="Arial Black" pitchFamily="34" charset="0"/>
                <a:cs typeface="Arial" pitchFamily="34" charset="0"/>
              </a:rPr>
              <a:t>Any additional comments</a:t>
            </a:r>
            <a:endParaRPr lang="en-US" sz="2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44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389" y="152400"/>
            <a:ext cx="9386046" cy="765737"/>
          </a:xfrm>
        </p:spPr>
        <p:txBody>
          <a:bodyPr>
            <a:noAutofit/>
          </a:bodyPr>
          <a:lstStyle/>
          <a:p>
            <a:r>
              <a:rPr lang="en-ZA" sz="3600" dirty="0" smtClean="0"/>
              <a:t/>
            </a:r>
            <a:br>
              <a:rPr lang="en-ZA" sz="3600" dirty="0" smtClean="0"/>
            </a:br>
            <a:r>
              <a:rPr lang="en-GB" sz="3600" b="1" dirty="0"/>
              <a:t/>
            </a:r>
            <a:br>
              <a:rPr lang="en-GB" sz="3600" b="1" dirty="0"/>
            </a:b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348" y="1079500"/>
            <a:ext cx="9309652" cy="4541371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Team work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High level of support from Management and CEO’S from hospitals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Emergency rooms well equipped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infrastructure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A0468-3927-4793-AA81-D33DA6B21872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102"/>
            <a:ext cx="9906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solidFill>
                  <a:prstClr val="black"/>
                </a:solidFill>
                <a:latin typeface="Arial Black" pitchFamily="34" charset="0"/>
                <a:cs typeface="Arial" pitchFamily="34" charset="0"/>
              </a:rPr>
              <a:t>Lessons Learnt from KZN</a:t>
            </a:r>
            <a:endParaRPr lang="en-US" sz="2000" dirty="0">
              <a:latin typeface="Arial Black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448017"/>
              </p:ext>
            </p:extLst>
          </p:nvPr>
        </p:nvGraphicFramePr>
        <p:xfrm>
          <a:off x="7812641" y="287337"/>
          <a:ext cx="1192212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Photo Editor Photo" r:id="rId3" imgW="2647619" imgH="3095238" progId="MSPhotoEd.3">
                  <p:embed/>
                </p:oleObj>
              </mc:Choice>
              <mc:Fallback>
                <p:oleObj name="Photo Editor Photo" r:id="rId3" imgW="2647619" imgH="3095238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2641" y="287337"/>
                        <a:ext cx="1192212" cy="158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001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 flipV="1">
            <a:off x="428229" y="-80963"/>
            <a:ext cx="8581760" cy="18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2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2800"/>
          </a:p>
          <a:p>
            <a:pPr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grpSp>
        <p:nvGrpSpPr>
          <p:cNvPr id="20483" name="Group 12"/>
          <p:cNvGrpSpPr>
            <a:grpSpLocks/>
          </p:cNvGrpSpPr>
          <p:nvPr/>
        </p:nvGrpSpPr>
        <p:grpSpPr bwMode="auto">
          <a:xfrm>
            <a:off x="0" y="1"/>
            <a:ext cx="9906000" cy="6765925"/>
            <a:chOff x="0" y="0"/>
            <a:chExt cx="9144001" cy="6766667"/>
          </a:xfrm>
        </p:grpSpPr>
        <p:grpSp>
          <p:nvGrpSpPr>
            <p:cNvPr id="20490" name="Group 11"/>
            <p:cNvGrpSpPr>
              <a:grpSpLocks/>
            </p:cNvGrpSpPr>
            <p:nvPr/>
          </p:nvGrpSpPr>
          <p:grpSpPr bwMode="auto">
            <a:xfrm>
              <a:off x="0" y="5749367"/>
              <a:ext cx="9144000" cy="1017300"/>
              <a:chOff x="0" y="5749367"/>
              <a:chExt cx="9144000" cy="1017300"/>
            </a:xfrm>
          </p:grpSpPr>
          <p:pic>
            <p:nvPicPr>
              <p:cNvPr id="20494" name="Picture 2" descr="Graphic443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8841" y="6021287"/>
                <a:ext cx="1296144" cy="7001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0495" name="Group 5"/>
              <p:cNvGrpSpPr>
                <a:grpSpLocks/>
              </p:cNvGrpSpPr>
              <p:nvPr/>
            </p:nvGrpSpPr>
            <p:grpSpPr bwMode="auto">
              <a:xfrm>
                <a:off x="0" y="5749367"/>
                <a:ext cx="9144000" cy="1017300"/>
                <a:chOff x="0" y="5749367"/>
                <a:chExt cx="9144000" cy="10173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5748968"/>
                  <a:ext cx="9144001" cy="107962"/>
                </a:xfrm>
                <a:prstGeom prst="rect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pic>
              <p:nvPicPr>
                <p:cNvPr id="20497" name="Picture 2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7504" y="5976092"/>
                  <a:ext cx="1063625" cy="7905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20491" name="Group 16"/>
            <p:cNvGrpSpPr>
              <a:grpSpLocks/>
            </p:cNvGrpSpPr>
            <p:nvPr/>
          </p:nvGrpSpPr>
          <p:grpSpPr bwMode="auto">
            <a:xfrm>
              <a:off x="0" y="0"/>
              <a:ext cx="9144001" cy="1604615"/>
              <a:chOff x="-18295" y="67295"/>
              <a:chExt cx="9144001" cy="1984825"/>
            </a:xfrm>
          </p:grpSpPr>
          <p:pic>
            <p:nvPicPr>
              <p:cNvPr id="20492" name="Picture 17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8295" y="67295"/>
                <a:ext cx="9144000" cy="18745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493" name="Picture 19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8294" y="835054"/>
                <a:ext cx="9144000" cy="12170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1599407" y="6083301"/>
            <a:ext cx="2495418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DEPARTMENT OF HEALTH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MPUMALANGA PROVINCE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1050" b="1" dirty="0">
                <a:latin typeface="+mn-lt"/>
                <a:cs typeface="+mn-cs"/>
              </a:rPr>
              <a:t>REPUBLIC OF SOUTH AFRICA</a:t>
            </a:r>
            <a:endParaRPr lang="en-US" sz="1050" b="1" dirty="0">
              <a:latin typeface="+mn-lt"/>
              <a:cs typeface="+mn-cs"/>
            </a:endParaRPr>
          </a:p>
        </p:txBody>
      </p:sp>
      <p:sp>
        <p:nvSpPr>
          <p:cNvPr id="20485" name="Rectangle 3"/>
          <p:cNvSpPr txBox="1">
            <a:spLocks/>
          </p:cNvSpPr>
          <p:nvPr/>
        </p:nvSpPr>
        <p:spPr bwMode="auto">
          <a:xfrm>
            <a:off x="-77391" y="1516064"/>
            <a:ext cx="9906001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  <a:p>
            <a:pPr eaLnBrk="1" hangingPunct="1">
              <a:lnSpc>
                <a:spcPct val="80000"/>
              </a:lnSpc>
              <a:buClr>
                <a:srgbClr val="CC66FF"/>
              </a:buClr>
              <a:buFont typeface="Arial" pitchFamily="34" charset="0"/>
              <a:buNone/>
            </a:pPr>
            <a:endParaRPr lang="en-US" altLang="en-US" sz="2400">
              <a:latin typeface="Verdana" pitchFamily="34" charset="0"/>
            </a:endParaRPr>
          </a:p>
        </p:txBody>
      </p:sp>
      <p:sp>
        <p:nvSpPr>
          <p:cNvPr id="20486" name="Rectangle 3"/>
          <p:cNvSpPr txBox="1">
            <a:spLocks noChangeArrowheads="1"/>
          </p:cNvSpPr>
          <p:nvPr/>
        </p:nvSpPr>
        <p:spPr bwMode="auto">
          <a:xfrm>
            <a:off x="237331" y="827088"/>
            <a:ext cx="9672108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 typeface="Arial" pitchFamily="34" charset="0"/>
              <a:buNone/>
            </a:pPr>
            <a:r>
              <a:rPr lang="en-US" altLang="en-US">
                <a:latin typeface="Comic Sans MS" pitchFamily="66" charset="0"/>
              </a:rPr>
              <a:t>Thank – you for listening!</a:t>
            </a:r>
            <a:endParaRPr lang="en-US" altLang="en-US" b="1" i="1">
              <a:solidFill>
                <a:srgbClr val="000000"/>
              </a:solidFill>
              <a:latin typeface="Berlin Sans FB" pitchFamily="34" charset="0"/>
              <a:cs typeface="Times New Roman" pitchFamily="18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209815" y="1730376"/>
            <a:ext cx="8772658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sz="1800">
              <a:latin typeface="Arial" pitchFamily="34" charset="0"/>
            </a:endParaRPr>
          </a:p>
        </p:txBody>
      </p:sp>
      <p:sp>
        <p:nvSpPr>
          <p:cNvPr id="20488" name="Rectangle 1"/>
          <p:cNvSpPr>
            <a:spLocks noChangeArrowheads="1"/>
          </p:cNvSpPr>
          <p:nvPr/>
        </p:nvSpPr>
        <p:spPr bwMode="auto">
          <a:xfrm>
            <a:off x="975123" y="2133601"/>
            <a:ext cx="8268758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ZA" altLang="en-US" sz="1800">
                <a:latin typeface="Arial" pitchFamily="34" charset="0"/>
              </a:rPr>
              <a:t>“Work joyfully and peacefully , knowing that right thoughts and right efforts will inevitably bring  about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ZA" altLang="en-US" sz="1800">
                <a:latin typeface="Arial" pitchFamily="34" charset="0"/>
              </a:rPr>
              <a:t>right results”.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ZA" altLang="en-US" sz="1800">
              <a:latin typeface="Arial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ZA" altLang="en-US" sz="1800">
                <a:latin typeface="Arial" pitchFamily="34" charset="0"/>
              </a:rPr>
              <a:t>- James Allen</a:t>
            </a:r>
          </a:p>
        </p:txBody>
      </p:sp>
      <p:pic>
        <p:nvPicPr>
          <p:cNvPr id="20489" name="Picture 4" descr="22fb2b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829" y="3732214"/>
            <a:ext cx="3900488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183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14999</TotalTime>
  <Words>754</Words>
  <Application>Microsoft Office PowerPoint</Application>
  <PresentationFormat>A4 Paper (210x297 mm)</PresentationFormat>
  <Paragraphs>180</Paragraphs>
  <Slides>17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Photo Editor Photo</vt:lpstr>
      <vt:lpstr>PowerPoint Presentation</vt:lpstr>
      <vt:lpstr>  </vt:lpstr>
      <vt:lpstr>  </vt:lpstr>
      <vt:lpstr>  </vt:lpstr>
      <vt:lpstr>  </vt:lpstr>
      <vt:lpstr>1. Preparatory activities before the peer reviews started cont’ </vt:lpstr>
      <vt:lpstr>2. Comments on events / issues during the actual peer reviews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PowerPoint Presentation</vt:lpstr>
    </vt:vector>
  </TitlesOfParts>
  <Company>Private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Cheryl Nelson</cp:lastModifiedBy>
  <cp:revision>633</cp:revision>
  <cp:lastPrinted>2016-01-18T15:48:08Z</cp:lastPrinted>
  <dcterms:created xsi:type="dcterms:W3CDTF">2014-11-18T07:45:06Z</dcterms:created>
  <dcterms:modified xsi:type="dcterms:W3CDTF">2016-04-21T09:22:55Z</dcterms:modified>
</cp:coreProperties>
</file>