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51"/>
  </p:notesMasterIdLst>
  <p:handoutMasterIdLst>
    <p:handoutMasterId r:id="rId52"/>
  </p:handoutMasterIdLst>
  <p:sldIdLst>
    <p:sldId id="256" r:id="rId3"/>
    <p:sldId id="263" r:id="rId4"/>
    <p:sldId id="317" r:id="rId5"/>
    <p:sldId id="283" r:id="rId6"/>
    <p:sldId id="282" r:id="rId7"/>
    <p:sldId id="318" r:id="rId8"/>
    <p:sldId id="297" r:id="rId9"/>
    <p:sldId id="274" r:id="rId10"/>
    <p:sldId id="296" r:id="rId11"/>
    <p:sldId id="284" r:id="rId12"/>
    <p:sldId id="319" r:id="rId13"/>
    <p:sldId id="277" r:id="rId14"/>
    <p:sldId id="285" r:id="rId15"/>
    <p:sldId id="302" r:id="rId16"/>
    <p:sldId id="303" r:id="rId17"/>
    <p:sldId id="301" r:id="rId18"/>
    <p:sldId id="320" r:id="rId19"/>
    <p:sldId id="300" r:id="rId20"/>
    <p:sldId id="321" r:id="rId21"/>
    <p:sldId id="334" r:id="rId22"/>
    <p:sldId id="335" r:id="rId23"/>
    <p:sldId id="333" r:id="rId24"/>
    <p:sldId id="322" r:id="rId25"/>
    <p:sldId id="304" r:id="rId26"/>
    <p:sldId id="305" r:id="rId27"/>
    <p:sldId id="315" r:id="rId28"/>
    <p:sldId id="299" r:id="rId29"/>
    <p:sldId id="298" r:id="rId30"/>
    <p:sldId id="323" r:id="rId31"/>
    <p:sldId id="324" r:id="rId32"/>
    <p:sldId id="325" r:id="rId33"/>
    <p:sldId id="326" r:id="rId34"/>
    <p:sldId id="327" r:id="rId35"/>
    <p:sldId id="306" r:id="rId36"/>
    <p:sldId id="307" r:id="rId37"/>
    <p:sldId id="316" r:id="rId38"/>
    <p:sldId id="332" r:id="rId39"/>
    <p:sldId id="329" r:id="rId40"/>
    <p:sldId id="331" r:id="rId41"/>
    <p:sldId id="337" r:id="rId42"/>
    <p:sldId id="308" r:id="rId43"/>
    <p:sldId id="330" r:id="rId44"/>
    <p:sldId id="328" r:id="rId45"/>
    <p:sldId id="336" r:id="rId46"/>
    <p:sldId id="313" r:id="rId47"/>
    <p:sldId id="311" r:id="rId48"/>
    <p:sldId id="312" r:id="rId49"/>
    <p:sldId id="272" r:id="rId50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00" autoAdjust="0"/>
    <p:restoredTop sz="94660"/>
  </p:normalViewPr>
  <p:slideViewPr>
    <p:cSldViewPr>
      <p:cViewPr>
        <p:scale>
          <a:sx n="60" d="100"/>
          <a:sy n="60" d="100"/>
        </p:scale>
        <p:origin x="-79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79F846-1412-444E-A1FA-F40C22A35100}" type="datetimeFigureOut">
              <a:rPr lang="en-US"/>
              <a:pPr>
                <a:defRPr/>
              </a:pPr>
              <a:t>4/6/2018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A18CD7-2AE3-46C8-9927-790FE4E8BA7F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BC7FA8C-7C36-45D1-8888-ACE5B934AE42}" type="datetimeFigureOut">
              <a:rPr lang="en-US"/>
              <a:pPr>
                <a:defRPr/>
              </a:pPr>
              <a:t>4/6/2018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Z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C4F324-30EE-4BB9-A320-6388686B93EB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Date Placeholder 3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4D0250-CEEB-499D-BD67-6B1C2EFA8B41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4/6/2018</a:t>
            </a:fld>
            <a:endParaRPr lang="en-ZA" smtClean="0"/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  <p:sp>
        <p:nvSpPr>
          <p:cNvPr id="35846" name="Slide Number Placeholder 5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20C3CC-95C2-4F5D-A9A2-3BD7F3235E8E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Z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Date Placeholder 3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4D0250-CEEB-499D-BD67-6B1C2EFA8B41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4/6/2018</a:t>
            </a:fld>
            <a:endParaRPr lang="en-ZA" smtClean="0"/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  <p:sp>
        <p:nvSpPr>
          <p:cNvPr id="35846" name="Slide Number Placeholder 5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3D66D5-44C8-4042-9BDA-2F40CD343FB2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Z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/>
          <p:cNvPicPr>
            <a:picLocks noChangeAspect="1" noChangeArrowheads="1"/>
          </p:cNvPicPr>
          <p:nvPr userDrawn="1"/>
        </p:nvPicPr>
        <p:blipFill>
          <a:blip r:embed="rId2"/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 userDrawn="1"/>
        </p:nvPicPr>
        <p:blipFill>
          <a:blip r:embed="rId3"/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 userDrawn="1"/>
        </p:nvPicPr>
        <p:blipFill>
          <a:blip r:embed="rId4"/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/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Z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83F759-67D0-4705-8CF6-55D9D793D33A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7" descr="NDOH Logo.jp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1"/>
          <p:cNvPicPr>
            <a:picLocks noChangeAspect="1" noChangeArrowheads="1"/>
          </p:cNvPicPr>
          <p:nvPr userDrawn="1"/>
        </p:nvPicPr>
        <p:blipFill>
          <a:blip r:embed="rId5"/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.gov.za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dealclinic.org.za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hyperlink" Target="mailto:idealclinic@health.gov.za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hyperlink" Target="https://test.idealclinic.org.za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hyperlink" Target="http://www.idealclinic.org.z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5"/>
          <p:cNvSpPr txBox="1">
            <a:spLocks noChangeArrowheads="1"/>
          </p:cNvSpPr>
          <p:nvPr/>
        </p:nvSpPr>
        <p:spPr bwMode="auto">
          <a:xfrm>
            <a:off x="2514600" y="4800600"/>
            <a:ext cx="579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>
                <a:cs typeface="Arial" pitchFamily="34" charset="0"/>
              </a:rPr>
              <a:t>7 December 2017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750" y="0"/>
            <a:ext cx="8353425" cy="8382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28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sp>
        <p:nvSpPr>
          <p:cNvPr id="6148" name="TextBox 7"/>
          <p:cNvSpPr txBox="1">
            <a:spLocks noChangeArrowheads="1"/>
          </p:cNvSpPr>
          <p:nvPr/>
        </p:nvSpPr>
        <p:spPr bwMode="auto">
          <a:xfrm>
            <a:off x="323850" y="-26988"/>
            <a:ext cx="8424863" cy="107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cs typeface="Arial" pitchFamily="34" charset="0"/>
              </a:rPr>
              <a:t>National Guideline for Patient Safety Incident Reporting and Learning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84438" y="1557338"/>
            <a:ext cx="626427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cs typeface="Arial" pitchFamily="34" charset="0"/>
              </a:rPr>
              <a:t>Provincial Quality Assurance workshops</a:t>
            </a:r>
            <a:endParaRPr lang="en-US" sz="2800" b="1" dirty="0">
              <a:solidFill>
                <a:schemeClr val="bg1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6150" name="TextBox 9"/>
          <p:cNvSpPr txBox="1">
            <a:spLocks noChangeArrowheads="1"/>
          </p:cNvSpPr>
          <p:nvPr/>
        </p:nvSpPr>
        <p:spPr bwMode="auto">
          <a:xfrm>
            <a:off x="2500313" y="2781300"/>
            <a:ext cx="5791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cs typeface="Arial" pitchFamily="34" charset="0"/>
              </a:rPr>
              <a:t>Quality Assurance</a:t>
            </a:r>
          </a:p>
          <a:p>
            <a:pPr algn="ctr"/>
            <a:r>
              <a:rPr lang="en-US" sz="2400">
                <a:cs typeface="Arial" pitchFamily="34" charset="0"/>
              </a:rPr>
              <a:t> COO’s Office</a:t>
            </a:r>
          </a:p>
          <a:p>
            <a:pPr algn="ctr"/>
            <a:r>
              <a:rPr lang="en-US" sz="2400">
                <a:cs typeface="Arial" pitchFamily="34" charset="0"/>
              </a:rPr>
              <a:t>Ronel Steinh</a:t>
            </a:r>
            <a:r>
              <a:rPr lang="en-ZA" sz="2400">
                <a:cs typeface="Arial" pitchFamily="34" charset="0"/>
              </a:rPr>
              <a:t>öbel</a:t>
            </a:r>
            <a:endParaRPr lang="en-US" sz="2400">
              <a:cs typeface="Arial" pitchFamily="34" charset="0"/>
            </a:endParaRPr>
          </a:p>
        </p:txBody>
      </p:sp>
      <p:pic>
        <p:nvPicPr>
          <p:cNvPr id="61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Contents</a:t>
            </a:r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539750" y="1220788"/>
            <a:ext cx="824388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Background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Purpose 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Legal and policy framework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Scope  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Definitions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Mandatory requirements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Committees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Minimum Information Model 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Steps to manage Patient Safety Incidents 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Web-based information system</a:t>
            </a:r>
          </a:p>
          <a:p>
            <a:pPr marL="0" lvl="1">
              <a:buFont typeface="Arial" pitchFamily="34" charset="0"/>
              <a:buChar char="•"/>
            </a:pPr>
            <a:r>
              <a:rPr lang="en-US" sz="2400">
                <a:cs typeface="Arial" pitchFamily="34" charset="0"/>
              </a:rPr>
              <a:t>  Monitoring and Evaluation</a:t>
            </a:r>
          </a:p>
          <a:p>
            <a:pPr marL="0" lvl="1">
              <a:buFont typeface="Arial" pitchFamily="34" charset="0"/>
              <a:buChar char="•"/>
            </a:pPr>
            <a:endParaRPr lang="en-US" sz="3200">
              <a:latin typeface="Calibri" pitchFamily="34" charset="0"/>
            </a:endParaRPr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/>
          <p:cNvSpPr txBox="1">
            <a:spLocks noChangeArrowheads="1"/>
          </p:cNvSpPr>
          <p:nvPr/>
        </p:nvSpPr>
        <p:spPr bwMode="auto">
          <a:xfrm>
            <a:off x="0" y="5373688"/>
            <a:ext cx="9144000" cy="1476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44965">
            <a:off x="774700" y="1477963"/>
            <a:ext cx="3552825" cy="4938712"/>
          </a:xfrm>
          <a:prstGeom prst="rect">
            <a:avLst/>
          </a:prstGeom>
          <a:noFill/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8196" name="TextBox 7"/>
          <p:cNvSpPr txBox="1">
            <a:spLocks noChangeArrowheads="1"/>
          </p:cNvSpPr>
          <p:nvPr/>
        </p:nvSpPr>
        <p:spPr bwMode="auto">
          <a:xfrm>
            <a:off x="0" y="0"/>
            <a:ext cx="73088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cs typeface="Arial" pitchFamily="34" charset="0"/>
              </a:rPr>
              <a:t>National Guideline for Patient Safety Incident Reporting and Learning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3800" y="2276475"/>
            <a:ext cx="3889375" cy="2586038"/>
          </a:xfrm>
          <a:prstGeom prst="rect">
            <a:avLst/>
          </a:prstGeom>
          <a:noFill/>
          <a:ln w="25400">
            <a:solidFill>
              <a:srgbClr val="006024"/>
            </a:solidFill>
          </a:ln>
        </p:spPr>
        <p:txBody>
          <a:bodyPr>
            <a:spAutoFit/>
          </a:bodyPr>
          <a:lstStyle/>
          <a:p>
            <a:pPr marL="171450" indent="-171450">
              <a:buFont typeface="Arial" pitchFamily="34" charset="0"/>
              <a:buChar char="•"/>
              <a:defRPr/>
            </a:pPr>
            <a:r>
              <a:rPr lang="en-US" sz="2400" dirty="0"/>
              <a:t>Soft copy available for download: </a:t>
            </a:r>
            <a:r>
              <a:rPr lang="en-US" sz="2400" dirty="0">
                <a:hlinkClick r:id="rId3"/>
              </a:rPr>
              <a:t>www.health.gov.za</a:t>
            </a:r>
            <a:endParaRPr lang="en-US" sz="2400" dirty="0"/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sz="2400" dirty="0"/>
              <a:t>Hard copies distributed to provinces by middle of January 2018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825" y="1136650"/>
            <a:ext cx="8569325" cy="429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cs typeface="Arial" pitchFamily="34" charset="0"/>
              </a:rPr>
              <a:t>The Guideline was developed to comply with: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b="1" dirty="0">
                <a:cs typeface="Arial" pitchFamily="34" charset="0"/>
              </a:rPr>
              <a:t>World Health Organization’s </a:t>
            </a:r>
            <a:r>
              <a:rPr lang="en-US" sz="2800" dirty="0">
                <a:cs typeface="Arial" pitchFamily="34" charset="0"/>
              </a:rPr>
              <a:t>(WHO) call that all countries should have a national system for PSI reporting and learning 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9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The </a:t>
            </a:r>
            <a:r>
              <a:rPr lang="en-US" sz="2800" b="1" dirty="0">
                <a:cs typeface="Arial" pitchFamily="34" charset="0"/>
              </a:rPr>
              <a:t>recommendation</a:t>
            </a:r>
            <a:r>
              <a:rPr lang="en-US" sz="2800" dirty="0">
                <a:cs typeface="Arial" pitchFamily="34" charset="0"/>
              </a:rPr>
              <a:t> made by the </a:t>
            </a:r>
            <a:r>
              <a:rPr lang="en-US" sz="2800" b="1" dirty="0">
                <a:cs typeface="Arial" pitchFamily="34" charset="0"/>
              </a:rPr>
              <a:t>M</a:t>
            </a:r>
            <a:r>
              <a:rPr lang="en-ZA" sz="2800" b="1" dirty="0" err="1">
                <a:cs typeface="Arial" pitchFamily="34" charset="0"/>
              </a:rPr>
              <a:t>edico</a:t>
            </a:r>
            <a:r>
              <a:rPr lang="en-ZA" sz="2800" b="1" dirty="0">
                <a:cs typeface="Arial" pitchFamily="34" charset="0"/>
              </a:rPr>
              <a:t>-Legal Summit , </a:t>
            </a:r>
            <a:r>
              <a:rPr lang="en-ZA" sz="2800" dirty="0">
                <a:cs typeface="Arial" pitchFamily="34" charset="0"/>
              </a:rPr>
              <a:t>hosted by the Minister of Health in March 2015, that called for a </a:t>
            </a:r>
            <a:r>
              <a:rPr lang="en-US" sz="2800" dirty="0">
                <a:cs typeface="Arial" pitchFamily="34" charset="0"/>
              </a:rPr>
              <a:t>uniform National Reporting System for  Adverse Events</a:t>
            </a:r>
            <a:endParaRPr lang="en-US" sz="2800" dirty="0">
              <a:latin typeface="+mn-lt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Background</a:t>
            </a: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Purpose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388" y="1004888"/>
            <a:ext cx="8893175" cy="4708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cs typeface="Arial" pitchFamily="34" charset="0"/>
              </a:rPr>
              <a:t>The purpose of the Guideline is to: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cs typeface="Arial" pitchFamily="34" charset="0"/>
              </a:rPr>
              <a:t>Provide direction to the public health sector of South Africa regarding the </a:t>
            </a:r>
            <a:r>
              <a:rPr lang="en-US" sz="3200" b="1" dirty="0">
                <a:cs typeface="Arial" pitchFamily="34" charset="0"/>
              </a:rPr>
              <a:t>management of Patient Safety Incident (PSI) reporting</a:t>
            </a:r>
            <a:r>
              <a:rPr lang="en-US" sz="3200" dirty="0">
                <a:cs typeface="Arial" pitchFamily="34" charset="0"/>
              </a:rPr>
              <a:t>, 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cs typeface="Arial" pitchFamily="34" charset="0"/>
              </a:rPr>
              <a:t>Give guidance on </a:t>
            </a:r>
            <a:r>
              <a:rPr lang="en-US" sz="3200" b="1" dirty="0">
                <a:cs typeface="Arial" pitchFamily="34" charset="0"/>
              </a:rPr>
              <a:t>appropriate feedback </a:t>
            </a:r>
            <a:r>
              <a:rPr lang="en-US" sz="3200" dirty="0">
                <a:cs typeface="Arial" pitchFamily="34" charset="0"/>
              </a:rPr>
              <a:t>to patients, families/support persons and clinicians, and 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b="1" dirty="0">
                <a:cs typeface="Arial" pitchFamily="34" charset="0"/>
              </a:rPr>
              <a:t>Share lessons learned </a:t>
            </a:r>
            <a:r>
              <a:rPr lang="en-US" sz="3200" dirty="0">
                <a:cs typeface="Arial" pitchFamily="34" charset="0"/>
              </a:rPr>
              <a:t>to prevent patient harm.</a:t>
            </a: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95288" y="0"/>
            <a:ext cx="6769100" cy="990600"/>
          </a:xfrm>
          <a:prstGeom prst="rect">
            <a:avLst/>
          </a:prstGeom>
        </p:spPr>
        <p:txBody>
          <a:bodyPr anchor="b">
            <a:normAutofit fontScale="775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Legal and policy framework</a:t>
            </a:r>
          </a:p>
        </p:txBody>
      </p:sp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179388" y="1125538"/>
            <a:ext cx="8640762" cy="452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National Health Act no 61 of 2003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The National Health Amendment Act 12 of 2013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Ethical rules for health practitioners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The National Patients’ Rights Charter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The Health Professions Amendment Act 29 of 2007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The Births and Deaths Registration Act 51 of 1992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The Inquest Act (as amended)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The Mental Health Care Act 17 of 2002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Medicines and Related Substances Act, 1965 (Act 101 of 1965) as amended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2400"/>
              <a:t>National Health Act, 2003 (Act 61 of 2003) - Regulations relating to blood and blood products (no.r.179) </a:t>
            </a:r>
            <a:endParaRPr lang="en-US" sz="2400">
              <a:cs typeface="Arial" pitchFamily="34" charset="0"/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Scope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7338" y="1196975"/>
            <a:ext cx="8856662" cy="3816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cs typeface="Arial" pitchFamily="34" charset="0"/>
              </a:rPr>
              <a:t>Applies to: 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 </a:t>
            </a:r>
            <a:r>
              <a:rPr lang="en-US" sz="2400" dirty="0">
                <a:cs typeface="Arial" pitchFamily="34" charset="0"/>
              </a:rPr>
              <a:t>Public health establishments of South Africa.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 Clinical staff and non-clinical staff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b="1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cs typeface="Arial" pitchFamily="34" charset="0"/>
              </a:rPr>
              <a:t>Defines: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Roles and responsibilities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Mandated reporting requirements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Timeframes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Facility/district/provincial and national level processes for aggregation, analysis, learning and action on incidents</a:t>
            </a: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Definitions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188" y="1268413"/>
            <a:ext cx="8064500" cy="20621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latin typeface="Arial" pitchFamily="34" charset="0"/>
                <a:cs typeface="Arial" pitchFamily="34" charset="0"/>
              </a:rPr>
              <a:t>Patient Safety Incident (PSI) is:</a:t>
            </a:r>
          </a:p>
          <a:p>
            <a:pPr marL="0"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an event or circumstance that could have resulted, or did result in unnecessary harm to a patient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813" y="3671888"/>
            <a:ext cx="5545137" cy="20605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PSI include:</a:t>
            </a:r>
          </a:p>
          <a:p>
            <a:pPr marL="266700" lvl="1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harmful (adverse events) </a:t>
            </a:r>
          </a:p>
          <a:p>
            <a:pPr marL="266700" lvl="1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near misses and</a:t>
            </a:r>
          </a:p>
          <a:p>
            <a:pPr marL="266700" lvl="1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 harm incidents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380288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>
                <a:solidFill>
                  <a:schemeClr val="bg1"/>
                </a:solidFill>
                <a:ea typeface="+mj-ea"/>
                <a:cs typeface="Arial" pitchFamily="34" charset="0"/>
              </a:rPr>
              <a:t>Mandatory requirements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613" y="2708275"/>
            <a:ext cx="5400675" cy="26781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Just Culture	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Confidential	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Timely	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Responsive	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Openness about failures	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Emphasis on learning</a:t>
            </a:r>
            <a:r>
              <a:rPr lang="en-GB" dirty="0"/>
              <a:t>	</a:t>
            </a:r>
            <a:endParaRPr lang="en-US" dirty="0"/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250825" y="1412875"/>
            <a:ext cx="85693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>
                <a:cs typeface="Arial" pitchFamily="34" charset="0"/>
              </a:rPr>
              <a:t>All health facilities must have a system in place to manage PSIs according to the following principles:</a:t>
            </a:r>
            <a:endParaRPr lang="en-US" sz="2800">
              <a:cs typeface="Arial" pitchFamily="34" charset="0"/>
            </a:endParaRP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 fontScale="700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Implementation through Committees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1127125"/>
            <a:ext cx="8642350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cs typeface="Arial" pitchFamily="34" charset="0"/>
              </a:rPr>
              <a:t>Patient Safety (PS) Committees:</a:t>
            </a:r>
          </a:p>
          <a:p>
            <a:pPr marL="266700" lvl="1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cs typeface="Arial" pitchFamily="34" charset="0"/>
              </a:rPr>
              <a:t>Terms of Reference for Provincial PS Committees            </a:t>
            </a:r>
            <a:r>
              <a:rPr lang="en-GB" sz="3200" b="1" dirty="0">
                <a:solidFill>
                  <a:srgbClr val="006024"/>
                </a:solidFill>
                <a:cs typeface="Arial" pitchFamily="34" charset="0"/>
              </a:rPr>
              <a:t>Develop provincial policy/protocol/guidelines</a:t>
            </a:r>
          </a:p>
          <a:p>
            <a:pPr marL="266700" lvl="1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cs typeface="Arial" pitchFamily="34" charset="0"/>
              </a:rPr>
              <a:t>Terms of Reference for Hospital and Sub-district/district PS Committees         </a:t>
            </a:r>
            <a:r>
              <a:rPr lang="en-GB" sz="3200" b="1" dirty="0">
                <a:solidFill>
                  <a:srgbClr val="006024"/>
                </a:solidFill>
                <a:cs typeface="Arial" pitchFamily="34" charset="0"/>
              </a:rPr>
              <a:t>Develop hospital/district SOP</a:t>
            </a:r>
            <a:endParaRPr lang="en-GB" sz="3200" dirty="0">
              <a:cs typeface="Arial" pitchFamily="34" charset="0"/>
            </a:endParaRPr>
          </a:p>
          <a:p>
            <a:pPr marL="266700" lvl="1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cs typeface="Arial" pitchFamily="34" charset="0"/>
              </a:rPr>
              <a:t>Terms of Reference for National PS Committee</a:t>
            </a:r>
            <a:endParaRPr lang="en-US" sz="24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4463" y="5732463"/>
            <a:ext cx="8820150" cy="9540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Gives guidance to PS Committees on the designation of the members to include in their committees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.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6084888" y="3573463"/>
            <a:ext cx="790575" cy="503237"/>
          </a:xfrm>
          <a:prstGeom prst="right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3059113" y="2205038"/>
            <a:ext cx="792162" cy="503237"/>
          </a:xfrm>
          <a:prstGeom prst="right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5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16387" name="Rectangle 2"/>
          <p:cNvSpPr txBox="1">
            <a:spLocks noChangeArrowheads="1"/>
          </p:cNvSpPr>
          <p:nvPr/>
        </p:nvSpPr>
        <p:spPr bwMode="auto">
          <a:xfrm>
            <a:off x="142875" y="134938"/>
            <a:ext cx="71659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3600" b="1">
                <a:solidFill>
                  <a:schemeClr val="bg1"/>
                </a:solidFill>
                <a:cs typeface="Arial" pitchFamily="34" charset="0"/>
              </a:rPr>
              <a:t>Guidelines to develop hospital, and sub-district/district SOP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658938"/>
            <a:ext cx="3959225" cy="4506912"/>
          </a:xfrm>
          <a:prstGeom prst="rect">
            <a:avLst/>
          </a:prstGeom>
          <a:noFill/>
          <a:ln w="38100">
            <a:solidFill>
              <a:srgbClr val="006024"/>
            </a:solidFill>
            <a:miter lim="800000"/>
            <a:headEnd/>
            <a:tailEnd/>
          </a:ln>
        </p:spPr>
      </p:pic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46238"/>
            <a:ext cx="4121150" cy="4519612"/>
          </a:xfrm>
          <a:prstGeom prst="rect">
            <a:avLst/>
          </a:prstGeom>
          <a:noFill/>
          <a:ln w="38100">
            <a:solidFill>
              <a:srgbClr val="006024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 txBox="1">
            <a:spLocks noChangeArrowheads="1"/>
          </p:cNvSpPr>
          <p:nvPr/>
        </p:nvSpPr>
        <p:spPr bwMode="auto">
          <a:xfrm>
            <a:off x="142875" y="-142875"/>
            <a:ext cx="728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4000" b="1">
                <a:solidFill>
                  <a:schemeClr val="bg1"/>
                </a:solidFill>
                <a:cs typeface="Arial" pitchFamily="34" charset="0"/>
              </a:rPr>
              <a:t>Minimum Information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250825" y="1125538"/>
            <a:ext cx="8677275" cy="50625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cs typeface="Arial" pitchFamily="34" charset="0"/>
              </a:rPr>
              <a:t>Uniform Classification system according to WHO’s Minimum Information Model (MIM) for PSI reporting to ensure that data is uniform to enhance learning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cs typeface="Arial" pitchFamily="34" charset="0"/>
              </a:rPr>
              <a:t>Classification according to:</a:t>
            </a: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Incident  identification (Patient</a:t>
            </a:r>
            <a:r>
              <a:rPr lang="en-US" sz="2400" dirty="0">
                <a:cs typeface="Arial" pitchFamily="34" charset="0"/>
              </a:rPr>
              <a:t> information, t</a:t>
            </a:r>
            <a:r>
              <a:rPr lang="en-GB" sz="2400" dirty="0" err="1">
                <a:cs typeface="Arial" pitchFamily="34" charset="0"/>
              </a:rPr>
              <a:t>ime</a:t>
            </a:r>
            <a:r>
              <a:rPr lang="en-GB" sz="2400" dirty="0">
                <a:cs typeface="Arial" pitchFamily="34" charset="0"/>
              </a:rPr>
              <a:t>, location and agents involved)</a:t>
            </a:r>
            <a:endParaRPr lang="en-US" sz="2400" dirty="0">
              <a:cs typeface="Arial" pitchFamily="34" charset="0"/>
            </a:endParaRP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Incident type</a:t>
            </a: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Incident outcomes</a:t>
            </a: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Resulting actions</a:t>
            </a: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Reporter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n-lt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Management of PSI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250825" y="1127125"/>
            <a:ext cx="8497888" cy="473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200" b="1">
                <a:cs typeface="Arial" pitchFamily="34" charset="0"/>
              </a:rPr>
              <a:t>Steps to follow for the management of PSI:</a:t>
            </a:r>
            <a:endParaRPr lang="en-US" sz="3200" b="1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1: Identifying PSIs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2: Immediate action taken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3: Prioritisations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4: Notification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5: Investigation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6: Classification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7: Analysis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8: Implementation of recommendations</a:t>
            </a:r>
            <a:endParaRPr lang="en-US" sz="3000">
              <a:cs typeface="Arial" pitchFamily="34" charset="0"/>
            </a:endParaRPr>
          </a:p>
          <a:p>
            <a:r>
              <a:rPr lang="en-GB" sz="3000">
                <a:cs typeface="Arial" pitchFamily="34" charset="0"/>
              </a:rPr>
              <a:t>Step 9: Learning</a:t>
            </a:r>
            <a:endParaRPr lang="en-US" sz="3000">
              <a:cs typeface="Arial" pitchFamily="34" charset="0"/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900113" y="0"/>
            <a:ext cx="5562600" cy="990600"/>
          </a:xfrm>
          <a:prstGeom prst="rect">
            <a:avLst/>
          </a:prstGeom>
        </p:spPr>
        <p:txBody>
          <a:bodyPr anchor="b">
            <a:normAutofit fontScale="775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1 - Identifying PSIs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1341438"/>
            <a:ext cx="8497888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Patient safety incident reporting by health professionals </a:t>
            </a:r>
            <a:endParaRPr lang="en-US" sz="24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Inpatient medical record review / retrospective patient record review </a:t>
            </a:r>
            <a:endParaRPr lang="en-US" sz="2400" dirty="0">
              <a:cs typeface="Arial" pitchFamily="34" charset="0"/>
            </a:endParaRP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Focus teams </a:t>
            </a:r>
            <a:endParaRPr lang="en-US" sz="2400" dirty="0">
              <a:cs typeface="Arial" pitchFamily="34" charset="0"/>
            </a:endParaRP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External sources </a:t>
            </a:r>
            <a:endParaRPr lang="en-US" sz="2400" dirty="0">
              <a:cs typeface="Arial" pitchFamily="34" charset="0"/>
            </a:endParaRP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Review of record on follow-up of patients </a:t>
            </a:r>
            <a:endParaRPr lang="en-US" sz="2400" dirty="0">
              <a:cs typeface="Arial" pitchFamily="34" charset="0"/>
            </a:endParaRP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Surveys on patients’ experience of care </a:t>
            </a:r>
            <a:endParaRPr lang="en-US" sz="2400" dirty="0">
              <a:cs typeface="Arial" pitchFamily="34" charset="0"/>
            </a:endParaRP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Safety walk rounds </a:t>
            </a:r>
            <a:endParaRPr lang="en-US" sz="24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Use data to identify and guide management of patient safety incidents </a:t>
            </a:r>
            <a:endParaRPr lang="en-US" sz="2400" dirty="0">
              <a:cs typeface="Arial" pitchFamily="34" charset="0"/>
            </a:endParaRP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cs typeface="Arial" pitchFamily="34" charset="0"/>
              </a:rPr>
              <a:t>Research studies and findings </a:t>
            </a:r>
            <a:endParaRPr lang="en-US" sz="24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>
              <a:cs typeface="Arial" pitchFamily="34" charset="0"/>
            </a:endParaRP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0825" y="0"/>
            <a:ext cx="7058025" cy="990600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2 - Immediate action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1341438"/>
            <a:ext cx="8497888" cy="4770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cs typeface="Arial" pitchFamily="34" charset="0"/>
              </a:rPr>
              <a:t>Actions may include:</a:t>
            </a:r>
            <a:endParaRPr lang="en-US" sz="28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cs typeface="Arial" pitchFamily="34" charset="0"/>
              </a:rPr>
              <a:t>providing immediate care to individuals (patient, staff or visitors) to prevent the harm from becoming worse</a:t>
            </a:r>
            <a:endParaRPr lang="en-US" sz="28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cs typeface="Arial" pitchFamily="34" charset="0"/>
              </a:rPr>
              <a:t>making the situation/scene safe</a:t>
            </a:r>
            <a:endParaRPr lang="en-US" sz="28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cs typeface="Arial" pitchFamily="34" charset="0"/>
              </a:rPr>
              <a:t>gathering basic information from staff while the details are still fresh</a:t>
            </a:r>
            <a:endParaRPr lang="en-US" sz="2800" dirty="0">
              <a:cs typeface="Arial" pitchFamily="34" charset="0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>
                <a:cs typeface="Arial" pitchFamily="34" charset="0"/>
              </a:rPr>
              <a:t>notify South African Police Service (SAP), health establishment’s security or other institution  where applicable</a:t>
            </a:r>
            <a:endParaRPr lang="en-US" sz="28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>
              <a:cs typeface="Arial" pitchFamily="34" charset="0"/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0825" y="0"/>
            <a:ext cx="6913563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3 - Prioritisation</a:t>
            </a:r>
          </a:p>
        </p:txBody>
      </p:sp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250825" y="1341438"/>
            <a:ext cx="849788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361950" algn="ctr"/>
            <a:r>
              <a:rPr lang="en-US" sz="3200" b="1">
                <a:cs typeface="Arial" pitchFamily="34" charset="0"/>
              </a:rPr>
              <a:t>3 classes in the Severity Assessment Code (Annexure E)</a:t>
            </a:r>
          </a:p>
          <a:p>
            <a:pPr marL="361950" indent="-361950" algn="ctr"/>
            <a:endParaRPr lang="en-US" sz="3200" b="1">
              <a:cs typeface="Arial" pitchFamily="34" charset="0"/>
            </a:endParaRPr>
          </a:p>
          <a:p>
            <a:pPr marL="361950" indent="-361950">
              <a:buFont typeface="Arial" pitchFamily="34" charset="0"/>
              <a:buChar char="•"/>
            </a:pPr>
            <a:r>
              <a:rPr lang="en-US" sz="3200" b="1">
                <a:solidFill>
                  <a:srgbClr val="FF0000"/>
                </a:solidFill>
                <a:cs typeface="Arial" pitchFamily="34" charset="0"/>
              </a:rPr>
              <a:t>SAC 1</a:t>
            </a:r>
            <a:r>
              <a:rPr lang="en-US" sz="3200">
                <a:cs typeface="Arial" pitchFamily="34" charset="0"/>
              </a:rPr>
              <a:t> - includes incidents where serious harm or death occurred.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3200" b="1">
                <a:solidFill>
                  <a:srgbClr val="FFC000"/>
                </a:solidFill>
                <a:cs typeface="Arial" pitchFamily="34" charset="0"/>
              </a:rPr>
              <a:t>SAC 2</a:t>
            </a:r>
            <a:r>
              <a:rPr lang="en-US" sz="3200">
                <a:cs typeface="Arial" pitchFamily="34" charset="0"/>
              </a:rPr>
              <a:t> -  includes incidents that caused moderate harm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3200" b="1">
                <a:solidFill>
                  <a:srgbClr val="FFFF00"/>
                </a:solidFill>
                <a:cs typeface="Arial" pitchFamily="34" charset="0"/>
              </a:rPr>
              <a:t>SAC 3 </a:t>
            </a:r>
            <a:r>
              <a:rPr lang="en-US" sz="3200">
                <a:cs typeface="Arial" pitchFamily="34" charset="0"/>
              </a:rPr>
              <a:t>- includes incidents that caused minor harm</a:t>
            </a:r>
            <a:endParaRPr lang="en-US" sz="3200">
              <a:latin typeface="Calibri" pitchFamily="34" charset="0"/>
            </a:endParaRP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164388" cy="990600"/>
          </a:xfrm>
          <a:prstGeom prst="rect">
            <a:avLst/>
          </a:prstGeom>
        </p:spPr>
        <p:txBody>
          <a:bodyPr anchor="b">
            <a:normAutofit fontScale="700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3 (cont) – Severity Assessment Code (SAC)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0" y="981075"/>
          <a:ext cx="9144000" cy="59372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7584"/>
                <a:gridCol w="4032448"/>
                <a:gridCol w="2160240"/>
                <a:gridCol w="2123728"/>
              </a:tblGrid>
              <a:tr h="30867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SAC 1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SAC 2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SAC 3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</a:tr>
              <a:tr h="118879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Actual/</a:t>
                      </a:r>
                      <a:endParaRPr lang="en-US" sz="13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potential consequence to patient</a:t>
                      </a:r>
                      <a:endParaRPr lang="en-US" sz="13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Serious harm or death</a:t>
                      </a:r>
                      <a:r>
                        <a:rPr lang="en-GB" sz="13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that is/could be specifically caused by healthcare rather than the patient’s underlying condition or illness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Moderate harm</a:t>
                      </a:r>
                      <a:r>
                        <a:rPr lang="en-GB" sz="13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that is/could be specifically caused by healthcare rather than the patient’s underlying condition or illness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Minor or no harm</a:t>
                      </a:r>
                      <a:r>
                        <a:rPr lang="en-GB" sz="13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that is/could be specifically caused by healthcare rather than the patient’s underlying condition or illness</a:t>
                      </a:r>
                      <a:endParaRPr lang="en-US" sz="13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3979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Type of event</a:t>
                      </a:r>
                      <a:r>
                        <a:rPr lang="en-GB" sz="13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/ incident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Wrong </a:t>
                      </a: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patient or body part resulting in death or major permanent loss of function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Retained </a:t>
                      </a:r>
                      <a:r>
                        <a:rPr lang="en-GB" sz="13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instruments/other </a:t>
                      </a: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material after surgery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Wrong surgical procedure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Surgical site infections that lead to death or morbidity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Suicide of a patient in an inpatient unit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Death or serious morbidity due to assault or injury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Nosocomial</a:t>
                      </a: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infections resulting in death or neurological damage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Blood transfusion that caused  serious harm or death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Medication error resulting in death of a patient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Adverse drug reaction (ADR)that results in death or is life-threatening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Maternal death or serious morbidity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Neonatal death or serious morbidity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Missing/swopped/abscond patient and assisted or involuntary mental healthcare user/mental ill prisoner/State patient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Any other clinical incident which results in serious harm or death of a patient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Incidents include but are not limited to the following: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Moderate harm resulting in increased length of stay (More than 72 hours to seven days)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Additional investigations performed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Referral to another clinician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Surgical intervention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Medical intervention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Moderate harm caused by a near miss 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ADR that resulted in moderate harm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Blood transfusion reaction that resulted in moderate harm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Incidents include but are not limited to the following: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Minor harm resulting in increased length of stay of up to 72 hours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 harm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Only first aid treatment required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Near miss that could have resulted in minor harm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ADR that resulted in minor or no harm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171450" marR="0" lvl="0" indent="-1714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Blood transfusion reaction that resulted in minor or no harm </a:t>
                      </a:r>
                      <a:endParaRPr lang="en-US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95288" y="0"/>
            <a:ext cx="6840537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4 - Notification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5750" y="1071563"/>
            <a:ext cx="8496300" cy="52625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5334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533400" algn="l"/>
              </a:tabLst>
              <a:defRPr/>
            </a:pPr>
            <a:r>
              <a:rPr lang="en-US" sz="3000" dirty="0">
                <a:cs typeface="Arial" pitchFamily="34" charset="0"/>
              </a:rPr>
              <a:t>Record keeping</a:t>
            </a:r>
          </a:p>
          <a:p>
            <a:pPr marL="9906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000" dirty="0">
                <a:cs typeface="Arial" pitchFamily="34" charset="0"/>
              </a:rPr>
              <a:t>Patient Safety Incident Reporting Form</a:t>
            </a:r>
          </a:p>
          <a:p>
            <a:pPr marL="9906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000" dirty="0">
                <a:cs typeface="Arial" pitchFamily="34" charset="0"/>
              </a:rPr>
              <a:t>Patient Safety Incident Register</a:t>
            </a:r>
          </a:p>
          <a:p>
            <a:pPr marL="533400" indent="-533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>
                <a:cs typeface="Arial" pitchFamily="34" charset="0"/>
              </a:rPr>
              <a:t>Incident notification to management – </a:t>
            </a:r>
            <a:r>
              <a:rPr lang="en-US" sz="3000" dirty="0">
                <a:solidFill>
                  <a:srgbClr val="FF0000"/>
                </a:solidFill>
                <a:cs typeface="Arial" pitchFamily="34" charset="0"/>
              </a:rPr>
              <a:t>SAC1</a:t>
            </a:r>
            <a:r>
              <a:rPr lang="en-US" sz="3000" dirty="0">
                <a:cs typeface="Arial" pitchFamily="34" charset="0"/>
              </a:rPr>
              <a:t> </a:t>
            </a:r>
            <a:r>
              <a:rPr lang="en-US" sz="2800" dirty="0">
                <a:cs typeface="Arial" pitchFamily="34" charset="0"/>
              </a:rPr>
              <a:t>Report to next line of management within 24 hours</a:t>
            </a:r>
            <a:r>
              <a:rPr lang="en-US" sz="3000" dirty="0">
                <a:cs typeface="Arial" pitchFamily="34" charset="0"/>
              </a:rPr>
              <a:t> </a:t>
            </a:r>
          </a:p>
          <a:p>
            <a:pPr marL="533400" indent="-533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>
                <a:cs typeface="Arial" pitchFamily="34" charset="0"/>
              </a:rPr>
              <a:t>Incident notification to patient</a:t>
            </a:r>
          </a:p>
          <a:p>
            <a:pPr marL="533400" indent="-533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cs typeface="Arial" pitchFamily="34" charset="0"/>
              </a:rPr>
              <a:t>	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-180975" y="0"/>
            <a:ext cx="7669213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100" b="1" dirty="0">
                <a:solidFill>
                  <a:schemeClr val="bg1"/>
                </a:solidFill>
                <a:ea typeface="+mj-ea"/>
                <a:cs typeface="Arial" pitchFamily="34" charset="0"/>
              </a:rPr>
              <a:t>Patient Safety Incident Reporting form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095375"/>
            <a:ext cx="8867775" cy="5762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1125538"/>
            <a:ext cx="9072562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-180975" y="0"/>
            <a:ext cx="7669213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100" b="1" dirty="0">
                <a:solidFill>
                  <a:schemeClr val="bg1"/>
                </a:solidFill>
                <a:ea typeface="+mj-ea"/>
                <a:cs typeface="Arial" pitchFamily="34" charset="0"/>
              </a:rPr>
              <a:t>Patient Safety Incident Reporting form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-180975" y="0"/>
            <a:ext cx="7669213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100" b="1" dirty="0">
                <a:solidFill>
                  <a:schemeClr val="bg1"/>
                </a:solidFill>
                <a:ea typeface="+mj-ea"/>
                <a:cs typeface="Arial" pitchFamily="34" charset="0"/>
              </a:rPr>
              <a:t>Patient Safety Incident Reporting form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-180975" y="0"/>
            <a:ext cx="7669213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100" b="1" dirty="0">
                <a:solidFill>
                  <a:schemeClr val="bg1"/>
                </a:solidFill>
                <a:ea typeface="+mj-ea"/>
                <a:cs typeface="Arial" pitchFamily="34" charset="0"/>
              </a:rPr>
              <a:t>Patient Safety Incident Reporting form</a:t>
            </a: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52513"/>
            <a:ext cx="9109075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-180975" y="0"/>
            <a:ext cx="7669213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100" b="1" dirty="0">
                <a:solidFill>
                  <a:schemeClr val="bg1"/>
                </a:solidFill>
                <a:ea typeface="+mj-ea"/>
                <a:cs typeface="Arial" pitchFamily="34" charset="0"/>
              </a:rPr>
              <a:t>Patient Safety Register</a:t>
            </a: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095375"/>
            <a:ext cx="8891587" cy="56467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019925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5 - Investigation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1546225"/>
            <a:ext cx="8497888" cy="3970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cs typeface="Arial" pitchFamily="34" charset="0"/>
              </a:rPr>
              <a:t>An investigative report should include:</a:t>
            </a:r>
          </a:p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detailed chronology of circumstances</a:t>
            </a:r>
          </a:p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summary of the interviews conducted</a:t>
            </a:r>
          </a:p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root cause analysis that includes the actions to be taken</a:t>
            </a:r>
          </a:p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conclusions by Patient Safety committee</a:t>
            </a:r>
          </a:p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cs typeface="Arial" pitchFamily="34" charset="0"/>
              </a:rPr>
              <a:t>recommendations arising from the investigation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cs typeface="Arial" pitchFamily="34" charset="0"/>
              </a:rPr>
              <a:t>Conclude investigation within </a:t>
            </a:r>
            <a:r>
              <a:rPr lang="en-US" sz="2800" b="1" dirty="0">
                <a:cs typeface="Arial" pitchFamily="34" charset="0"/>
              </a:rPr>
              <a:t>60 working days</a:t>
            </a: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1438" y="0"/>
            <a:ext cx="7308850" cy="990600"/>
          </a:xfrm>
          <a:prstGeom prst="rect">
            <a:avLst/>
          </a:prstGeom>
        </p:spPr>
        <p:txBody>
          <a:bodyPr anchor="b">
            <a:normAutofit fontScale="700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Investigation (cont) - Just Culture</a:t>
            </a: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0" y="1157288"/>
            <a:ext cx="90725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cs typeface="Arial" pitchFamily="34" charset="0"/>
              </a:rPr>
              <a:t>Humans fail because the systems, tasks and processes in which they work and operate are wrongly designed  by Dr Lucian Leape</a:t>
            </a:r>
          </a:p>
        </p:txBody>
      </p:sp>
      <p:pic>
        <p:nvPicPr>
          <p:cNvPr id="3072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88" y="2133600"/>
            <a:ext cx="9031287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6"/>
          <p:cNvSpPr txBox="1">
            <a:spLocks noChangeArrowheads="1"/>
          </p:cNvSpPr>
          <p:nvPr/>
        </p:nvSpPr>
        <p:spPr bwMode="auto">
          <a:xfrm>
            <a:off x="0" y="5613400"/>
            <a:ext cx="9144000" cy="1200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3025" y="0"/>
            <a:ext cx="7235825" cy="990600"/>
          </a:xfrm>
          <a:prstGeom prst="rect">
            <a:avLst/>
          </a:prstGeom>
        </p:spPr>
        <p:txBody>
          <a:bodyPr anchor="b">
            <a:normAutofit fontScale="85000" lnSpcReduction="1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6 – Classification (MIM)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100" y="1000125"/>
            <a:ext cx="9105900" cy="5508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Classifications of agents involved – Main and sub (Annexure A)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>
              <a:cs typeface="Arial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latin typeface="+mn-lt"/>
              </a:rPr>
              <a:t> </a:t>
            </a:r>
            <a:endParaRPr lang="en-US" sz="3200" dirty="0"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>
                <a:cs typeface="Arial" pitchFamily="34" charset="0"/>
              </a:rPr>
              <a:t>Classifications of incident type – Main and sub (Annexure B)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200" dirty="0">
              <a:cs typeface="Arial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200" dirty="0">
              <a:cs typeface="Arial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200" dirty="0">
              <a:cs typeface="Arial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200" dirty="0">
              <a:cs typeface="Arial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85750" y="1771650"/>
          <a:ext cx="8643938" cy="158591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321969"/>
                <a:gridCol w="4321969"/>
              </a:tblGrid>
              <a:tr h="39647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Main classification</a:t>
                      </a:r>
                      <a:r>
                        <a:rPr lang="en-US" sz="2000" b="1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for causation (agent)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>
                    <a:solidFill>
                      <a:srgbClr val="00602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96478"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latin typeface="Arial" pitchFamily="34" charset="0"/>
                          <a:cs typeface="Arial" pitchFamily="34" charset="0"/>
                        </a:rPr>
                        <a:t>Staff Factors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/>
                </a:tc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latin typeface="Arial" pitchFamily="34" charset="0"/>
                          <a:cs typeface="Arial" pitchFamily="34" charset="0"/>
                        </a:rPr>
                        <a:t>Patient Factors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/>
                </a:tc>
              </a:tr>
              <a:tr h="39647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Work/Environment Factors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Organisational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/Service Factors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/>
                </a:tc>
              </a:tr>
              <a:tr h="39647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External Factors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Other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47" marB="45747"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85750" y="4094163"/>
          <a:ext cx="8643938" cy="2719387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857626"/>
                <a:gridCol w="2143125"/>
                <a:gridCol w="2643187"/>
              </a:tblGrid>
              <a:tr h="453053"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Main classification for incident type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602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0104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2000" b="0" dirty="0" smtClean="0">
                          <a:latin typeface="Arial" pitchFamily="34" charset="0"/>
                          <a:cs typeface="Arial" pitchFamily="34" charset="0"/>
                        </a:rPr>
                        <a:t>Clinical process/ procedure</a:t>
                      </a:r>
                      <a:endParaRPr lang="en-US" sz="2000" b="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smtClean="0">
                          <a:latin typeface="Arial" pitchFamily="34" charset="0"/>
                          <a:cs typeface="Arial" pitchFamily="34" charset="0"/>
                        </a:rPr>
                        <a:t>Patient accidents</a:t>
                      </a:r>
                      <a:endParaRPr lang="en-US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smtClean="0">
                          <a:latin typeface="Arial" pitchFamily="34" charset="0"/>
                          <a:cs typeface="Arial" pitchFamily="34" charset="0"/>
                        </a:rPr>
                        <a:t>Clinical Administration</a:t>
                      </a:r>
                      <a:endParaRPr lang="en-US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/>
                </a:tc>
              </a:tr>
              <a:tr h="7010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Health Care associated infections</a:t>
                      </a:r>
                      <a:endParaRPr lang="en-US" sz="20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Medication/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IV fluids</a:t>
                      </a:r>
                      <a:endParaRPr lang="en-US" sz="20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Blood or blood products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/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Medical device/ equipment </a:t>
                      </a:r>
                      <a:endParaRPr lang="en-US" sz="20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Behaviour </a:t>
                      </a:r>
                      <a:endParaRPr lang="en-US" sz="20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Other</a:t>
                      </a:r>
                      <a:endParaRPr lang="en-US" sz="2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/>
                </a:tc>
              </a:tr>
              <a:tr h="3962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2000" dirty="0" smtClean="0">
                          <a:latin typeface="Arial" pitchFamily="34" charset="0"/>
                          <a:cs typeface="Arial" pitchFamily="34" charset="0"/>
                        </a:rPr>
                        <a:t>Infrastructure/ Buildings/ Fixtures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439" marR="9143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235825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Classification </a:t>
            </a:r>
            <a:r>
              <a:rPr lang="en-GB" sz="4000" b="1" dirty="0">
                <a:solidFill>
                  <a:schemeClr val="bg1"/>
                </a:solidFill>
                <a:ea typeface="+mj-ea"/>
                <a:cs typeface="Arial" pitchFamily="34" charset="0"/>
              </a:rPr>
              <a:t>(MIM con)</a:t>
            </a:r>
          </a:p>
        </p:txBody>
      </p:sp>
      <p:sp>
        <p:nvSpPr>
          <p:cNvPr id="32771" name="TextBox 3"/>
          <p:cNvSpPr txBox="1">
            <a:spLocks noChangeArrowheads="1"/>
          </p:cNvSpPr>
          <p:nvPr/>
        </p:nvSpPr>
        <p:spPr bwMode="auto">
          <a:xfrm>
            <a:off x="214313" y="1000125"/>
            <a:ext cx="84963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>
                <a:cs typeface="Arial" pitchFamily="34" charset="0"/>
              </a:rPr>
              <a:t>Classifications of incident outcome (Annexure C)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3200">
              <a:cs typeface="Arial" pitchFamily="34" charset="0"/>
            </a:endParaRP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375" y="2197100"/>
          <a:ext cx="7929563" cy="353536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14563"/>
                <a:gridCol w="5715000"/>
              </a:tblGrid>
              <a:tr h="45716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Patient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Organisation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>
                    <a:solidFill>
                      <a:srgbClr val="006024"/>
                    </a:solidFill>
                  </a:tcPr>
                </a:tc>
              </a:tr>
              <a:tr h="39620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None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Property damage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  <a:tr h="700991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Mild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Increase in required resource allocation for patient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  <a:tr h="39620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Moderate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Media attention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  <a:tr h="39620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Severe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Formal complaint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  <a:tr h="39620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Death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Damaged reputation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  <a:tr h="396202"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Legal ramifications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  <a:tr h="396202"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Other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6" marB="45706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850" y="0"/>
            <a:ext cx="67691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7 – Analysis </a:t>
            </a:r>
          </a:p>
        </p:txBody>
      </p:sp>
      <p:sp>
        <p:nvSpPr>
          <p:cNvPr id="24580" name="TextBox 6"/>
          <p:cNvSpPr txBox="1">
            <a:spLocks noChangeArrowheads="1"/>
          </p:cNvSpPr>
          <p:nvPr/>
        </p:nvSpPr>
        <p:spPr bwMode="auto">
          <a:xfrm>
            <a:off x="144463" y="981075"/>
            <a:ext cx="8820150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6700" indent="-266700">
              <a:buFont typeface="Arial" pitchFamily="34" charset="0"/>
              <a:buChar char="•"/>
              <a:defRPr/>
            </a:pPr>
            <a:r>
              <a:rPr lang="en-US" sz="2600" b="1" dirty="0">
                <a:cs typeface="Arial" pitchFamily="34" charset="0"/>
              </a:rPr>
              <a:t>Reduce the occurrence of PSIs by analysing the data</a:t>
            </a:r>
          </a:p>
          <a:p>
            <a:pPr marL="628650" indent="-361950">
              <a:buFont typeface="Courier New" pitchFamily="49" charset="0"/>
              <a:buChar char="o"/>
              <a:defRPr/>
            </a:pPr>
            <a:r>
              <a:rPr lang="en-US" sz="2600" dirty="0">
                <a:cs typeface="Arial" pitchFamily="34" charset="0"/>
              </a:rPr>
              <a:t> make recommendations</a:t>
            </a:r>
          </a:p>
          <a:p>
            <a:pPr marL="628650" indent="-361950">
              <a:buFont typeface="Courier New" pitchFamily="49" charset="0"/>
              <a:buChar char="o"/>
              <a:defRPr/>
            </a:pPr>
            <a:r>
              <a:rPr lang="en-US" sz="2600" dirty="0">
                <a:cs typeface="Arial" pitchFamily="34" charset="0"/>
              </a:rPr>
              <a:t> implement recommendations for change</a:t>
            </a:r>
          </a:p>
          <a:p>
            <a:pPr marL="266700" indent="-266700" algn="ctr">
              <a:buFont typeface="Arial" pitchFamily="34" charset="0"/>
              <a:buChar char="•"/>
              <a:defRPr/>
            </a:pPr>
            <a:endParaRPr lang="en-US" sz="2600" b="1" dirty="0">
              <a:cs typeface="Arial" pitchFamily="34" charset="0"/>
            </a:endParaRPr>
          </a:p>
          <a:p>
            <a:pPr marL="266700" indent="-266700">
              <a:buFont typeface="Arial" pitchFamily="34" charset="0"/>
              <a:buChar char="•"/>
              <a:defRPr/>
            </a:pPr>
            <a:r>
              <a:rPr lang="en-US" sz="2600" b="1" dirty="0">
                <a:cs typeface="Arial" pitchFamily="34" charset="0"/>
              </a:rPr>
              <a:t>Analyse statistical data on (reporting templates):</a:t>
            </a:r>
          </a:p>
          <a:p>
            <a:pPr marL="628650" indent="-361950">
              <a:buFont typeface="Courier New" pitchFamily="49" charset="0"/>
              <a:buChar char="o"/>
              <a:defRPr/>
            </a:pPr>
            <a:r>
              <a:rPr lang="en-GB" sz="2600" dirty="0"/>
              <a:t>data on classifications of agents involved, see annexure H</a:t>
            </a:r>
            <a:endParaRPr lang="en-US" sz="2600" dirty="0"/>
          </a:p>
          <a:p>
            <a:pPr marL="628650" indent="-361950">
              <a:buFont typeface="Courier New" pitchFamily="49" charset="0"/>
              <a:buChar char="o"/>
              <a:defRPr/>
            </a:pPr>
            <a:r>
              <a:rPr lang="en-GB" sz="2600" dirty="0"/>
              <a:t>data on classifications of incident type, see annexure I</a:t>
            </a:r>
            <a:endParaRPr lang="en-US" sz="2600" dirty="0"/>
          </a:p>
          <a:p>
            <a:pPr marL="628650" indent="-361950">
              <a:buFont typeface="Courier New" pitchFamily="49" charset="0"/>
              <a:buChar char="o"/>
              <a:defRPr/>
            </a:pPr>
            <a:r>
              <a:rPr lang="en-GB" sz="2600" dirty="0"/>
              <a:t>data on classifications of incident outcome, see annexure J</a:t>
            </a:r>
            <a:endParaRPr lang="en-US" sz="2600" dirty="0"/>
          </a:p>
          <a:p>
            <a:pPr marL="628650" indent="-361950">
              <a:buFont typeface="Courier New" pitchFamily="49" charset="0"/>
              <a:buChar char="o"/>
              <a:defRPr/>
            </a:pPr>
            <a:r>
              <a:rPr lang="en-GB" sz="2600" dirty="0"/>
              <a:t>indicators for PSIs, see annexure K</a:t>
            </a:r>
            <a:endParaRPr lang="en-US" sz="2600" dirty="0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850" y="0"/>
            <a:ext cx="6769100" cy="990600"/>
          </a:xfrm>
          <a:prstGeom prst="rect">
            <a:avLst/>
          </a:prstGeom>
        </p:spPr>
        <p:txBody>
          <a:bodyPr anchor="b">
            <a:normAutofit fontScale="85000" lnSpcReduction="1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7 (cont) – Indicators </a:t>
            </a: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825" y="1196975"/>
            <a:ext cx="8442325" cy="438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5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44450"/>
            <a:ext cx="7308850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400" dirty="0">
                <a:solidFill>
                  <a:schemeClr val="bg1"/>
                </a:solidFill>
                <a:cs typeface="Arial" pitchFamily="34" charset="0"/>
              </a:rPr>
              <a:t>Reporting template for categories – contributing factors</a:t>
            </a:r>
            <a:endParaRPr lang="en-GB" sz="34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201738"/>
            <a:ext cx="6553200" cy="5611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5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34938"/>
            <a:ext cx="7235825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400" dirty="0">
                <a:solidFill>
                  <a:schemeClr val="bg1"/>
                </a:solidFill>
                <a:cs typeface="Arial" pitchFamily="34" charset="0"/>
              </a:rPr>
              <a:t>Reporting template for categories – Type of incident</a:t>
            </a:r>
            <a:endParaRPr lang="en-GB" sz="34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171575"/>
            <a:ext cx="6489700" cy="5503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5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34938"/>
            <a:ext cx="7235825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400" dirty="0">
                <a:solidFill>
                  <a:schemeClr val="bg1"/>
                </a:solidFill>
                <a:cs typeface="Arial" pitchFamily="34" charset="0"/>
              </a:rPr>
              <a:t>Reporting template for categories – Outcome</a:t>
            </a:r>
            <a:endParaRPr lang="en-GB" sz="34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125538"/>
            <a:ext cx="5832475" cy="5656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5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-26988"/>
            <a:ext cx="7235825" cy="990601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400" dirty="0">
                <a:solidFill>
                  <a:schemeClr val="bg1"/>
                </a:solidFill>
                <a:cs typeface="Arial" pitchFamily="34" charset="0"/>
              </a:rPr>
              <a:t>Reporting template for Indicators</a:t>
            </a:r>
            <a:endParaRPr lang="en-GB" sz="34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196975"/>
            <a:ext cx="5256212" cy="548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34938"/>
            <a:ext cx="7308850" cy="990600"/>
          </a:xfrm>
          <a:prstGeom prst="rect">
            <a:avLst/>
          </a:prstGeom>
        </p:spPr>
        <p:txBody>
          <a:bodyPr anchor="b"/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dirty="0">
                <a:solidFill>
                  <a:schemeClr val="bg1"/>
                </a:solidFill>
                <a:cs typeface="Arial" pitchFamily="34" charset="0"/>
              </a:rPr>
              <a:t>Step 8 - Implementation of recommendations</a:t>
            </a:r>
            <a:endParaRPr lang="en-GB" sz="36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sp>
        <p:nvSpPr>
          <p:cNvPr id="39939" name="TextBox 3"/>
          <p:cNvSpPr txBox="1">
            <a:spLocks noChangeArrowheads="1"/>
          </p:cNvSpPr>
          <p:nvPr/>
        </p:nvSpPr>
        <p:spPr bwMode="auto">
          <a:xfrm>
            <a:off x="250825" y="1412875"/>
            <a:ext cx="849788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>
                <a:cs typeface="Arial" pitchFamily="34" charset="0"/>
              </a:rPr>
              <a:t>Recommendations from the investigations and reviews to be implemented to ensure the development of better systems to ensure improved practices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3200"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200">
                <a:cs typeface="Arial" pitchFamily="34" charset="0"/>
              </a:rPr>
              <a:t>The Root Cause Analysis indicates the time frames as well as the staff responsible for implementation – see PSI form</a:t>
            </a:r>
          </a:p>
        </p:txBody>
      </p:sp>
      <p:pic>
        <p:nvPicPr>
          <p:cNvPr id="399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235825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9 -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" y="1125538"/>
            <a:ext cx="8891588" cy="4522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cs typeface="Arial" pitchFamily="34" charset="0"/>
              </a:rPr>
              <a:t>Purpose of PSI reporting systems is to enhance patient safety by learning from failures of the health-care system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>
                <a:cs typeface="Arial" pitchFamily="34" charset="0"/>
              </a:rPr>
              <a:t>Reporting can lead to learning and improved safety through:</a:t>
            </a:r>
          </a:p>
          <a:p>
            <a:pPr marL="723900" indent="-361950"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200" dirty="0">
                <a:cs typeface="Arial" pitchFamily="34" charset="0"/>
              </a:rPr>
              <a:t>the generation of alerts regarding significant new hazards,</a:t>
            </a:r>
          </a:p>
          <a:p>
            <a:pPr marL="361950" indent="361950"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200" dirty="0">
                <a:cs typeface="Arial" pitchFamily="34" charset="0"/>
              </a:rPr>
              <a:t>feedback and</a:t>
            </a:r>
          </a:p>
          <a:p>
            <a:pPr marL="361950" indent="361950"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200" dirty="0">
                <a:cs typeface="Arial" pitchFamily="34" charset="0"/>
              </a:rPr>
              <a:t>analysing reports</a:t>
            </a: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395288" y="952500"/>
            <a:ext cx="817245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alibri" pitchFamily="34" charset="0"/>
            </a:endParaRPr>
          </a:p>
          <a:p>
            <a:pPr algn="ctr"/>
            <a:r>
              <a:rPr lang="en-US" sz="4800">
                <a:cs typeface="Arial" pitchFamily="34" charset="0"/>
              </a:rPr>
              <a:t>To make an error is human, to cover up is unforgivable, but </a:t>
            </a:r>
            <a:r>
              <a:rPr lang="en-US" sz="4800" b="1">
                <a:cs typeface="Arial" pitchFamily="34" charset="0"/>
              </a:rPr>
              <a:t>to fail to learn is inexcusable </a:t>
            </a:r>
          </a:p>
          <a:p>
            <a:endParaRPr lang="en-US" sz="4000">
              <a:cs typeface="Arial" pitchFamily="34" charset="0"/>
            </a:endParaRPr>
          </a:p>
          <a:p>
            <a:r>
              <a:rPr lang="en-US" sz="3200" i="1">
                <a:cs typeface="Arial" pitchFamily="34" charset="0"/>
              </a:rPr>
              <a:t>Sir Liam Donaldson </a:t>
            </a:r>
          </a:p>
          <a:p>
            <a:r>
              <a:rPr lang="en-US" sz="3200" i="1">
                <a:cs typeface="Arial" pitchFamily="34" charset="0"/>
              </a:rPr>
              <a:t>WHO Envoy for Patient Safety</a:t>
            </a:r>
            <a:endParaRPr lang="en-US" sz="3200">
              <a:cs typeface="Arial" pitchFamily="34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7235825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ea typeface="+mj-ea"/>
                <a:cs typeface="Arial" pitchFamily="34" charset="0"/>
              </a:rPr>
              <a:t>Step 9 (cont) - Learning </a:t>
            </a:r>
          </a:p>
        </p:txBody>
      </p:sp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3532188"/>
            <a:ext cx="1863725" cy="221932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1"/>
          <p:cNvSpPr txBox="1">
            <a:spLocks noChangeArrowheads="1"/>
          </p:cNvSpPr>
          <p:nvPr/>
        </p:nvSpPr>
        <p:spPr bwMode="auto">
          <a:xfrm>
            <a:off x="0" y="5103813"/>
            <a:ext cx="9144000" cy="17541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ZA"/>
          </a:p>
          <a:p>
            <a:endParaRPr lang="en-ZA"/>
          </a:p>
          <a:p>
            <a:endParaRPr lang="en-ZA"/>
          </a:p>
          <a:p>
            <a:endParaRPr lang="en-ZA"/>
          </a:p>
          <a:p>
            <a:endParaRPr lang="en-ZA"/>
          </a:p>
          <a:p>
            <a:endParaRPr lang="en-US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116013"/>
            <a:ext cx="3621088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0"/>
            <a:ext cx="7235825" cy="990600"/>
          </a:xfrm>
          <a:prstGeom prst="rect">
            <a:avLst/>
          </a:prstGeom>
        </p:spPr>
        <p:txBody>
          <a:bodyPr anchor="b">
            <a:normAutofit fontScale="70000" lnSpcReduction="200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4800" b="1" dirty="0">
                <a:solidFill>
                  <a:schemeClr val="bg1"/>
                </a:solidFill>
              </a:rPr>
              <a:t>Flow diagram for action steps to manage patient safety incidents</a:t>
            </a:r>
            <a:endParaRPr lang="en-GB" sz="4800" b="1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rot="19915421">
            <a:off x="214313" y="3392488"/>
            <a:ext cx="2701925" cy="4619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ZA" sz="2400" b="1" dirty="0">
                <a:latin typeface="Arial" pitchFamily="34" charset="0"/>
                <a:cs typeface="Arial" pitchFamily="34" charset="0"/>
              </a:rPr>
              <a:t>Figure 1, page 31  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7"/>
          <p:cNvSpPr txBox="1">
            <a:spLocks noChangeArrowheads="1"/>
          </p:cNvSpPr>
          <p:nvPr/>
        </p:nvSpPr>
        <p:spPr bwMode="auto">
          <a:xfrm>
            <a:off x="0" y="5300663"/>
            <a:ext cx="9144000" cy="1477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3500438"/>
            <a:ext cx="5141913" cy="3213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4036" name="Rectangle 2"/>
          <p:cNvSpPr txBox="1">
            <a:spLocks noChangeArrowheads="1"/>
          </p:cNvSpPr>
          <p:nvPr/>
        </p:nvSpPr>
        <p:spPr bwMode="auto">
          <a:xfrm>
            <a:off x="15875" y="-26988"/>
            <a:ext cx="7286625" cy="990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Web-based information system</a:t>
            </a:r>
          </a:p>
        </p:txBody>
      </p:sp>
      <p:sp>
        <p:nvSpPr>
          <p:cNvPr id="44037" name="TextBox 2"/>
          <p:cNvSpPr txBox="1">
            <a:spLocks noChangeArrowheads="1"/>
          </p:cNvSpPr>
          <p:nvPr/>
        </p:nvSpPr>
        <p:spPr bwMode="auto">
          <a:xfrm>
            <a:off x="0" y="1196975"/>
            <a:ext cx="91440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>
                <a:cs typeface="Arial" pitchFamily="34" charset="0"/>
                <a:hlinkClick r:id="rId3"/>
              </a:rPr>
              <a:t>https://www.idealclinic.org.za</a:t>
            </a:r>
            <a:r>
              <a:rPr lang="en-US" sz="2800">
                <a:cs typeface="Arial" pitchFamily="34" charset="0"/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>
                <a:cs typeface="Arial" pitchFamily="34" charset="0"/>
              </a:rPr>
              <a:t>The information system contains the prescribed form to collect data and generate reports according to the prescribed reporting format.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>
                <a:cs typeface="Arial" pitchFamily="34" charset="0"/>
              </a:rPr>
              <a:t>Helpdesk at  </a:t>
            </a:r>
            <a:r>
              <a:rPr lang="en-US" sz="2800">
                <a:cs typeface="Arial" pitchFamily="34" charset="0"/>
                <a:hlinkClick r:id="rId4"/>
              </a:rPr>
              <a:t>idealclinic@health.gov.za</a:t>
            </a:r>
            <a:r>
              <a:rPr lang="en-US" sz="2800">
                <a:cs typeface="Arial" pitchFamily="34" charset="0"/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>
                <a:cs typeface="Arial" pitchFamily="34" charset="0"/>
              </a:rPr>
              <a:t>Access through </a:t>
            </a:r>
          </a:p>
          <a:p>
            <a:pPr marL="457200" indent="-457200"/>
            <a:r>
              <a:rPr lang="en-US" sz="2800">
                <a:cs typeface="Arial" pitchFamily="34" charset="0"/>
              </a:rPr>
              <a:t>    a user account</a:t>
            </a:r>
          </a:p>
        </p:txBody>
      </p:sp>
      <p:sp>
        <p:nvSpPr>
          <p:cNvPr id="7" name="Down Arrow 6"/>
          <p:cNvSpPr/>
          <p:nvPr/>
        </p:nvSpPr>
        <p:spPr>
          <a:xfrm>
            <a:off x="4391025" y="3716338"/>
            <a:ext cx="360363" cy="36036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287463"/>
            <a:ext cx="2682875" cy="3078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5059" name="TextBox 5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5060" name="Rectangle 2"/>
          <p:cNvSpPr txBox="1">
            <a:spLocks noChangeArrowheads="1"/>
          </p:cNvSpPr>
          <p:nvPr/>
        </p:nvSpPr>
        <p:spPr bwMode="auto">
          <a:xfrm>
            <a:off x="0" y="134938"/>
            <a:ext cx="73088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Training manual for web-based information system</a:t>
            </a:r>
          </a:p>
        </p:txBody>
      </p:sp>
      <p:pic>
        <p:nvPicPr>
          <p:cNvPr id="4506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284538"/>
            <a:ext cx="2911475" cy="3506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5062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1412875"/>
            <a:ext cx="3744912" cy="4772025"/>
          </a:xfrm>
          <a:prstGeom prst="rect">
            <a:avLst/>
          </a:prstGeom>
          <a:noFill/>
          <a:ln w="38100">
            <a:solidFill>
              <a:srgbClr val="006024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 txBox="1">
            <a:spLocks noChangeArrowheads="1"/>
          </p:cNvSpPr>
          <p:nvPr/>
        </p:nvSpPr>
        <p:spPr bwMode="auto">
          <a:xfrm>
            <a:off x="0" y="115888"/>
            <a:ext cx="728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Management of information system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1052513"/>
            <a:ext cx="8748713" cy="4894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en-ZA" sz="2400" dirty="0"/>
              <a:t>Include management of web-based  information system in provincial protocol/guideline/SOP</a:t>
            </a:r>
          </a:p>
          <a:p>
            <a:pPr marL="857250" indent="-342900">
              <a:buFont typeface="Wingdings" pitchFamily="2" charset="2"/>
              <a:buChar char="ü"/>
              <a:defRPr/>
            </a:pPr>
            <a:r>
              <a:rPr lang="en-ZA" sz="2400" dirty="0"/>
              <a:t>Who will have capturing rights for which levels</a:t>
            </a:r>
          </a:p>
          <a:p>
            <a:pPr marL="857250" indent="-342900">
              <a:buFont typeface="Wingdings" pitchFamily="2" charset="2"/>
              <a:buChar char="ü"/>
              <a:defRPr/>
            </a:pPr>
            <a:r>
              <a:rPr lang="en-ZA" sz="2400" dirty="0"/>
              <a:t>Who will capture PSIs that are reported at provincial/district level –  be careful of duplication!</a:t>
            </a:r>
          </a:p>
          <a:p>
            <a:pPr marL="857250" indent="-342900">
              <a:buFont typeface="Wingdings" pitchFamily="2" charset="2"/>
              <a:buChar char="ü"/>
              <a:defRPr/>
            </a:pPr>
            <a:r>
              <a:rPr lang="en-ZA" sz="2400" dirty="0"/>
              <a:t>Who will be responsible for requesting user accounts</a:t>
            </a:r>
          </a:p>
          <a:p>
            <a:pPr marL="857250" indent="-342900">
              <a:buFont typeface="Wingdings" pitchFamily="2" charset="2"/>
              <a:buChar char="ü"/>
              <a:defRPr/>
            </a:pPr>
            <a:r>
              <a:rPr lang="en-ZA" sz="2400" dirty="0"/>
              <a:t>Can include responsibilities in terms of reference of committees at different levels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ZA" sz="2400" dirty="0"/>
              <a:t>Indicator data on web-based information system, must be the same as the indicator data captured on DHID</a:t>
            </a:r>
          </a:p>
          <a:p>
            <a:pPr marL="857250" indent="-342900">
              <a:buFont typeface="Wingdings" pitchFamily="2" charset="2"/>
              <a:buChar char="ü"/>
              <a:defRPr/>
            </a:pPr>
            <a:r>
              <a:rPr lang="en-ZA" sz="2400" dirty="0"/>
              <a:t>Once all facilities are using the information system - will link  with DHIS to automatically transfer indicator data to DHIS</a:t>
            </a:r>
            <a:endParaRPr lang="en-US" sz="2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6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7107" name="Rectangle 2"/>
          <p:cNvSpPr txBox="1">
            <a:spLocks noChangeArrowheads="1"/>
          </p:cNvSpPr>
          <p:nvPr/>
        </p:nvSpPr>
        <p:spPr bwMode="auto">
          <a:xfrm>
            <a:off x="0" y="134938"/>
            <a:ext cx="728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Access to Web-based information system</a:t>
            </a:r>
          </a:p>
        </p:txBody>
      </p:sp>
      <p:sp>
        <p:nvSpPr>
          <p:cNvPr id="47108" name="TextBox 2"/>
          <p:cNvSpPr txBox="1">
            <a:spLocks noChangeArrowheads="1"/>
          </p:cNvSpPr>
          <p:nvPr/>
        </p:nvSpPr>
        <p:spPr bwMode="auto">
          <a:xfrm>
            <a:off x="144463" y="1052513"/>
            <a:ext cx="86756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cs typeface="Arial" pitchFamily="34" charset="0"/>
              </a:rPr>
              <a:t>Every province to complete and submit a form to indicate which staff members </a:t>
            </a:r>
            <a:r>
              <a:rPr lang="en-US" sz="2400" b="1">
                <a:cs typeface="Arial" pitchFamily="34" charset="0"/>
              </a:rPr>
              <a:t>may request user accounts </a:t>
            </a:r>
            <a:r>
              <a:rPr lang="en-US" sz="2400">
                <a:cs typeface="Arial" pitchFamily="34" charset="0"/>
              </a:rPr>
              <a:t>from NDoH</a:t>
            </a:r>
          </a:p>
        </p:txBody>
      </p:sp>
      <p:pic>
        <p:nvPicPr>
          <p:cNvPr id="4710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276475"/>
            <a:ext cx="6121400" cy="4149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Left Arrow 7"/>
          <p:cNvSpPr/>
          <p:nvPr/>
        </p:nvSpPr>
        <p:spPr>
          <a:xfrm>
            <a:off x="3059113" y="5862638"/>
            <a:ext cx="649287" cy="288925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111" name="TextBox 2"/>
          <p:cNvSpPr txBox="1">
            <a:spLocks noChangeArrowheads="1"/>
          </p:cNvSpPr>
          <p:nvPr/>
        </p:nvSpPr>
        <p:spPr bwMode="auto">
          <a:xfrm>
            <a:off x="6589713" y="3357563"/>
            <a:ext cx="2374900" cy="1568450"/>
          </a:xfrm>
          <a:prstGeom prst="rect">
            <a:avLst/>
          </a:prstGeom>
          <a:noFill/>
          <a:ln w="38100">
            <a:solidFill>
              <a:srgbClr val="006024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  <a:cs typeface="Arial" pitchFamily="34" charset="0"/>
              </a:rPr>
              <a:t>Note: </a:t>
            </a:r>
            <a:r>
              <a:rPr lang="en-US" sz="2400">
                <a:cs typeface="Arial" pitchFamily="34" charset="0"/>
              </a:rPr>
              <a:t>submit </a:t>
            </a:r>
            <a:r>
              <a:rPr lang="en-US" sz="2400" b="1">
                <a:cs typeface="Arial" pitchFamily="34" charset="0"/>
              </a:rPr>
              <a:t>signed </a:t>
            </a:r>
            <a:r>
              <a:rPr lang="en-US" sz="2400">
                <a:cs typeface="Arial" pitchFamily="34" charset="0"/>
              </a:rPr>
              <a:t>copy to ronel.steinhobel@health.gov.za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6"/>
          <p:cNvSpPr txBox="1">
            <a:spLocks noChangeArrowheads="1"/>
          </p:cNvSpPr>
          <p:nvPr/>
        </p:nvSpPr>
        <p:spPr bwMode="auto">
          <a:xfrm>
            <a:off x="0" y="5445125"/>
            <a:ext cx="9144000" cy="1477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8131" name="Rectangle 2"/>
          <p:cNvSpPr txBox="1">
            <a:spLocks noChangeArrowheads="1"/>
          </p:cNvSpPr>
          <p:nvPr/>
        </p:nvSpPr>
        <p:spPr bwMode="auto">
          <a:xfrm>
            <a:off x="0" y="134938"/>
            <a:ext cx="728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Access to Web-based information system</a:t>
            </a:r>
          </a:p>
        </p:txBody>
      </p:sp>
      <p:sp>
        <p:nvSpPr>
          <p:cNvPr id="48132" name="TextBox 2"/>
          <p:cNvSpPr txBox="1">
            <a:spLocks noChangeArrowheads="1"/>
          </p:cNvSpPr>
          <p:nvPr/>
        </p:nvSpPr>
        <p:spPr bwMode="auto">
          <a:xfrm>
            <a:off x="5292725" y="2274888"/>
            <a:ext cx="3802063" cy="3046412"/>
          </a:xfrm>
          <a:prstGeom prst="rect">
            <a:avLst/>
          </a:prstGeom>
          <a:noFill/>
          <a:ln w="38100">
            <a:solidFill>
              <a:srgbClr val="006024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cs typeface="Arial" pitchFamily="34" charset="0"/>
              </a:rPr>
              <a:t>Only designated staff may submit the form to request user accounts to idealclinic@health.gov.za </a:t>
            </a:r>
          </a:p>
          <a:p>
            <a:pPr algn="ctr"/>
            <a:r>
              <a:rPr lang="en-US" sz="2400" b="1">
                <a:solidFill>
                  <a:srgbClr val="FF0000"/>
                </a:solidFill>
                <a:cs typeface="Arial" pitchFamily="34" charset="0"/>
              </a:rPr>
              <a:t>Note: </a:t>
            </a:r>
            <a:r>
              <a:rPr lang="en-US" sz="2400">
                <a:cs typeface="Arial" pitchFamily="34" charset="0"/>
              </a:rPr>
              <a:t>submit both scanned </a:t>
            </a:r>
            <a:r>
              <a:rPr lang="en-US" sz="2400" b="1">
                <a:cs typeface="Arial" pitchFamily="34" charset="0"/>
              </a:rPr>
              <a:t>signed </a:t>
            </a:r>
            <a:r>
              <a:rPr lang="en-US" sz="2400">
                <a:cs typeface="Arial" pitchFamily="34" charset="0"/>
              </a:rPr>
              <a:t>copy </a:t>
            </a:r>
            <a:r>
              <a:rPr lang="en-US" sz="2400" b="1">
                <a:cs typeface="Arial" pitchFamily="34" charset="0"/>
              </a:rPr>
              <a:t>AND </a:t>
            </a:r>
            <a:r>
              <a:rPr lang="en-US" sz="2400">
                <a:cs typeface="Arial" pitchFamily="34" charset="0"/>
              </a:rPr>
              <a:t>original Excel document</a:t>
            </a:r>
          </a:p>
        </p:txBody>
      </p:sp>
      <p:pic>
        <p:nvPicPr>
          <p:cNvPr id="4813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196975"/>
            <a:ext cx="4968875" cy="5572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Left Arrow 7"/>
          <p:cNvSpPr/>
          <p:nvPr/>
        </p:nvSpPr>
        <p:spPr>
          <a:xfrm>
            <a:off x="3563938" y="6165850"/>
            <a:ext cx="647700" cy="287338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9"/>
          <p:cNvSpPr txBox="1">
            <a:spLocks noChangeArrowheads="1"/>
          </p:cNvSpPr>
          <p:nvPr/>
        </p:nvSpPr>
        <p:spPr bwMode="auto">
          <a:xfrm>
            <a:off x="0" y="5229225"/>
            <a:ext cx="9144000" cy="1754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9155" name="Rectangle 2"/>
          <p:cNvSpPr txBox="1">
            <a:spLocks noChangeArrowheads="1"/>
          </p:cNvSpPr>
          <p:nvPr/>
        </p:nvSpPr>
        <p:spPr bwMode="auto">
          <a:xfrm>
            <a:off x="0" y="-171450"/>
            <a:ext cx="728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Web-based information system</a:t>
            </a:r>
          </a:p>
        </p:txBody>
      </p:sp>
      <p:pic>
        <p:nvPicPr>
          <p:cNvPr id="4915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0325" y="4157663"/>
            <a:ext cx="5094288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915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125538"/>
            <a:ext cx="5218113" cy="2879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9158" name="TextBox 8"/>
          <p:cNvSpPr txBox="1">
            <a:spLocks noChangeArrowheads="1"/>
          </p:cNvSpPr>
          <p:nvPr/>
        </p:nvSpPr>
        <p:spPr bwMode="auto">
          <a:xfrm>
            <a:off x="5508625" y="1601788"/>
            <a:ext cx="34559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/>
              <a:t>Test site: </a:t>
            </a:r>
            <a:r>
              <a:rPr lang="en-US" sz="2000">
                <a:hlinkClick r:id="rId4"/>
              </a:rPr>
              <a:t>https://test.idealclinic.org.za</a:t>
            </a:r>
            <a:endParaRPr lang="en-US" sz="2000"/>
          </a:p>
          <a:p>
            <a:r>
              <a:rPr lang="en-US" sz="2000" b="1"/>
              <a:t>Username: </a:t>
            </a:r>
            <a:r>
              <a:rPr lang="en-US" sz="2000"/>
              <a:t>TestAccount</a:t>
            </a:r>
          </a:p>
          <a:p>
            <a:r>
              <a:rPr lang="en-US" sz="2000" b="1"/>
              <a:t>Password: </a:t>
            </a:r>
            <a:r>
              <a:rPr lang="en-US" sz="2000"/>
              <a:t>Password789</a:t>
            </a:r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4605338"/>
            <a:ext cx="3232150" cy="1247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2" name="Down Arrow 1"/>
          <p:cNvSpPr/>
          <p:nvPr/>
        </p:nvSpPr>
        <p:spPr>
          <a:xfrm>
            <a:off x="1547813" y="4005263"/>
            <a:ext cx="647700" cy="600075"/>
          </a:xfrm>
          <a:prstGeom prst="down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ight Arrow 2"/>
          <p:cNvSpPr/>
          <p:nvPr/>
        </p:nvSpPr>
        <p:spPr>
          <a:xfrm>
            <a:off x="3411538" y="5013325"/>
            <a:ext cx="458787" cy="508000"/>
          </a:xfrm>
          <a:prstGeom prst="right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9162" name="TextBox 8"/>
          <p:cNvSpPr txBox="1">
            <a:spLocks noChangeArrowheads="1"/>
          </p:cNvSpPr>
          <p:nvPr/>
        </p:nvSpPr>
        <p:spPr bwMode="auto">
          <a:xfrm>
            <a:off x="34925" y="5949950"/>
            <a:ext cx="3376613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2000"/>
              <a:t>Enter your own password twice when logging on for the first time</a:t>
            </a:r>
            <a:endParaRPr lang="en-US" sz="2000"/>
          </a:p>
        </p:txBody>
      </p:sp>
      <p:sp>
        <p:nvSpPr>
          <p:cNvPr id="4" name="Right Arrow 3"/>
          <p:cNvSpPr/>
          <p:nvPr/>
        </p:nvSpPr>
        <p:spPr>
          <a:xfrm>
            <a:off x="3276600" y="6237288"/>
            <a:ext cx="557213" cy="425450"/>
          </a:xfrm>
          <a:prstGeom prst="right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916113"/>
            <a:ext cx="3367088" cy="2706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0179" name="Rectangle 2"/>
          <p:cNvSpPr txBox="1">
            <a:spLocks noChangeArrowheads="1"/>
          </p:cNvSpPr>
          <p:nvPr/>
        </p:nvSpPr>
        <p:spPr bwMode="auto">
          <a:xfrm>
            <a:off x="0" y="0"/>
            <a:ext cx="728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chemeClr val="bg1"/>
                </a:solidFill>
                <a:cs typeface="Arial" pitchFamily="34" charset="0"/>
              </a:rPr>
              <a:t>Web-based information system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03350" y="1268413"/>
            <a:ext cx="5472113" cy="523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ZA" sz="2800" dirty="0">
                <a:latin typeface="Arial" pitchFamily="34" charset="0"/>
                <a:cs typeface="Arial" pitchFamily="34" charset="0"/>
              </a:rPr>
              <a:t>What if I forgot my password?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851275" y="3573463"/>
            <a:ext cx="1087438" cy="4318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0182" name="TextBox 5"/>
          <p:cNvSpPr txBox="1">
            <a:spLocks noChangeArrowheads="1"/>
          </p:cNvSpPr>
          <p:nvPr/>
        </p:nvSpPr>
        <p:spPr bwMode="auto">
          <a:xfrm>
            <a:off x="179388" y="2541588"/>
            <a:ext cx="3529012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2000"/>
              <a:t>Enter your e-mail address in the box provided, select ‘Reset Password’. An e-mail with a new temporary password will be sent.</a:t>
            </a:r>
            <a:endParaRPr lang="en-US" sz="2000"/>
          </a:p>
        </p:txBody>
      </p:sp>
      <p:pic>
        <p:nvPicPr>
          <p:cNvPr id="501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4797425"/>
            <a:ext cx="3705225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0184" name="TextBox 7"/>
          <p:cNvSpPr txBox="1">
            <a:spLocks noChangeArrowheads="1"/>
          </p:cNvSpPr>
          <p:nvPr/>
        </p:nvSpPr>
        <p:spPr bwMode="auto">
          <a:xfrm>
            <a:off x="179388" y="4419600"/>
            <a:ext cx="3529012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2000"/>
              <a:t>Can also use it to verify if an account exist. If there is not an account for the e-mail address message will display </a:t>
            </a:r>
            <a:endParaRPr lang="en-US" sz="2000"/>
          </a:p>
        </p:txBody>
      </p:sp>
      <p:sp>
        <p:nvSpPr>
          <p:cNvPr id="9" name="Right Arrow 8"/>
          <p:cNvSpPr/>
          <p:nvPr/>
        </p:nvSpPr>
        <p:spPr>
          <a:xfrm>
            <a:off x="3851275" y="5038725"/>
            <a:ext cx="1087438" cy="4318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308850" cy="990600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cs typeface="Arial" pitchFamily="34" charset="0"/>
              </a:rPr>
              <a:t>Monitoring and evaluation</a:t>
            </a: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0" y="836613"/>
            <a:ext cx="914400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36195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700" dirty="0">
                <a:cs typeface="Arial" pitchFamily="34" charset="0"/>
              </a:rPr>
              <a:t>Implemented over a 5 year period</a:t>
            </a:r>
          </a:p>
          <a:p>
            <a:pPr marL="457200" indent="-361950">
              <a:buFont typeface="Arial" pitchFamily="34" charset="0"/>
              <a:buChar char="•"/>
              <a:defRPr/>
            </a:pPr>
            <a:r>
              <a:rPr lang="en-ZA" sz="2700" dirty="0">
                <a:cs typeface="Arial" pitchFamily="34" charset="0"/>
              </a:rPr>
              <a:t>Provinces to submit data on prescribed templates from 1 April 2018:</a:t>
            </a:r>
          </a:p>
          <a:p>
            <a:pPr marL="457200">
              <a:buFont typeface="Courier New" pitchFamily="49" charset="0"/>
              <a:buChar char="o"/>
              <a:defRPr/>
            </a:pPr>
            <a:r>
              <a:rPr lang="en-ZA" sz="2700" dirty="0">
                <a:cs typeface="Arial" pitchFamily="34" charset="0"/>
              </a:rPr>
              <a:t> </a:t>
            </a:r>
            <a:r>
              <a:rPr lang="en-ZA" sz="2400" dirty="0">
                <a:cs typeface="Arial" pitchFamily="34" charset="0"/>
              </a:rPr>
              <a:t> Classification of agents involved,</a:t>
            </a:r>
            <a:endParaRPr lang="en-US" sz="2400" dirty="0">
              <a:cs typeface="Arial" pitchFamily="34" charset="0"/>
            </a:endParaRPr>
          </a:p>
          <a:p>
            <a:pPr marL="457200">
              <a:buFont typeface="Courier New" pitchFamily="49" charset="0"/>
              <a:buChar char="o"/>
              <a:defRPr/>
            </a:pPr>
            <a:r>
              <a:rPr lang="en-US" sz="2400" dirty="0">
                <a:cs typeface="Arial" pitchFamily="34" charset="0"/>
              </a:rPr>
              <a:t>  C</a:t>
            </a:r>
            <a:r>
              <a:rPr lang="en-ZA" sz="2400" dirty="0" err="1">
                <a:cs typeface="Arial" pitchFamily="34" charset="0"/>
              </a:rPr>
              <a:t>lassification</a:t>
            </a:r>
            <a:r>
              <a:rPr lang="en-ZA" sz="2400" dirty="0">
                <a:cs typeface="Arial" pitchFamily="34" charset="0"/>
              </a:rPr>
              <a:t> of incident type</a:t>
            </a:r>
          </a:p>
          <a:p>
            <a:pPr marL="457200">
              <a:buFont typeface="Courier New" pitchFamily="49" charset="0"/>
              <a:buChar char="o"/>
              <a:defRPr/>
            </a:pPr>
            <a:r>
              <a:rPr lang="en-ZA" sz="2400" dirty="0">
                <a:cs typeface="Arial" pitchFamily="34" charset="0"/>
              </a:rPr>
              <a:t>  Classification of incident outcome</a:t>
            </a:r>
          </a:p>
          <a:p>
            <a:pPr marL="457200">
              <a:buFont typeface="Courier New" pitchFamily="49" charset="0"/>
              <a:buChar char="o"/>
              <a:defRPr/>
            </a:pPr>
            <a:r>
              <a:rPr lang="en-ZA" sz="2400" dirty="0">
                <a:cs typeface="Arial" pitchFamily="34" charset="0"/>
              </a:rPr>
              <a:t>  PSI indicators</a:t>
            </a:r>
            <a:endParaRPr lang="en-US" sz="2400" dirty="0">
              <a:cs typeface="Arial" pitchFamily="34" charset="0"/>
            </a:endParaRPr>
          </a:p>
          <a:p>
            <a:pPr marL="857250">
              <a:buFont typeface="Wingdings" pitchFamily="2" charset="2"/>
              <a:buChar char="ü"/>
              <a:defRPr/>
            </a:pPr>
            <a:r>
              <a:rPr lang="en-ZA" sz="2400" dirty="0">
                <a:cs typeface="Arial" pitchFamily="34" charset="0"/>
              </a:rPr>
              <a:t>  PSI Case Closure Rate</a:t>
            </a:r>
            <a:endParaRPr lang="en-US" sz="2400" dirty="0">
              <a:cs typeface="Arial" pitchFamily="34" charset="0"/>
            </a:endParaRPr>
          </a:p>
          <a:p>
            <a:pPr marL="857250">
              <a:buFont typeface="Wingdings" pitchFamily="2" charset="2"/>
              <a:buChar char="ü"/>
              <a:defRPr/>
            </a:pPr>
            <a:r>
              <a:rPr lang="en-US" sz="2400" dirty="0">
                <a:cs typeface="Arial" pitchFamily="34" charset="0"/>
              </a:rPr>
              <a:t>  </a:t>
            </a:r>
            <a:r>
              <a:rPr lang="en-ZA" sz="2400" dirty="0">
                <a:cs typeface="Arial" pitchFamily="34" charset="0"/>
              </a:rPr>
              <a:t>SAC 1 Incident Reported within 24 hours Rate</a:t>
            </a:r>
          </a:p>
          <a:p>
            <a:pPr marL="857250">
              <a:buFont typeface="Wingdings" pitchFamily="2" charset="2"/>
              <a:buChar char="ü"/>
              <a:defRPr/>
            </a:pPr>
            <a:r>
              <a:rPr lang="en-ZA" sz="2400" dirty="0">
                <a:cs typeface="Arial" pitchFamily="34" charset="0"/>
              </a:rPr>
              <a:t>  PSI Case Closure within 60 working days Rate</a:t>
            </a:r>
          </a:p>
          <a:p>
            <a:pPr marL="457200" indent="-361950">
              <a:buFont typeface="Arial" pitchFamily="34" charset="0"/>
              <a:buChar char="•"/>
              <a:defRPr/>
            </a:pPr>
            <a:r>
              <a:rPr lang="en-US" sz="2700" dirty="0" err="1">
                <a:cs typeface="Arial" pitchFamily="34" charset="0"/>
              </a:rPr>
              <a:t>NDoH</a:t>
            </a:r>
            <a:r>
              <a:rPr lang="en-US" sz="2700" dirty="0">
                <a:cs typeface="Arial" pitchFamily="34" charset="0"/>
              </a:rPr>
              <a:t> to monitor data submitted and compile annual report</a:t>
            </a:r>
          </a:p>
        </p:txBody>
      </p:sp>
      <p:pic>
        <p:nvPicPr>
          <p:cNvPr id="512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0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308850" cy="990600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>
                <a:solidFill>
                  <a:schemeClr val="bg1"/>
                </a:solidFill>
                <a:cs typeface="Arial" pitchFamily="34" charset="0"/>
              </a:rPr>
              <a:t>Monitoring and evaluation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052513"/>
            <a:ext cx="9144000" cy="445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700" dirty="0" err="1">
                <a:cs typeface="Arial" pitchFamily="34" charset="0"/>
              </a:rPr>
              <a:t>NDoH</a:t>
            </a:r>
            <a:r>
              <a:rPr lang="en-ZA" sz="2700" dirty="0">
                <a:cs typeface="Arial" pitchFamily="34" charset="0"/>
              </a:rPr>
              <a:t>  will host in November of every year a National Quality Assurance Meeting that will be used for:</a:t>
            </a:r>
          </a:p>
          <a:p>
            <a:pPr marL="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ZA" sz="2700" dirty="0">
                <a:cs typeface="Arial" pitchFamily="34" charset="0"/>
              </a:rPr>
              <a:t>  sharing provincial experiences </a:t>
            </a:r>
          </a:p>
          <a:p>
            <a:pPr marL="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ZA" sz="2700" dirty="0">
                <a:cs typeface="Arial" pitchFamily="34" charset="0"/>
              </a:rPr>
              <a:t>  determining the efficacy of the Guideline</a:t>
            </a:r>
          </a:p>
          <a:p>
            <a:pPr marL="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ZA" sz="2700" dirty="0">
                <a:cs typeface="Arial" pitchFamily="34" charset="0"/>
              </a:rPr>
              <a:t>  evaluating the overall national performance</a:t>
            </a:r>
          </a:p>
          <a:p>
            <a:pPr marL="457200" indent="-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ZA" sz="2700" dirty="0">
                <a:cs typeface="Arial" pitchFamily="34" charset="0"/>
              </a:rPr>
              <a:t>Mid term review of Guideline in 30 months</a:t>
            </a:r>
          </a:p>
          <a:p>
            <a:pPr marL="457200" indent="-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ZA" sz="2700" dirty="0">
                <a:cs typeface="Arial" pitchFamily="34" charset="0"/>
              </a:rPr>
              <a:t>Final review of Guideline in 5 years</a:t>
            </a:r>
            <a:endParaRPr lang="en-US" sz="2700" dirty="0">
              <a:cs typeface="Arial" pitchFamily="34" charset="0"/>
            </a:endParaRPr>
          </a:p>
        </p:txBody>
      </p:sp>
      <p:pic>
        <p:nvPicPr>
          <p:cNvPr id="522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44463" y="1174750"/>
            <a:ext cx="8891587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GB" altLang="zh-CN" sz="3200" dirty="0">
                <a:ea typeface="Times New Roman" pitchFamily="18" charset="0"/>
                <a:cs typeface="Arial" pitchFamily="34" charset="0"/>
              </a:rPr>
              <a:t>Incident reporting must occur in conjunction with:</a:t>
            </a:r>
          </a:p>
          <a:p>
            <a:pPr marL="361950" indent="-361950">
              <a:buFont typeface="Arial" pitchFamily="34" charset="0"/>
              <a:buChar char="•"/>
              <a:defRPr/>
            </a:pPr>
            <a:r>
              <a:rPr lang="en-GB" altLang="zh-CN" sz="3200" dirty="0">
                <a:ea typeface="Times New Roman" pitchFamily="18" charset="0"/>
                <a:cs typeface="Arial" pitchFamily="34" charset="0"/>
              </a:rPr>
              <a:t>rigorous investigation,</a:t>
            </a:r>
          </a:p>
          <a:p>
            <a:pPr marL="361950" indent="-361950">
              <a:buFont typeface="Arial" pitchFamily="34" charset="0"/>
              <a:buChar char="•"/>
              <a:defRPr/>
            </a:pPr>
            <a:r>
              <a:rPr lang="en-GB" altLang="zh-CN" sz="3200" dirty="0">
                <a:ea typeface="Times New Roman" pitchFamily="18" charset="0"/>
                <a:cs typeface="Arial" pitchFamily="34" charset="0"/>
              </a:rPr>
              <a:t>methods of analysis and prioritising harms</a:t>
            </a:r>
          </a:p>
          <a:p>
            <a:pPr marL="361950" indent="-361950">
              <a:buFont typeface="Arial" pitchFamily="34" charset="0"/>
              <a:buChar char="•"/>
              <a:defRPr/>
            </a:pPr>
            <a:r>
              <a:rPr lang="en-GB" altLang="zh-CN" sz="3200" dirty="0">
                <a:ea typeface="Times New Roman" pitchFamily="18" charset="0"/>
                <a:cs typeface="Arial" pitchFamily="34" charset="0"/>
              </a:rPr>
              <a:t>an overall culture driven by a desire to identify systems failures rather than seeking individuals to blame</a:t>
            </a:r>
            <a:endParaRPr lang="en-GB" altLang="zh-CN" sz="2800" dirty="0">
              <a:cs typeface="Arial" pitchFamily="34" charset="0"/>
            </a:endParaRPr>
          </a:p>
        </p:txBody>
      </p:sp>
      <p:sp>
        <p:nvSpPr>
          <p:cNvPr id="53251" name="Rectangle 2"/>
          <p:cNvSpPr txBox="1">
            <a:spLocks noChangeArrowheads="1"/>
          </p:cNvSpPr>
          <p:nvPr/>
        </p:nvSpPr>
        <p:spPr bwMode="auto">
          <a:xfrm>
            <a:off x="0" y="0"/>
            <a:ext cx="73088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800" b="1">
                <a:solidFill>
                  <a:schemeClr val="bg1"/>
                </a:solidFill>
                <a:cs typeface="Arial" pitchFamily="34" charset="0"/>
              </a:rPr>
              <a:t>Conclusion</a:t>
            </a:r>
          </a:p>
        </p:txBody>
      </p:sp>
      <p:sp>
        <p:nvSpPr>
          <p:cNvPr id="5" name="Down Arrow 4"/>
          <p:cNvSpPr/>
          <p:nvPr/>
        </p:nvSpPr>
        <p:spPr>
          <a:xfrm>
            <a:off x="3635375" y="4149725"/>
            <a:ext cx="936625" cy="719138"/>
          </a:xfrm>
          <a:prstGeom prst="down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3253" name="Rectangle 1"/>
          <p:cNvSpPr>
            <a:spLocks noChangeArrowheads="1"/>
          </p:cNvSpPr>
          <p:nvPr/>
        </p:nvSpPr>
        <p:spPr bwMode="auto">
          <a:xfrm>
            <a:off x="0" y="5013325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altLang="zh-CN" sz="3200" b="1">
                <a:ea typeface="Times New Roman" pitchFamily="18" charset="0"/>
                <a:cs typeface="Arial" pitchFamily="34" charset="0"/>
              </a:rPr>
              <a:t>Patient safety focal person in each province</a:t>
            </a:r>
          </a:p>
        </p:txBody>
      </p:sp>
      <p:pic>
        <p:nvPicPr>
          <p:cNvPr id="532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71775" y="2133600"/>
            <a:ext cx="5526088" cy="1846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  <a:hlinkClick r:id="rId2"/>
              </a:rPr>
              <a:t>www.health.gov.za</a:t>
            </a:r>
          </a:p>
        </p:txBody>
      </p:sp>
      <p:sp>
        <p:nvSpPr>
          <p:cNvPr id="54275" name="Title 9"/>
          <p:cNvSpPr txBox="1">
            <a:spLocks/>
          </p:cNvSpPr>
          <p:nvPr/>
        </p:nvSpPr>
        <p:spPr bwMode="auto">
          <a:xfrm>
            <a:off x="0" y="2603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1">
                <a:solidFill>
                  <a:schemeClr val="bg1"/>
                </a:solidFill>
                <a:cs typeface="Arial" pitchFamily="34" charset="0"/>
              </a:rPr>
              <a:t>END</a:t>
            </a:r>
          </a:p>
        </p:txBody>
      </p:sp>
      <p:pic>
        <p:nvPicPr>
          <p:cNvPr id="54276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2276475"/>
            <a:ext cx="1657350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86688" y="5800725"/>
            <a:ext cx="10953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3315</TotalTime>
  <Words>1991</Words>
  <Application>Microsoft Office PowerPoint</Application>
  <PresentationFormat>On-screen Show (4:3)</PresentationFormat>
  <Paragraphs>366</Paragraphs>
  <Slides>48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Arial</vt:lpstr>
      <vt:lpstr>Calibri</vt:lpstr>
      <vt:lpstr>Times New Roman</vt:lpstr>
      <vt:lpstr>Symbol</vt:lpstr>
      <vt:lpstr>Courier New</vt:lpstr>
      <vt:lpstr>+mj-lt</vt:lpstr>
      <vt:lpstr>Wingdings</vt:lpstr>
      <vt:lpstr>SimSun</vt:lpstr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RS</cp:lastModifiedBy>
  <cp:revision>293</cp:revision>
  <dcterms:created xsi:type="dcterms:W3CDTF">2013-10-17T06:13:57Z</dcterms:created>
  <dcterms:modified xsi:type="dcterms:W3CDTF">2018-04-06T14:23:07Z</dcterms:modified>
</cp:coreProperties>
</file>