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51" r:id="rId2"/>
  </p:sldMasterIdLst>
  <p:notesMasterIdLst>
    <p:notesMasterId r:id="rId42"/>
  </p:notesMasterIdLst>
  <p:handoutMasterIdLst>
    <p:handoutMasterId r:id="rId43"/>
  </p:handoutMasterIdLst>
  <p:sldIdLst>
    <p:sldId id="256" r:id="rId3"/>
    <p:sldId id="263" r:id="rId4"/>
    <p:sldId id="326" r:id="rId5"/>
    <p:sldId id="300" r:id="rId6"/>
    <p:sldId id="301" r:id="rId7"/>
    <p:sldId id="302" r:id="rId8"/>
    <p:sldId id="327" r:id="rId9"/>
    <p:sldId id="297" r:id="rId10"/>
    <p:sldId id="303" r:id="rId11"/>
    <p:sldId id="274" r:id="rId12"/>
    <p:sldId id="284" r:id="rId13"/>
    <p:sldId id="314" r:id="rId14"/>
    <p:sldId id="328" r:id="rId15"/>
    <p:sldId id="285" r:id="rId16"/>
    <p:sldId id="317" r:id="rId17"/>
    <p:sldId id="318" r:id="rId18"/>
    <p:sldId id="319" r:id="rId19"/>
    <p:sldId id="343" r:id="rId20"/>
    <p:sldId id="330" r:id="rId21"/>
    <p:sldId id="342" r:id="rId22"/>
    <p:sldId id="347" r:id="rId23"/>
    <p:sldId id="329" r:id="rId24"/>
    <p:sldId id="331" r:id="rId25"/>
    <p:sldId id="320" r:id="rId26"/>
    <p:sldId id="321" r:id="rId27"/>
    <p:sldId id="332" r:id="rId28"/>
    <p:sldId id="304" r:id="rId29"/>
    <p:sldId id="333" r:id="rId30"/>
    <p:sldId id="334" r:id="rId31"/>
    <p:sldId id="340" r:id="rId32"/>
    <p:sldId id="339" r:id="rId33"/>
    <p:sldId id="345" r:id="rId34"/>
    <p:sldId id="337" r:id="rId35"/>
    <p:sldId id="338" r:id="rId36"/>
    <p:sldId id="344" r:id="rId37"/>
    <p:sldId id="346" r:id="rId38"/>
    <p:sldId id="322" r:id="rId39"/>
    <p:sldId id="324" r:id="rId40"/>
    <p:sldId id="272" r:id="rId41"/>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00" autoAdjust="0"/>
    <p:restoredTop sz="94660"/>
  </p:normalViewPr>
  <p:slideViewPr>
    <p:cSldViewPr>
      <p:cViewPr>
        <p:scale>
          <a:sx n="70" d="100"/>
          <a:sy n="70" d="100"/>
        </p:scale>
        <p:origin x="-1428" y="13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0" d="100"/>
          <a:sy n="50" d="100"/>
        </p:scale>
        <p:origin x="-2532" y="-10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ZA"/>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AF7A823E-4A07-4A19-A9B0-04D35D93D2EB}" type="datetimeFigureOut">
              <a:rPr lang="en-US"/>
              <a:pPr>
                <a:defRPr/>
              </a:pPr>
              <a:t>12/12/2017</a:t>
            </a:fld>
            <a:endParaRPr lang="en-ZA"/>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ZA"/>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EEFFA2FA-4B10-4788-B219-3781E4B0BA31}" type="slidenum">
              <a:rPr lang="en-ZA"/>
              <a:pPr>
                <a:defRPr/>
              </a:pPr>
              <a:t>‹#›</a:t>
            </a:fld>
            <a:endParaRPr lang="en-ZA"/>
          </a:p>
        </p:txBody>
      </p:sp>
    </p:spTree>
    <p:extLst>
      <p:ext uri="{BB962C8B-B14F-4D97-AF65-F5344CB8AC3E}">
        <p14:creationId xmlns:p14="http://schemas.microsoft.com/office/powerpoint/2010/main" val="1413363943"/>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ZA"/>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E9D31B4D-A041-485A-9E04-B6EEA88B24D7}" type="datetimeFigureOut">
              <a:rPr lang="en-US"/>
              <a:pPr>
                <a:defRPr/>
              </a:pPr>
              <a:t>12/12/2017</a:t>
            </a:fld>
            <a:endParaRPr lang="en-ZA"/>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ZA" noProof="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ZA"/>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29CD0C4C-1D92-4589-B816-CB32D456B21A}" type="slidenum">
              <a:rPr lang="en-ZA"/>
              <a:pPr>
                <a:defRPr/>
              </a:pPr>
              <a:t>‹#›</a:t>
            </a:fld>
            <a:endParaRPr lang="en-ZA"/>
          </a:p>
        </p:txBody>
      </p:sp>
    </p:spTree>
    <p:extLst>
      <p:ext uri="{BB962C8B-B14F-4D97-AF65-F5344CB8AC3E}">
        <p14:creationId xmlns:p14="http://schemas.microsoft.com/office/powerpoint/2010/main" val="2816904158"/>
      </p:ext>
    </p:extLst>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Date Placeholder 3"/>
          <p:cNvSpPr>
            <a:spLocks noGrp="1"/>
          </p:cNvSpPr>
          <p:nvPr>
            <p:ph type="dt" idx="10"/>
          </p:nvPr>
        </p:nvSpPr>
        <p:spPr/>
        <p:txBody>
          <a:bodyPr/>
          <a:lstStyle/>
          <a:p>
            <a:pPr>
              <a:defRPr/>
            </a:pPr>
            <a:fld id="{10B32582-70B2-4DE3-8F66-966A960EFF56}" type="datetime1">
              <a:rPr lang="en-US" smtClean="0"/>
              <a:t>12/12/2017</a:t>
            </a:fld>
            <a:endParaRPr lang="en-ZA"/>
          </a:p>
        </p:txBody>
      </p:sp>
      <p:sp>
        <p:nvSpPr>
          <p:cNvPr id="5" name="Footer Placeholder 4"/>
          <p:cNvSpPr>
            <a:spLocks noGrp="1"/>
          </p:cNvSpPr>
          <p:nvPr>
            <p:ph type="ftr" sz="quarter" idx="11"/>
          </p:nvPr>
        </p:nvSpPr>
        <p:spPr/>
        <p:txBody>
          <a:bodyPr/>
          <a:lstStyle/>
          <a:p>
            <a:pPr>
              <a:defRPr/>
            </a:pPr>
            <a:endParaRPr lang="en-ZA"/>
          </a:p>
        </p:txBody>
      </p:sp>
      <p:sp>
        <p:nvSpPr>
          <p:cNvPr id="6" name="Slide Number Placeholder 5"/>
          <p:cNvSpPr>
            <a:spLocks noGrp="1"/>
          </p:cNvSpPr>
          <p:nvPr>
            <p:ph type="sldNum" sz="quarter" idx="12"/>
          </p:nvPr>
        </p:nvSpPr>
        <p:spPr/>
        <p:txBody>
          <a:bodyPr/>
          <a:lstStyle/>
          <a:p>
            <a:pPr>
              <a:defRPr/>
            </a:pPr>
            <a:fld id="{29CD0C4C-1D92-4589-B816-CB32D456B21A}" type="slidenum">
              <a:rPr lang="en-ZA" smtClean="0"/>
              <a:pPr>
                <a:defRPr/>
              </a:pPr>
              <a:t>28</a:t>
            </a:fld>
            <a:endParaRPr lang="en-ZA"/>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p:cNvSpPr/>
          <p:nvPr userDrawn="1"/>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 name="Picture 11"/>
          <p:cNvPicPr>
            <a:picLocks noChangeAspect="1" noChangeArrowheads="1"/>
          </p:cNvPicPr>
          <p:nvPr userDrawn="1"/>
        </p:nvPicPr>
        <p:blipFill>
          <a:blip r:embed="rId2" cstate="print"/>
          <a:srcRect r="25999"/>
          <a:stretch>
            <a:fillRect/>
          </a:stretch>
        </p:blipFill>
        <p:spPr bwMode="auto">
          <a:xfrm>
            <a:off x="228600" y="1219200"/>
            <a:ext cx="1524000" cy="1373188"/>
          </a:xfrm>
          <a:prstGeom prst="rect">
            <a:avLst/>
          </a:prstGeom>
          <a:noFill/>
          <a:ln w="9525">
            <a:noFill/>
            <a:miter lim="800000"/>
            <a:headEnd/>
            <a:tailEnd/>
          </a:ln>
        </p:spPr>
      </p:pic>
      <p:pic>
        <p:nvPicPr>
          <p:cNvPr id="4" name="Picture 7"/>
          <p:cNvPicPr>
            <a:picLocks noChangeAspect="1" noChangeArrowheads="1"/>
          </p:cNvPicPr>
          <p:nvPr userDrawn="1"/>
        </p:nvPicPr>
        <p:blipFill>
          <a:blip r:embed="rId3" cstate="print"/>
          <a:srcRect l="18813" r="5798"/>
          <a:stretch>
            <a:fillRect/>
          </a:stretch>
        </p:blipFill>
        <p:spPr bwMode="auto">
          <a:xfrm>
            <a:off x="228600" y="2743200"/>
            <a:ext cx="1524000" cy="1333500"/>
          </a:xfrm>
          <a:prstGeom prst="rect">
            <a:avLst/>
          </a:prstGeom>
          <a:noFill/>
          <a:ln w="9525">
            <a:noFill/>
            <a:miter lim="800000"/>
            <a:headEnd/>
            <a:tailEnd/>
          </a:ln>
        </p:spPr>
      </p:pic>
      <p:pic>
        <p:nvPicPr>
          <p:cNvPr id="5" name="Picture 9"/>
          <p:cNvPicPr>
            <a:picLocks noChangeAspect="1" noChangeArrowheads="1"/>
          </p:cNvPicPr>
          <p:nvPr userDrawn="1"/>
        </p:nvPicPr>
        <p:blipFill>
          <a:blip r:embed="rId4" cstate="print"/>
          <a:srcRect l="11563" r="32932" b="27168"/>
          <a:stretch>
            <a:fillRect/>
          </a:stretch>
        </p:blipFill>
        <p:spPr bwMode="auto">
          <a:xfrm>
            <a:off x="228600" y="4267200"/>
            <a:ext cx="1566863" cy="1371600"/>
          </a:xfrm>
          <a:prstGeom prst="rect">
            <a:avLst/>
          </a:prstGeom>
          <a:noFill/>
          <a:ln w="9525">
            <a:noFill/>
            <a:miter lim="800000"/>
            <a:headEnd/>
            <a:tailEnd/>
          </a:ln>
        </p:spPr>
      </p:pic>
      <p:cxnSp>
        <p:nvCxnSpPr>
          <p:cNvPr id="6" name="Straight Connector 5"/>
          <p:cNvCxnSpPr/>
          <p:nvPr userDrawn="1"/>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8" name="Picture 12" descr="NDOH Logo.jpg"/>
          <p:cNvPicPr>
            <a:picLocks noChangeAspect="1"/>
          </p:cNvPicPr>
          <p:nvPr userDrawn="1"/>
        </p:nvPicPr>
        <p:blipFill>
          <a:blip r:embed="rId5" cstate="print"/>
          <a:srcRect/>
          <a:stretch>
            <a:fillRect/>
          </a:stretch>
        </p:blipFill>
        <p:spPr bwMode="auto">
          <a:xfrm>
            <a:off x="152400" y="5867400"/>
            <a:ext cx="2286000" cy="823913"/>
          </a:xfrm>
          <a:prstGeom prst="rect">
            <a:avLst/>
          </a:prstGeom>
          <a:noFill/>
          <a:ln w="9525">
            <a:noFill/>
            <a:miter lim="800000"/>
            <a:headEnd/>
            <a:tailEnd/>
          </a:ln>
        </p:spPr>
      </p:pic>
      <p:cxnSp>
        <p:nvCxnSpPr>
          <p:cNvPr id="9" name="Straight Connector 8"/>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2" name="Straight Connector 1"/>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cxnSp>
        <p:nvCxnSpPr>
          <p:cNvPr id="2" name="Straight Connector 1"/>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ZA"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5E664CE8-3425-4D14-B702-E0F9F75C749D}" type="slidenum">
              <a:rPr lang="en-ZA"/>
              <a:pPr>
                <a:defRPr/>
              </a:pPr>
              <a:t>‹#›</a:t>
            </a:fld>
            <a:endParaRPr lang="en-ZA"/>
          </a:p>
        </p:txBody>
      </p:sp>
    </p:spTree>
  </p:cSld>
  <p:clrMap bg1="lt1" tx1="dk1" bg2="lt2" tx2="dk2" accent1="accent1" accent2="accent2" accent3="accent3" accent4="accent4" accent5="accent5" accent6="accent6" hlink="hlink" folHlink="folHlink"/>
  <p:sldLayoutIdLst>
    <p:sldLayoutId id="2147483676" r:id="rId1"/>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051" name="Picture 7" descr="NDOH Logo.jpg"/>
          <p:cNvPicPr>
            <a:picLocks noChangeAspect="1"/>
          </p:cNvPicPr>
          <p:nvPr userDrawn="1"/>
        </p:nvPicPr>
        <p:blipFill>
          <a:blip r:embed="rId4" cstate="print"/>
          <a:srcRect/>
          <a:stretch>
            <a:fillRect/>
          </a:stretch>
        </p:blipFill>
        <p:spPr bwMode="auto">
          <a:xfrm>
            <a:off x="152400" y="5867400"/>
            <a:ext cx="2286000" cy="823913"/>
          </a:xfrm>
          <a:prstGeom prst="rect">
            <a:avLst/>
          </a:prstGeom>
          <a:noFill/>
          <a:ln w="9525">
            <a:noFill/>
            <a:miter lim="800000"/>
            <a:headEnd/>
            <a:tailEnd/>
          </a:ln>
        </p:spPr>
      </p:pic>
      <p:pic>
        <p:nvPicPr>
          <p:cNvPr id="2052" name="Picture 11"/>
          <p:cNvPicPr>
            <a:picLocks noChangeAspect="1" noChangeArrowheads="1"/>
          </p:cNvPicPr>
          <p:nvPr userDrawn="1"/>
        </p:nvPicPr>
        <p:blipFill>
          <a:blip r:embed="rId5" cstate="print"/>
          <a:srcRect r="25999"/>
          <a:stretch>
            <a:fillRect/>
          </a:stretch>
        </p:blipFill>
        <p:spPr bwMode="auto">
          <a:xfrm>
            <a:off x="7342188" y="0"/>
            <a:ext cx="1184275" cy="10668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7" r:id="rId1"/>
    <p:sldLayoutId id="2147483678" r:id="rId2"/>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health.gov.za/"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www.idealclinic.org.za/" TargetMode="External"/><Relationship Id="rId2" Type="http://schemas.openxmlformats.org/officeDocument/2006/relationships/image" Target="../media/image27.png"/><Relationship Id="rId1" Type="http://schemas.openxmlformats.org/officeDocument/2006/relationships/slideLayout" Target="../slideLayouts/slideLayout3.xml"/><Relationship Id="rId4" Type="http://schemas.openxmlformats.org/officeDocument/2006/relationships/hyperlink" Target="mailto:idealclinic@health.gov.za"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hyperlink" Target="https://test.idealclinic.org.za/"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hyperlink" Target="http://www.idealclinic.org.za/"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4438" y="1557338"/>
            <a:ext cx="6264275" cy="954107"/>
          </a:xfrm>
          <a:prstGeom prst="rect">
            <a:avLst/>
          </a:prstGeom>
          <a:noFill/>
        </p:spPr>
        <p:txBody>
          <a:bodyPr>
            <a:spAutoFit/>
          </a:bodyPr>
          <a:lstStyle/>
          <a:p>
            <a:pPr fontAlgn="auto">
              <a:spcBef>
                <a:spcPts val="0"/>
              </a:spcBef>
              <a:spcAft>
                <a:spcPts val="0"/>
              </a:spcAft>
              <a:defRPr/>
            </a:pPr>
            <a:r>
              <a:rPr lang="en-US" sz="2800" b="1" dirty="0" smtClean="0">
                <a:cs typeface="Arial" pitchFamily="34" charset="0"/>
              </a:rPr>
              <a:t>Provincial Quality Assurance workshops</a:t>
            </a:r>
            <a:endParaRPr lang="en-US" sz="2800" b="1" dirty="0">
              <a:solidFill>
                <a:schemeClr val="bg1">
                  <a:lumMod val="50000"/>
                </a:schemeClr>
              </a:solidFill>
              <a:cs typeface="Arial" pitchFamily="34" charset="0"/>
            </a:endParaRPr>
          </a:p>
        </p:txBody>
      </p:sp>
      <p:sp>
        <p:nvSpPr>
          <p:cNvPr id="6147" name="TextBox 5"/>
          <p:cNvSpPr txBox="1">
            <a:spLocks noChangeArrowheads="1"/>
          </p:cNvSpPr>
          <p:nvPr/>
        </p:nvSpPr>
        <p:spPr bwMode="auto">
          <a:xfrm>
            <a:off x="2514600" y="4800600"/>
            <a:ext cx="5791200" cy="400050"/>
          </a:xfrm>
          <a:prstGeom prst="rect">
            <a:avLst/>
          </a:prstGeom>
          <a:noFill/>
          <a:ln w="9525">
            <a:noFill/>
            <a:miter lim="800000"/>
            <a:headEnd/>
            <a:tailEnd/>
          </a:ln>
        </p:spPr>
        <p:txBody>
          <a:bodyPr>
            <a:spAutoFit/>
          </a:bodyPr>
          <a:lstStyle/>
          <a:p>
            <a:r>
              <a:rPr lang="en-US" sz="2000" dirty="0">
                <a:cs typeface="Arial" pitchFamily="34" charset="0"/>
              </a:rPr>
              <a:t>Date: </a:t>
            </a:r>
            <a:r>
              <a:rPr lang="en-US" sz="2000" dirty="0" smtClean="0">
                <a:cs typeface="Arial" pitchFamily="34" charset="0"/>
              </a:rPr>
              <a:t>8 December  2017</a:t>
            </a:r>
            <a:endParaRPr lang="en-US" sz="2000" dirty="0">
              <a:cs typeface="Arial" pitchFamily="34" charset="0"/>
            </a:endParaRPr>
          </a:p>
        </p:txBody>
      </p:sp>
      <p:sp>
        <p:nvSpPr>
          <p:cNvPr id="7" name="Rectangle 2"/>
          <p:cNvSpPr txBox="1">
            <a:spLocks noChangeArrowheads="1"/>
          </p:cNvSpPr>
          <p:nvPr/>
        </p:nvSpPr>
        <p:spPr>
          <a:xfrm>
            <a:off x="539750" y="0"/>
            <a:ext cx="8353425" cy="8382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GB" sz="2800" b="1" dirty="0">
              <a:solidFill>
                <a:schemeClr val="bg1"/>
              </a:solidFill>
              <a:ea typeface="+mj-ea"/>
              <a:cs typeface="Arial" pitchFamily="34" charset="0"/>
            </a:endParaRPr>
          </a:p>
        </p:txBody>
      </p:sp>
      <p:sp>
        <p:nvSpPr>
          <p:cNvPr id="6149" name="TextBox 7"/>
          <p:cNvSpPr txBox="1">
            <a:spLocks noChangeArrowheads="1"/>
          </p:cNvSpPr>
          <p:nvPr/>
        </p:nvSpPr>
        <p:spPr bwMode="auto">
          <a:xfrm>
            <a:off x="0" y="44450"/>
            <a:ext cx="9144000" cy="1077913"/>
          </a:xfrm>
          <a:prstGeom prst="rect">
            <a:avLst/>
          </a:prstGeom>
          <a:noFill/>
          <a:ln w="9525">
            <a:noFill/>
            <a:miter lim="800000"/>
            <a:headEnd/>
            <a:tailEnd/>
          </a:ln>
        </p:spPr>
        <p:txBody>
          <a:bodyPr>
            <a:spAutoFit/>
          </a:bodyPr>
          <a:lstStyle/>
          <a:p>
            <a:pPr algn="ctr"/>
            <a:r>
              <a:rPr lang="en-US" sz="3200" b="1" dirty="0">
                <a:solidFill>
                  <a:schemeClr val="bg1"/>
                </a:solidFill>
                <a:cs typeface="Arial" pitchFamily="34" charset="0"/>
              </a:rPr>
              <a:t>National Guideline to Manage Complaints, Compliments and Suggestions</a:t>
            </a:r>
          </a:p>
        </p:txBody>
      </p:sp>
      <p:sp>
        <p:nvSpPr>
          <p:cNvPr id="6150" name="TextBox 8"/>
          <p:cNvSpPr txBox="1">
            <a:spLocks noChangeArrowheads="1"/>
          </p:cNvSpPr>
          <p:nvPr/>
        </p:nvSpPr>
        <p:spPr bwMode="auto">
          <a:xfrm>
            <a:off x="2500313" y="2781300"/>
            <a:ext cx="5791200" cy="1200150"/>
          </a:xfrm>
          <a:prstGeom prst="rect">
            <a:avLst/>
          </a:prstGeom>
          <a:noFill/>
          <a:ln w="9525">
            <a:noFill/>
            <a:miter lim="800000"/>
            <a:headEnd/>
            <a:tailEnd/>
          </a:ln>
        </p:spPr>
        <p:txBody>
          <a:bodyPr>
            <a:spAutoFit/>
          </a:bodyPr>
          <a:lstStyle/>
          <a:p>
            <a:pPr algn="ctr"/>
            <a:r>
              <a:rPr lang="en-US" sz="2400">
                <a:cs typeface="Arial" pitchFamily="34" charset="0"/>
              </a:rPr>
              <a:t>Quality Assurance</a:t>
            </a:r>
          </a:p>
          <a:p>
            <a:pPr algn="ctr"/>
            <a:r>
              <a:rPr lang="en-US" sz="2400">
                <a:cs typeface="Arial" pitchFamily="34" charset="0"/>
              </a:rPr>
              <a:t> COO’s Office</a:t>
            </a:r>
          </a:p>
          <a:p>
            <a:pPr algn="ctr"/>
            <a:r>
              <a:rPr lang="en-US" sz="2400">
                <a:cs typeface="Arial" pitchFamily="34" charset="0"/>
              </a:rPr>
              <a:t>Ronel Steinh</a:t>
            </a:r>
            <a:r>
              <a:rPr lang="en-ZA" sz="2400">
                <a:cs typeface="Arial" pitchFamily="34" charset="0"/>
              </a:rPr>
              <a:t>öbel</a:t>
            </a:r>
            <a:endParaRPr lang="en-US" sz="2400">
              <a:cs typeface="Arial" pitchFamily="34" charset="0"/>
            </a:endParaRPr>
          </a:p>
        </p:txBody>
      </p:sp>
      <p:pic>
        <p:nvPicPr>
          <p:cNvPr id="6151"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900113" y="0"/>
            <a:ext cx="556260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Contents</a:t>
            </a:r>
          </a:p>
        </p:txBody>
      </p:sp>
      <p:sp>
        <p:nvSpPr>
          <p:cNvPr id="7171" name="TextBox 3"/>
          <p:cNvSpPr txBox="1">
            <a:spLocks noChangeArrowheads="1"/>
          </p:cNvSpPr>
          <p:nvPr/>
        </p:nvSpPr>
        <p:spPr bwMode="auto">
          <a:xfrm>
            <a:off x="395288" y="1125538"/>
            <a:ext cx="8243887" cy="4555093"/>
          </a:xfrm>
          <a:prstGeom prst="rect">
            <a:avLst/>
          </a:prstGeom>
          <a:noFill/>
          <a:ln w="9525">
            <a:noFill/>
            <a:miter lim="800000"/>
            <a:headEnd/>
            <a:tailEnd/>
          </a:ln>
        </p:spPr>
        <p:txBody>
          <a:bodyPr>
            <a:spAutoFit/>
          </a:bodyPr>
          <a:lstStyle/>
          <a:p>
            <a:pPr lvl="1" indent="-457200">
              <a:buFont typeface="Arial" pitchFamily="34" charset="0"/>
              <a:buChar char="•"/>
            </a:pPr>
            <a:r>
              <a:rPr lang="en-US" sz="2900" dirty="0">
                <a:cs typeface="Arial" pitchFamily="34" charset="0"/>
              </a:rPr>
              <a:t>Background</a:t>
            </a:r>
          </a:p>
          <a:p>
            <a:pPr lvl="1" indent="-457200">
              <a:buFont typeface="Arial" pitchFamily="34" charset="0"/>
              <a:buChar char="•"/>
            </a:pPr>
            <a:r>
              <a:rPr lang="en-US" sz="2900" dirty="0">
                <a:cs typeface="Arial" pitchFamily="34" charset="0"/>
              </a:rPr>
              <a:t>Purpose </a:t>
            </a:r>
          </a:p>
          <a:p>
            <a:pPr lvl="1" indent="-457200">
              <a:buFont typeface="Arial" pitchFamily="34" charset="0"/>
              <a:buChar char="•"/>
            </a:pPr>
            <a:r>
              <a:rPr lang="en-US" sz="2900" dirty="0" smtClean="0">
                <a:cs typeface="Arial" pitchFamily="34" charset="0"/>
              </a:rPr>
              <a:t>Legal and policy framework</a:t>
            </a:r>
          </a:p>
          <a:p>
            <a:pPr lvl="1" indent="-457200">
              <a:buFont typeface="Arial" pitchFamily="34" charset="0"/>
              <a:buChar char="•"/>
            </a:pPr>
            <a:r>
              <a:rPr lang="en-US" sz="2900" dirty="0" smtClean="0">
                <a:cs typeface="Arial" pitchFamily="34" charset="0"/>
              </a:rPr>
              <a:t>Scope</a:t>
            </a:r>
          </a:p>
          <a:p>
            <a:pPr lvl="1" indent="-457200">
              <a:buFont typeface="Arial" pitchFamily="34" charset="0"/>
              <a:buChar char="•"/>
            </a:pPr>
            <a:r>
              <a:rPr lang="en-US" sz="2900" dirty="0" smtClean="0">
                <a:cs typeface="Arial" pitchFamily="34" charset="0"/>
              </a:rPr>
              <a:t>Definitions</a:t>
            </a:r>
            <a:endParaRPr lang="en-US" sz="2900" dirty="0">
              <a:cs typeface="Arial" pitchFamily="34" charset="0"/>
            </a:endParaRPr>
          </a:p>
          <a:p>
            <a:pPr lvl="1" indent="-457200">
              <a:buFont typeface="Arial" pitchFamily="34" charset="0"/>
              <a:buChar char="•"/>
            </a:pPr>
            <a:r>
              <a:rPr lang="en-US" sz="2900" dirty="0">
                <a:cs typeface="Arial" pitchFamily="34" charset="0"/>
              </a:rPr>
              <a:t>Committees</a:t>
            </a:r>
          </a:p>
          <a:p>
            <a:pPr lvl="1" indent="-457200">
              <a:buFont typeface="Arial" pitchFamily="34" charset="0"/>
              <a:buChar char="•"/>
            </a:pPr>
            <a:r>
              <a:rPr lang="en-US" sz="2900" dirty="0">
                <a:cs typeface="Arial" pitchFamily="34" charset="0"/>
              </a:rPr>
              <a:t>Complaints management</a:t>
            </a:r>
          </a:p>
          <a:p>
            <a:pPr lvl="1" indent="-457200">
              <a:buFont typeface="Arial" pitchFamily="34" charset="0"/>
              <a:buChar char="•"/>
            </a:pPr>
            <a:r>
              <a:rPr lang="en-US" sz="2900" dirty="0">
                <a:cs typeface="Arial" pitchFamily="34" charset="0"/>
              </a:rPr>
              <a:t>Compliment and Suggestion management</a:t>
            </a:r>
          </a:p>
          <a:p>
            <a:pPr lvl="1" indent="-457200">
              <a:buFont typeface="Arial" pitchFamily="34" charset="0"/>
              <a:buChar char="•"/>
            </a:pPr>
            <a:r>
              <a:rPr lang="en-US" sz="2900" dirty="0">
                <a:cs typeface="Arial" pitchFamily="34" charset="0"/>
              </a:rPr>
              <a:t>Web-based </a:t>
            </a:r>
            <a:r>
              <a:rPr lang="en-US" sz="2900" dirty="0" smtClean="0">
                <a:cs typeface="Arial" pitchFamily="34" charset="0"/>
              </a:rPr>
              <a:t>information system</a:t>
            </a:r>
            <a:endParaRPr lang="en-US" sz="2900" dirty="0">
              <a:cs typeface="Arial" pitchFamily="34" charset="0"/>
            </a:endParaRPr>
          </a:p>
          <a:p>
            <a:pPr lvl="1" indent="-457200">
              <a:buFont typeface="Arial" pitchFamily="34" charset="0"/>
              <a:buChar char="•"/>
            </a:pPr>
            <a:r>
              <a:rPr lang="en-US" sz="2900" dirty="0" smtClean="0">
                <a:cs typeface="Arial" pitchFamily="34" charset="0"/>
              </a:rPr>
              <a:t>Monitoring </a:t>
            </a:r>
            <a:r>
              <a:rPr lang="en-US" sz="2900" dirty="0">
                <a:cs typeface="Arial" pitchFamily="34" charset="0"/>
              </a:rPr>
              <a:t>and Evaluation</a:t>
            </a:r>
          </a:p>
        </p:txBody>
      </p:sp>
      <p:pic>
        <p:nvPicPr>
          <p:cNvPr id="7172"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2"/>
          <p:cNvSpPr txBox="1">
            <a:spLocks noChangeArrowheads="1"/>
          </p:cNvSpPr>
          <p:nvPr/>
        </p:nvSpPr>
        <p:spPr bwMode="auto">
          <a:xfrm>
            <a:off x="0" y="5373688"/>
            <a:ext cx="9144000" cy="1476375"/>
          </a:xfrm>
          <a:prstGeom prst="rect">
            <a:avLst/>
          </a:prstGeom>
          <a:solidFill>
            <a:schemeClr val="bg1"/>
          </a:solidFill>
          <a:ln w="9525">
            <a:noFill/>
            <a:miter lim="800000"/>
            <a:headEnd/>
            <a:tailEnd/>
          </a:ln>
        </p:spPr>
        <p:txBody>
          <a:bodyPr>
            <a:spAutoFit/>
          </a:bodyPr>
          <a:lstStyle/>
          <a:p>
            <a:endParaRPr lang="en-US"/>
          </a:p>
          <a:p>
            <a:endParaRPr lang="en-US"/>
          </a:p>
          <a:p>
            <a:endParaRPr lang="en-US"/>
          </a:p>
          <a:p>
            <a:endParaRPr lang="en-US"/>
          </a:p>
          <a:p>
            <a:endParaRPr lang="en-US"/>
          </a:p>
        </p:txBody>
      </p:sp>
      <p:sp>
        <p:nvSpPr>
          <p:cNvPr id="8196" name="TextBox 7"/>
          <p:cNvSpPr txBox="1">
            <a:spLocks noChangeArrowheads="1"/>
          </p:cNvSpPr>
          <p:nvPr/>
        </p:nvSpPr>
        <p:spPr bwMode="auto">
          <a:xfrm>
            <a:off x="0" y="0"/>
            <a:ext cx="7308850" cy="954107"/>
          </a:xfrm>
          <a:prstGeom prst="rect">
            <a:avLst/>
          </a:prstGeom>
          <a:noFill/>
          <a:ln w="9525">
            <a:noFill/>
            <a:miter lim="800000"/>
            <a:headEnd/>
            <a:tailEnd/>
          </a:ln>
        </p:spPr>
        <p:txBody>
          <a:bodyPr>
            <a:spAutoFit/>
          </a:bodyPr>
          <a:lstStyle/>
          <a:p>
            <a:pPr algn="ctr"/>
            <a:r>
              <a:rPr lang="en-US" sz="2800" b="1" dirty="0" smtClean="0">
                <a:solidFill>
                  <a:schemeClr val="bg1"/>
                </a:solidFill>
                <a:cs typeface="Arial" pitchFamily="34" charset="0"/>
              </a:rPr>
              <a:t>National Guideline to Manage Complaints, Compliments and Suggestions</a:t>
            </a:r>
            <a:endParaRPr lang="en-US" sz="2800" b="1" dirty="0">
              <a:solidFill>
                <a:schemeClr val="bg1"/>
              </a:solidFill>
              <a:cs typeface="Arial" pitchFamily="34" charset="0"/>
            </a:endParaRPr>
          </a:p>
        </p:txBody>
      </p:sp>
      <p:sp>
        <p:nvSpPr>
          <p:cNvPr id="5" name="TextBox 4"/>
          <p:cNvSpPr txBox="1"/>
          <p:nvPr/>
        </p:nvSpPr>
        <p:spPr>
          <a:xfrm>
            <a:off x="5003800" y="2276475"/>
            <a:ext cx="3889375" cy="2586038"/>
          </a:xfrm>
          <a:prstGeom prst="rect">
            <a:avLst/>
          </a:prstGeom>
          <a:noFill/>
          <a:ln w="25400">
            <a:solidFill>
              <a:srgbClr val="006024"/>
            </a:solidFill>
          </a:ln>
        </p:spPr>
        <p:txBody>
          <a:bodyPr>
            <a:spAutoFit/>
          </a:bodyPr>
          <a:lstStyle/>
          <a:p>
            <a:pPr marL="171450" indent="-171450">
              <a:buFont typeface="Arial" pitchFamily="34" charset="0"/>
              <a:buChar char="•"/>
              <a:defRPr/>
            </a:pPr>
            <a:r>
              <a:rPr lang="en-US" sz="2400" dirty="0"/>
              <a:t>Soft copy available for download: </a:t>
            </a:r>
            <a:r>
              <a:rPr lang="en-US" sz="2400" dirty="0">
                <a:hlinkClick r:id="rId2"/>
              </a:rPr>
              <a:t>www.health.gov.za</a:t>
            </a:r>
            <a:endParaRPr lang="en-US" sz="2400" dirty="0"/>
          </a:p>
          <a:p>
            <a:pPr marL="171450" indent="-171450">
              <a:buFont typeface="Arial" pitchFamily="34" charset="0"/>
              <a:buChar char="•"/>
              <a:defRPr/>
            </a:pPr>
            <a:r>
              <a:rPr lang="en-US" sz="2400" dirty="0"/>
              <a:t>Hard copies distributed to provinces by middle of January 2018</a:t>
            </a:r>
          </a:p>
          <a:p>
            <a:pPr>
              <a:defRPr/>
            </a:pPr>
            <a:endParaRPr lang="en-US" dirty="0"/>
          </a:p>
        </p:txBody>
      </p:sp>
      <p:pic>
        <p:nvPicPr>
          <p:cNvPr id="1026" name="Picture 2"/>
          <p:cNvPicPr>
            <a:picLocks noChangeAspect="1" noChangeArrowheads="1"/>
          </p:cNvPicPr>
          <p:nvPr/>
        </p:nvPicPr>
        <p:blipFill>
          <a:blip r:embed="rId3" cstate="print"/>
          <a:srcRect/>
          <a:stretch>
            <a:fillRect/>
          </a:stretch>
        </p:blipFill>
        <p:spPr bwMode="auto">
          <a:xfrm rot="20794011">
            <a:off x="769323" y="1533546"/>
            <a:ext cx="3490790" cy="4868951"/>
          </a:xfrm>
          <a:prstGeom prst="rect">
            <a:avLst/>
          </a:prstGeom>
          <a:noFill/>
          <a:ln w="25400">
            <a:solidFill>
              <a:srgbClr val="006024"/>
            </a:solid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68313" y="0"/>
            <a:ext cx="599440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Background</a:t>
            </a:r>
          </a:p>
        </p:txBody>
      </p:sp>
      <p:sp>
        <p:nvSpPr>
          <p:cNvPr id="3" name="TextBox 2"/>
          <p:cNvSpPr txBox="1"/>
          <p:nvPr/>
        </p:nvSpPr>
        <p:spPr>
          <a:xfrm>
            <a:off x="287338" y="1076325"/>
            <a:ext cx="8605837" cy="4800600"/>
          </a:xfrm>
          <a:prstGeom prst="rect">
            <a:avLst/>
          </a:prstGeom>
          <a:noFill/>
        </p:spPr>
        <p:txBody>
          <a:bodyPr>
            <a:spAutoFit/>
          </a:bodyPr>
          <a:lstStyle/>
          <a:p>
            <a:pPr marL="361950" indent="-361950" fontAlgn="auto">
              <a:spcBef>
                <a:spcPts val="0"/>
              </a:spcBef>
              <a:spcAft>
                <a:spcPts val="0"/>
              </a:spcAft>
              <a:buFont typeface="Arial" pitchFamily="34" charset="0"/>
              <a:buChar char="•"/>
              <a:defRPr/>
            </a:pPr>
            <a:r>
              <a:rPr lang="en-US" sz="3200" dirty="0">
                <a:cs typeface="Arial" pitchFamily="34" charset="0"/>
              </a:rPr>
              <a:t>Director General approved Complaints Management Protocol in August 2014.</a:t>
            </a:r>
          </a:p>
          <a:p>
            <a:pPr marL="361950" indent="-361950" fontAlgn="auto">
              <a:spcBef>
                <a:spcPts val="0"/>
              </a:spcBef>
              <a:spcAft>
                <a:spcPts val="0"/>
              </a:spcAft>
              <a:buFont typeface="Arial" pitchFamily="34" charset="0"/>
              <a:buChar char="•"/>
              <a:defRPr/>
            </a:pPr>
            <a:r>
              <a:rPr lang="en-US" sz="3200" dirty="0">
                <a:cs typeface="Arial" pitchFamily="34" charset="0"/>
              </a:rPr>
              <a:t>Decision made to revise and reshape the Protocol into a guideline document</a:t>
            </a:r>
          </a:p>
          <a:p>
            <a:pPr fontAlgn="auto">
              <a:spcBef>
                <a:spcPts val="0"/>
              </a:spcBef>
              <a:spcAft>
                <a:spcPts val="0"/>
              </a:spcAft>
              <a:buFont typeface="Arial" pitchFamily="34" charset="0"/>
              <a:buChar char="•"/>
              <a:defRPr/>
            </a:pPr>
            <a:r>
              <a:rPr lang="en-US" sz="3200" dirty="0">
                <a:cs typeface="Arial" pitchFamily="34" charset="0"/>
              </a:rPr>
              <a:t>  Changes made to protocol:</a:t>
            </a:r>
          </a:p>
          <a:p>
            <a:pPr marL="628650" indent="-361950" fontAlgn="auto">
              <a:spcBef>
                <a:spcPts val="0"/>
              </a:spcBef>
              <a:spcAft>
                <a:spcPts val="0"/>
              </a:spcAft>
              <a:buFont typeface="Wingdings" pitchFamily="2" charset="2"/>
              <a:buChar char="Ø"/>
              <a:defRPr/>
            </a:pPr>
            <a:r>
              <a:rPr lang="en-US" sz="3200" dirty="0">
                <a:cs typeface="Arial" pitchFamily="34" charset="0"/>
              </a:rPr>
              <a:t> Added the management of compliments and suggestions</a:t>
            </a:r>
          </a:p>
          <a:p>
            <a:pPr marL="266700" fontAlgn="auto">
              <a:spcBef>
                <a:spcPts val="0"/>
              </a:spcBef>
              <a:spcAft>
                <a:spcPts val="0"/>
              </a:spcAft>
              <a:buFont typeface="Wingdings" pitchFamily="2" charset="2"/>
              <a:buChar char="Ø"/>
              <a:defRPr/>
            </a:pPr>
            <a:r>
              <a:rPr lang="en-US" sz="3200" dirty="0">
                <a:cs typeface="Arial" pitchFamily="34" charset="0"/>
              </a:rPr>
              <a:t> Revised categories of complaints </a:t>
            </a:r>
          </a:p>
          <a:p>
            <a:pPr marL="266700" fontAlgn="auto">
              <a:spcBef>
                <a:spcPts val="0"/>
              </a:spcBef>
              <a:spcAft>
                <a:spcPts val="0"/>
              </a:spcAft>
              <a:buFont typeface="Wingdings" pitchFamily="2" charset="2"/>
              <a:buChar char="Ø"/>
              <a:defRPr/>
            </a:pPr>
            <a:r>
              <a:rPr lang="en-US" sz="3200" dirty="0">
                <a:cs typeface="Arial" pitchFamily="34" charset="0"/>
              </a:rPr>
              <a:t> Revised risk rating </a:t>
            </a:r>
          </a:p>
          <a:p>
            <a:pPr fontAlgn="auto">
              <a:spcBef>
                <a:spcPts val="0"/>
              </a:spcBef>
              <a:spcAft>
                <a:spcPts val="0"/>
              </a:spcAft>
              <a:buFont typeface="Arial" pitchFamily="34" charset="0"/>
              <a:buChar char="•"/>
              <a:defRPr/>
            </a:pPr>
            <a:endParaRPr lang="en-US" dirty="0">
              <a:latin typeface="+mn-lt"/>
            </a:endParaRPr>
          </a:p>
        </p:txBody>
      </p:sp>
      <p:pic>
        <p:nvPicPr>
          <p:cNvPr id="8196"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0825" y="1136650"/>
            <a:ext cx="8569325" cy="4524375"/>
          </a:xfrm>
          <a:prstGeom prst="rect">
            <a:avLst/>
          </a:prstGeom>
          <a:noFill/>
        </p:spPr>
        <p:txBody>
          <a:bodyPr>
            <a:spAutoFit/>
          </a:bodyPr>
          <a:lstStyle/>
          <a:p>
            <a:pPr fontAlgn="auto">
              <a:spcBef>
                <a:spcPts val="0"/>
              </a:spcBef>
              <a:spcAft>
                <a:spcPts val="0"/>
              </a:spcAft>
              <a:defRPr/>
            </a:pPr>
            <a:r>
              <a:rPr lang="en-US" sz="3200" dirty="0">
                <a:cs typeface="Arial" pitchFamily="34" charset="0"/>
              </a:rPr>
              <a:t>The Guideline was developed to ensure that:   </a:t>
            </a:r>
          </a:p>
          <a:p>
            <a:pPr marL="457200" indent="-457200" fontAlgn="auto">
              <a:spcBef>
                <a:spcPts val="0"/>
              </a:spcBef>
              <a:spcAft>
                <a:spcPts val="0"/>
              </a:spcAft>
              <a:defRPr/>
            </a:pPr>
            <a:r>
              <a:rPr lang="en-US" sz="3200" dirty="0">
                <a:cs typeface="Arial" pitchFamily="34" charset="0"/>
              </a:rPr>
              <a:t>1. Standards and measures are adhered to as   set out by:</a:t>
            </a:r>
          </a:p>
          <a:p>
            <a:pPr marL="804863" indent="-442913" fontAlgn="auto">
              <a:spcBef>
                <a:spcPts val="0"/>
              </a:spcBef>
              <a:spcAft>
                <a:spcPts val="0"/>
              </a:spcAft>
              <a:buFont typeface="Wingdings" pitchFamily="2" charset="2"/>
              <a:buChar char="Ø"/>
              <a:defRPr/>
            </a:pPr>
            <a:r>
              <a:rPr lang="en-US" sz="3200" dirty="0">
                <a:cs typeface="Arial" pitchFamily="34" charset="0"/>
              </a:rPr>
              <a:t>National Department of Health (NDOH),</a:t>
            </a:r>
          </a:p>
          <a:p>
            <a:pPr marL="804863" indent="-442913" fontAlgn="auto">
              <a:spcBef>
                <a:spcPts val="0"/>
              </a:spcBef>
              <a:spcAft>
                <a:spcPts val="0"/>
              </a:spcAft>
              <a:buFont typeface="Wingdings" pitchFamily="2" charset="2"/>
              <a:buChar char="Ø"/>
              <a:defRPr/>
            </a:pPr>
            <a:r>
              <a:rPr lang="en-US" sz="3200" dirty="0">
                <a:cs typeface="Arial" pitchFamily="34" charset="0"/>
              </a:rPr>
              <a:t>Department of Planning, Monitoring and Evaluation in the Presidency (DPME),  </a:t>
            </a:r>
          </a:p>
          <a:p>
            <a:pPr marL="804863" indent="-442913" fontAlgn="auto">
              <a:spcBef>
                <a:spcPts val="0"/>
              </a:spcBef>
              <a:spcAft>
                <a:spcPts val="0"/>
              </a:spcAft>
              <a:buFont typeface="Wingdings" pitchFamily="2" charset="2"/>
              <a:buChar char="Ø"/>
              <a:defRPr/>
            </a:pPr>
            <a:r>
              <a:rPr lang="en-US" sz="3200" dirty="0">
                <a:cs typeface="Arial" pitchFamily="34" charset="0"/>
              </a:rPr>
              <a:t>Department of Public Service and Administration (DPSA)</a:t>
            </a:r>
          </a:p>
          <a:p>
            <a:pPr marL="266700" indent="-266700" fontAlgn="auto">
              <a:spcBef>
                <a:spcPts val="0"/>
              </a:spcBef>
              <a:spcAft>
                <a:spcPts val="0"/>
              </a:spcAft>
              <a:defRPr/>
            </a:pPr>
            <a:endParaRPr lang="en-US" sz="3200" dirty="0">
              <a:latin typeface="+mn-lt"/>
            </a:endParaRPr>
          </a:p>
        </p:txBody>
      </p:sp>
      <p:sp>
        <p:nvSpPr>
          <p:cNvPr id="3" name="Rectangle 2"/>
          <p:cNvSpPr txBox="1">
            <a:spLocks noChangeArrowheads="1"/>
          </p:cNvSpPr>
          <p:nvPr/>
        </p:nvSpPr>
        <p:spPr>
          <a:xfrm>
            <a:off x="900113" y="0"/>
            <a:ext cx="556260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Purpose</a:t>
            </a:r>
          </a:p>
        </p:txBody>
      </p:sp>
      <p:pic>
        <p:nvPicPr>
          <p:cNvPr id="9220"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0825" y="1485900"/>
            <a:ext cx="8569325" cy="4524375"/>
          </a:xfrm>
          <a:prstGeom prst="rect">
            <a:avLst/>
          </a:prstGeom>
          <a:noFill/>
        </p:spPr>
        <p:txBody>
          <a:bodyPr>
            <a:spAutoFit/>
          </a:bodyPr>
          <a:lstStyle/>
          <a:p>
            <a:pPr marL="457200" indent="-457200" fontAlgn="auto">
              <a:spcBef>
                <a:spcPts val="0"/>
              </a:spcBef>
              <a:spcAft>
                <a:spcPts val="0"/>
              </a:spcAft>
              <a:defRPr/>
            </a:pPr>
            <a:r>
              <a:rPr lang="en-ZA" sz="3200" dirty="0">
                <a:cs typeface="Arial" pitchFamily="34" charset="0"/>
              </a:rPr>
              <a:t>2. The right of patients and/or their families/support persons to lodge a complaint, give a compliment or make a suggestion, is upheld</a:t>
            </a:r>
          </a:p>
          <a:p>
            <a:pPr marL="457200" indent="-457200" fontAlgn="auto">
              <a:spcBef>
                <a:spcPts val="0"/>
              </a:spcBef>
              <a:spcAft>
                <a:spcPts val="0"/>
              </a:spcAft>
              <a:defRPr/>
            </a:pPr>
            <a:endParaRPr lang="en-ZA" sz="3200" dirty="0">
              <a:cs typeface="Arial" pitchFamily="34" charset="0"/>
            </a:endParaRPr>
          </a:p>
          <a:p>
            <a:pPr marL="457200" indent="-457200" fontAlgn="auto">
              <a:spcBef>
                <a:spcPts val="0"/>
              </a:spcBef>
              <a:spcAft>
                <a:spcPts val="0"/>
              </a:spcAft>
              <a:defRPr/>
            </a:pPr>
            <a:r>
              <a:rPr lang="en-ZA" sz="3200" dirty="0">
                <a:cs typeface="Arial" pitchFamily="34" charset="0"/>
              </a:rPr>
              <a:t>3. </a:t>
            </a:r>
            <a:r>
              <a:rPr lang="en-US" sz="3200" dirty="0">
                <a:cs typeface="Arial" pitchFamily="34" charset="0"/>
              </a:rPr>
              <a:t>Valuable information is gathered from which the health system could learn to improve quality </a:t>
            </a:r>
          </a:p>
          <a:p>
            <a:pPr marL="266700" indent="-266700" fontAlgn="auto">
              <a:spcBef>
                <a:spcPts val="0"/>
              </a:spcBef>
              <a:spcAft>
                <a:spcPts val="0"/>
              </a:spcAft>
              <a:defRPr/>
            </a:pPr>
            <a:endParaRPr lang="en-US" sz="3200" dirty="0">
              <a:latin typeface="+mn-lt"/>
            </a:endParaRPr>
          </a:p>
        </p:txBody>
      </p:sp>
      <p:sp>
        <p:nvSpPr>
          <p:cNvPr id="3" name="Rectangle 2"/>
          <p:cNvSpPr txBox="1">
            <a:spLocks noChangeArrowheads="1"/>
          </p:cNvSpPr>
          <p:nvPr/>
        </p:nvSpPr>
        <p:spPr>
          <a:xfrm>
            <a:off x="900113" y="0"/>
            <a:ext cx="5562600" cy="990600"/>
          </a:xfrm>
          <a:prstGeom prst="rect">
            <a:avLst/>
          </a:prstGeom>
        </p:spPr>
        <p:txBody>
          <a:bodyPr anchor="b">
            <a:normAutofit fontScale="925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Purpose (continue)</a:t>
            </a:r>
          </a:p>
        </p:txBody>
      </p:sp>
      <p:pic>
        <p:nvPicPr>
          <p:cNvPr id="10244"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0"/>
            <a:ext cx="7236296" cy="990600"/>
          </a:xfrm>
          <a:prstGeom prst="rect">
            <a:avLst/>
          </a:prstGeom>
        </p:spPr>
        <p:txBody>
          <a:bodyPr anchor="b">
            <a:normAutofit fontScale="85000" lnSpcReduction="1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smtClean="0">
                <a:solidFill>
                  <a:schemeClr val="bg1"/>
                </a:solidFill>
                <a:ea typeface="+mj-ea"/>
                <a:cs typeface="Arial" pitchFamily="34" charset="0"/>
              </a:rPr>
              <a:t>Legal and policy framework</a:t>
            </a:r>
            <a:endParaRPr lang="en-GB" sz="4800" b="1" dirty="0">
              <a:solidFill>
                <a:schemeClr val="bg1"/>
              </a:solidFill>
              <a:ea typeface="+mj-ea"/>
              <a:cs typeface="Arial" pitchFamily="34" charset="0"/>
            </a:endParaRPr>
          </a:p>
        </p:txBody>
      </p:sp>
      <p:sp>
        <p:nvSpPr>
          <p:cNvPr id="11267" name="TextBox 2"/>
          <p:cNvSpPr txBox="1">
            <a:spLocks noChangeArrowheads="1"/>
          </p:cNvSpPr>
          <p:nvPr/>
        </p:nvSpPr>
        <p:spPr bwMode="auto">
          <a:xfrm>
            <a:off x="179834" y="1124744"/>
            <a:ext cx="8856662" cy="4524315"/>
          </a:xfrm>
          <a:prstGeom prst="rect">
            <a:avLst/>
          </a:prstGeom>
          <a:noFill/>
          <a:ln w="9525">
            <a:noFill/>
            <a:miter lim="800000"/>
            <a:headEnd/>
            <a:tailEnd/>
          </a:ln>
        </p:spPr>
        <p:txBody>
          <a:bodyPr>
            <a:spAutoFit/>
          </a:bodyPr>
          <a:lstStyle/>
          <a:p>
            <a:pPr marL="273050" indent="-273050">
              <a:buFont typeface="Arial" pitchFamily="34" charset="0"/>
              <a:buChar char="•"/>
            </a:pPr>
            <a:r>
              <a:rPr lang="en-US" sz="3200" dirty="0" smtClean="0"/>
              <a:t>The Constitution of the Republic of South Africa </a:t>
            </a:r>
          </a:p>
          <a:p>
            <a:pPr marL="273050" indent="-273050">
              <a:buFont typeface="Arial" pitchFamily="34" charset="0"/>
              <a:buChar char="•"/>
            </a:pPr>
            <a:r>
              <a:rPr lang="en-US" sz="3200" dirty="0" smtClean="0"/>
              <a:t>The National Health Act, Act 61 of 2003 as amended</a:t>
            </a:r>
          </a:p>
          <a:p>
            <a:pPr marL="273050" indent="-273050">
              <a:buFont typeface="Arial" pitchFamily="34" charset="0"/>
              <a:buChar char="•"/>
            </a:pPr>
            <a:r>
              <a:rPr lang="en-US" sz="3200" dirty="0" smtClean="0"/>
              <a:t>The White Paper on Transforming Public Service Delivery</a:t>
            </a:r>
          </a:p>
          <a:p>
            <a:pPr marL="273050" indent="-273050">
              <a:buFont typeface="Arial" pitchFamily="34" charset="0"/>
              <a:buChar char="•"/>
            </a:pPr>
            <a:r>
              <a:rPr lang="en-US" sz="3200" dirty="0" smtClean="0"/>
              <a:t>Public Service Legislative Framework</a:t>
            </a:r>
          </a:p>
          <a:p>
            <a:pPr marL="273050" indent="-273050">
              <a:buFont typeface="Arial" pitchFamily="34" charset="0"/>
              <a:buChar char="•"/>
            </a:pPr>
            <a:r>
              <a:rPr lang="en-US" sz="3200" dirty="0" smtClean="0"/>
              <a:t>Ethical rules for health providers</a:t>
            </a:r>
          </a:p>
          <a:p>
            <a:pPr marL="273050" indent="-273050">
              <a:buFont typeface="Arial" pitchFamily="34" charset="0"/>
              <a:buChar char="•"/>
            </a:pPr>
            <a:r>
              <a:rPr lang="en-US" sz="3200" dirty="0" smtClean="0"/>
              <a:t>The National Patients’ Rights Charter</a:t>
            </a:r>
            <a:endParaRPr lang="en-US" sz="3200" dirty="0">
              <a:cs typeface="Arial" pitchFamily="34" charset="0"/>
            </a:endParaRPr>
          </a:p>
        </p:txBody>
      </p:sp>
      <p:pic>
        <p:nvPicPr>
          <p:cNvPr id="11268"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900113" y="0"/>
            <a:ext cx="556260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Scope</a:t>
            </a:r>
          </a:p>
        </p:txBody>
      </p:sp>
      <p:sp>
        <p:nvSpPr>
          <p:cNvPr id="11267" name="TextBox 2"/>
          <p:cNvSpPr txBox="1">
            <a:spLocks noChangeArrowheads="1"/>
          </p:cNvSpPr>
          <p:nvPr/>
        </p:nvSpPr>
        <p:spPr bwMode="auto">
          <a:xfrm>
            <a:off x="287338" y="981075"/>
            <a:ext cx="8856662" cy="5016500"/>
          </a:xfrm>
          <a:prstGeom prst="rect">
            <a:avLst/>
          </a:prstGeom>
          <a:noFill/>
          <a:ln w="9525">
            <a:noFill/>
            <a:miter lim="800000"/>
            <a:headEnd/>
            <a:tailEnd/>
          </a:ln>
        </p:spPr>
        <p:txBody>
          <a:bodyPr>
            <a:spAutoFit/>
          </a:bodyPr>
          <a:lstStyle/>
          <a:p>
            <a:pPr marL="361950" indent="-361950">
              <a:buFont typeface="Arial" pitchFamily="34" charset="0"/>
              <a:buChar char="•"/>
            </a:pPr>
            <a:r>
              <a:rPr lang="en-US" sz="3200">
                <a:cs typeface="Arial" pitchFamily="34" charset="0"/>
              </a:rPr>
              <a:t>Applies to all complaints, compliments and suggestions that are recorded in public health establishments of South Africa,</a:t>
            </a:r>
          </a:p>
          <a:p>
            <a:pPr marL="361950" indent="-361950">
              <a:buFont typeface="Arial" pitchFamily="34" charset="0"/>
              <a:buChar char="•"/>
            </a:pPr>
            <a:r>
              <a:rPr lang="en-US" sz="3200">
                <a:cs typeface="Arial" pitchFamily="34" charset="0"/>
              </a:rPr>
              <a:t>Applicable to clinical and non-clinical staff,</a:t>
            </a:r>
          </a:p>
          <a:p>
            <a:pPr marL="361950" indent="-361950">
              <a:buFont typeface="Arial" pitchFamily="34" charset="0"/>
              <a:buChar char="•"/>
            </a:pPr>
            <a:r>
              <a:rPr lang="en-US" sz="3200">
                <a:cs typeface="Arial" pitchFamily="34" charset="0"/>
              </a:rPr>
              <a:t>Describes roles and responsibilities</a:t>
            </a:r>
          </a:p>
          <a:p>
            <a:pPr marL="361950" indent="-361950">
              <a:buFont typeface="Arial" pitchFamily="34" charset="0"/>
              <a:buChar char="•"/>
            </a:pPr>
            <a:r>
              <a:rPr lang="en-US" sz="3200">
                <a:cs typeface="Arial" pitchFamily="34" charset="0"/>
              </a:rPr>
              <a:t>Articulates mandated reporting requirements</a:t>
            </a:r>
          </a:p>
          <a:p>
            <a:pPr marL="361950" indent="-361950">
              <a:buFont typeface="Arial" pitchFamily="34" charset="0"/>
              <a:buChar char="•"/>
            </a:pPr>
            <a:r>
              <a:rPr lang="en-US" sz="3200">
                <a:cs typeface="Arial" pitchFamily="34" charset="0"/>
              </a:rPr>
              <a:t>Defines the timeframes </a:t>
            </a:r>
          </a:p>
          <a:p>
            <a:pPr marL="361950" indent="-361950">
              <a:buFont typeface="Arial" pitchFamily="34" charset="0"/>
              <a:buChar char="•"/>
            </a:pPr>
            <a:r>
              <a:rPr lang="en-US" sz="3200">
                <a:cs typeface="Arial" pitchFamily="34" charset="0"/>
              </a:rPr>
              <a:t>Identifies the facility/ district/provincial and national level processes for aggregation, analysis, learning and action </a:t>
            </a:r>
          </a:p>
        </p:txBody>
      </p:sp>
      <p:pic>
        <p:nvPicPr>
          <p:cNvPr id="11268"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900113" y="0"/>
            <a:ext cx="556260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Definitions</a:t>
            </a:r>
          </a:p>
        </p:txBody>
      </p:sp>
      <p:sp>
        <p:nvSpPr>
          <p:cNvPr id="3" name="TextBox 2"/>
          <p:cNvSpPr txBox="1"/>
          <p:nvPr/>
        </p:nvSpPr>
        <p:spPr>
          <a:xfrm>
            <a:off x="250825" y="1157288"/>
            <a:ext cx="8497888" cy="4648200"/>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marL="0" lvl="1" algn="ctr" fontAlgn="auto">
              <a:spcBef>
                <a:spcPts val="0"/>
              </a:spcBef>
              <a:spcAft>
                <a:spcPts val="0"/>
              </a:spcAft>
              <a:defRPr/>
            </a:pPr>
            <a:r>
              <a:rPr lang="en-GB" sz="3200" b="1" dirty="0">
                <a:latin typeface="Arial" pitchFamily="34" charset="0"/>
                <a:cs typeface="Arial" pitchFamily="34" charset="0"/>
              </a:rPr>
              <a:t>Complaint:</a:t>
            </a:r>
          </a:p>
          <a:p>
            <a:pPr fontAlgn="auto">
              <a:spcBef>
                <a:spcPts val="0"/>
              </a:spcBef>
              <a:spcAft>
                <a:spcPts val="0"/>
              </a:spcAft>
              <a:defRPr/>
            </a:pPr>
            <a:r>
              <a:rPr lang="en-ZA" sz="2400" dirty="0">
                <a:latin typeface="Arial" pitchFamily="34" charset="0"/>
                <a:cs typeface="Arial" pitchFamily="34" charset="0"/>
              </a:rPr>
              <a:t>Is defined as the dissatisfaction, displeasure, disapproval or discontent expressed verbally or in writing by any person about the specific health services being rendered and or care being provided within the public health sector</a:t>
            </a:r>
            <a:r>
              <a:rPr lang="en-US" dirty="0"/>
              <a:t> .</a:t>
            </a:r>
          </a:p>
          <a:p>
            <a:pPr fontAlgn="auto">
              <a:spcBef>
                <a:spcPts val="0"/>
              </a:spcBef>
              <a:spcAft>
                <a:spcPts val="0"/>
              </a:spcAft>
              <a:defRPr/>
            </a:pPr>
            <a:r>
              <a:rPr lang="en-US" sz="2400" b="1" dirty="0">
                <a:latin typeface="Arial" pitchFamily="34" charset="0"/>
                <a:cs typeface="Arial" pitchFamily="34" charset="0"/>
              </a:rPr>
              <a:t>It does not include:</a:t>
            </a:r>
          </a:p>
          <a:p>
            <a:pPr marL="266700" indent="-266700" fontAlgn="auto">
              <a:spcBef>
                <a:spcPts val="0"/>
              </a:spcBef>
              <a:spcAft>
                <a:spcPts val="0"/>
              </a:spcAft>
              <a:buFont typeface="Arial" pitchFamily="34" charset="0"/>
              <a:buChar char="•"/>
              <a:defRPr/>
            </a:pPr>
            <a:r>
              <a:rPr lang="en-US" sz="2400" dirty="0">
                <a:latin typeface="Arial" pitchFamily="34" charset="0"/>
                <a:cs typeface="Arial" pitchFamily="34" charset="0"/>
              </a:rPr>
              <a:t>staff–specific grievances that is codified within </a:t>
            </a:r>
            <a:r>
              <a:rPr lang="en-US" sz="2400" dirty="0" err="1">
                <a:latin typeface="Arial" pitchFamily="34" charset="0"/>
                <a:cs typeface="Arial" pitchFamily="34" charset="0"/>
              </a:rPr>
              <a:t>Labour</a:t>
            </a:r>
            <a:r>
              <a:rPr lang="en-US" sz="2400" dirty="0">
                <a:latin typeface="Arial" pitchFamily="34" charset="0"/>
                <a:cs typeface="Arial" pitchFamily="34" charset="0"/>
              </a:rPr>
              <a:t> Relations legislation</a:t>
            </a:r>
          </a:p>
          <a:p>
            <a:pPr marL="266700" indent="-266700" fontAlgn="auto">
              <a:spcBef>
                <a:spcPts val="0"/>
              </a:spcBef>
              <a:spcAft>
                <a:spcPts val="0"/>
              </a:spcAft>
              <a:buFont typeface="Arial" pitchFamily="34" charset="0"/>
              <a:buChar char="•"/>
              <a:defRPr/>
            </a:pPr>
            <a:r>
              <a:rPr lang="en-US" sz="2400" dirty="0">
                <a:latin typeface="Arial" pitchFamily="34" charset="0"/>
                <a:cs typeface="Arial" pitchFamily="34" charset="0"/>
              </a:rPr>
              <a:t>complaints that relate more to broad national health policies and</a:t>
            </a:r>
          </a:p>
          <a:p>
            <a:pPr marL="266700" indent="-266700" fontAlgn="auto">
              <a:spcBef>
                <a:spcPts val="0"/>
              </a:spcBef>
              <a:spcAft>
                <a:spcPts val="0"/>
              </a:spcAft>
              <a:buFont typeface="Arial" pitchFamily="34" charset="0"/>
              <a:buChar char="•"/>
              <a:defRPr/>
            </a:pPr>
            <a:r>
              <a:rPr lang="en-US" sz="2400" dirty="0">
                <a:latin typeface="Arial" pitchFamily="34" charset="0"/>
                <a:cs typeface="Arial" pitchFamily="34" charset="0"/>
              </a:rPr>
              <a:t>complaints that relate to corruption which should be referred to the National </a:t>
            </a:r>
            <a:r>
              <a:rPr lang="en-ZA" sz="2400" dirty="0">
                <a:latin typeface="Arial" pitchFamily="34" charset="0"/>
                <a:cs typeface="Arial" pitchFamily="34" charset="0"/>
              </a:rPr>
              <a:t>Anti-</a:t>
            </a:r>
            <a:r>
              <a:rPr lang="en-US" sz="2400" dirty="0">
                <a:latin typeface="Arial" pitchFamily="34" charset="0"/>
                <a:cs typeface="Arial" pitchFamily="34" charset="0"/>
              </a:rPr>
              <a:t> Corruption Hotline (NACH)</a:t>
            </a:r>
            <a:endParaRPr lang="en-US" sz="2000" dirty="0"/>
          </a:p>
        </p:txBody>
      </p:sp>
      <p:pic>
        <p:nvPicPr>
          <p:cNvPr id="12292"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900113" y="0"/>
            <a:ext cx="5562600" cy="990600"/>
          </a:xfrm>
          <a:prstGeom prst="rect">
            <a:avLst/>
          </a:prstGeom>
        </p:spPr>
        <p:txBody>
          <a:bodyPr anchor="b">
            <a:normAutofit fontScale="85000" lnSpcReduction="1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Definitions (continue)</a:t>
            </a:r>
          </a:p>
        </p:txBody>
      </p:sp>
      <p:sp>
        <p:nvSpPr>
          <p:cNvPr id="3" name="TextBox 2"/>
          <p:cNvSpPr txBox="1"/>
          <p:nvPr/>
        </p:nvSpPr>
        <p:spPr>
          <a:xfrm>
            <a:off x="250825" y="1341438"/>
            <a:ext cx="8497888" cy="1692275"/>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marL="0" lvl="1" algn="ctr" fontAlgn="auto">
              <a:spcBef>
                <a:spcPts val="0"/>
              </a:spcBef>
              <a:spcAft>
                <a:spcPts val="0"/>
              </a:spcAft>
              <a:defRPr/>
            </a:pPr>
            <a:r>
              <a:rPr lang="en-GB" sz="3200" b="1" dirty="0">
                <a:latin typeface="Arial" pitchFamily="34" charset="0"/>
                <a:cs typeface="Arial" pitchFamily="34" charset="0"/>
              </a:rPr>
              <a:t>Compliment:</a:t>
            </a:r>
          </a:p>
          <a:p>
            <a:pPr fontAlgn="auto">
              <a:spcBef>
                <a:spcPts val="0"/>
              </a:spcBef>
              <a:spcAft>
                <a:spcPts val="0"/>
              </a:spcAft>
              <a:defRPr/>
            </a:pPr>
            <a:r>
              <a:rPr lang="en-US" sz="2400" dirty="0">
                <a:latin typeface="Arial" pitchFamily="34" charset="0"/>
                <a:cs typeface="Arial" pitchFamily="34" charset="0"/>
              </a:rPr>
              <a:t>Is any expression of praise, commendation or admiration given by any person on health services being rendered and or care being provided within the public health sector.  </a:t>
            </a:r>
            <a:r>
              <a:rPr lang="en-US" dirty="0"/>
              <a:t> </a:t>
            </a:r>
            <a:endParaRPr lang="en-US" sz="2000" dirty="0"/>
          </a:p>
        </p:txBody>
      </p:sp>
      <p:sp>
        <p:nvSpPr>
          <p:cNvPr id="5" name="TextBox 4"/>
          <p:cNvSpPr txBox="1"/>
          <p:nvPr/>
        </p:nvSpPr>
        <p:spPr>
          <a:xfrm>
            <a:off x="250825" y="3743325"/>
            <a:ext cx="8642350" cy="1692275"/>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marL="0" lvl="1" algn="ctr" fontAlgn="auto">
              <a:spcBef>
                <a:spcPts val="0"/>
              </a:spcBef>
              <a:spcAft>
                <a:spcPts val="0"/>
              </a:spcAft>
              <a:defRPr/>
            </a:pPr>
            <a:r>
              <a:rPr lang="en-GB" sz="3200" b="1" dirty="0">
                <a:latin typeface="Arial" pitchFamily="34" charset="0"/>
                <a:cs typeface="Arial" pitchFamily="34" charset="0"/>
              </a:rPr>
              <a:t>Suggestion:</a:t>
            </a:r>
          </a:p>
          <a:p>
            <a:pPr fontAlgn="auto">
              <a:spcBef>
                <a:spcPts val="0"/>
              </a:spcBef>
              <a:spcAft>
                <a:spcPts val="0"/>
              </a:spcAft>
              <a:defRPr/>
            </a:pPr>
            <a:r>
              <a:rPr lang="en-US" sz="2400" dirty="0">
                <a:latin typeface="Arial" pitchFamily="34" charset="0"/>
                <a:cs typeface="Arial" pitchFamily="34" charset="0"/>
              </a:rPr>
              <a:t>Is any proposal made or an idea that has been put forth by any person to improve the health services being rendered and or care being provided within the public health sector.  </a:t>
            </a:r>
            <a:r>
              <a:rPr lang="en-US" dirty="0"/>
              <a:t> </a:t>
            </a:r>
            <a:endParaRPr lang="en-US" sz="2000" dirty="0"/>
          </a:p>
        </p:txBody>
      </p:sp>
      <p:pic>
        <p:nvPicPr>
          <p:cNvPr id="13317"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900113" y="0"/>
            <a:ext cx="556260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Committees</a:t>
            </a:r>
          </a:p>
        </p:txBody>
      </p:sp>
      <p:sp>
        <p:nvSpPr>
          <p:cNvPr id="3" name="TextBox 2"/>
          <p:cNvSpPr txBox="1"/>
          <p:nvPr/>
        </p:nvSpPr>
        <p:spPr>
          <a:xfrm>
            <a:off x="250825" y="1127125"/>
            <a:ext cx="8893175" cy="3046413"/>
          </a:xfrm>
          <a:prstGeom prst="rect">
            <a:avLst/>
          </a:prstGeom>
          <a:noFill/>
        </p:spPr>
        <p:txBody>
          <a:bodyPr>
            <a:spAutoFit/>
          </a:bodyPr>
          <a:lstStyle/>
          <a:p>
            <a:pPr marL="0" lvl="1" fontAlgn="auto">
              <a:spcBef>
                <a:spcPts val="0"/>
              </a:spcBef>
              <a:spcAft>
                <a:spcPts val="0"/>
              </a:spcAft>
              <a:defRPr/>
            </a:pPr>
            <a:r>
              <a:rPr lang="en-GB" sz="3200" b="1" dirty="0">
                <a:cs typeface="Arial" pitchFamily="34" charset="0"/>
              </a:rPr>
              <a:t>Complaints, compliment and suggestion Committees (CCSC):</a:t>
            </a:r>
          </a:p>
          <a:p>
            <a:pPr marL="266700" lvl="1" indent="-266700" fontAlgn="auto">
              <a:spcBef>
                <a:spcPts val="0"/>
              </a:spcBef>
              <a:spcAft>
                <a:spcPts val="0"/>
              </a:spcAft>
              <a:buFont typeface="Arial" pitchFamily="34" charset="0"/>
              <a:buChar char="•"/>
              <a:defRPr/>
            </a:pPr>
            <a:r>
              <a:rPr lang="en-GB" sz="3200" dirty="0">
                <a:cs typeface="Arial" pitchFamily="34" charset="0"/>
              </a:rPr>
              <a:t>Terms of Reference for Health establishments</a:t>
            </a:r>
          </a:p>
          <a:p>
            <a:pPr marL="266700" lvl="1" indent="-266700" fontAlgn="auto">
              <a:spcBef>
                <a:spcPts val="0"/>
              </a:spcBef>
              <a:spcAft>
                <a:spcPts val="0"/>
              </a:spcAft>
              <a:buFont typeface="Arial" pitchFamily="34" charset="0"/>
              <a:buChar char="•"/>
              <a:defRPr/>
            </a:pPr>
            <a:r>
              <a:rPr lang="en-GB" sz="3200" dirty="0">
                <a:cs typeface="Arial" pitchFamily="34" charset="0"/>
              </a:rPr>
              <a:t>Terms of Reference for Sub-district/district </a:t>
            </a:r>
          </a:p>
          <a:p>
            <a:pPr marL="266700" lvl="1" indent="-266700" fontAlgn="auto">
              <a:spcBef>
                <a:spcPts val="0"/>
              </a:spcBef>
              <a:spcAft>
                <a:spcPts val="0"/>
              </a:spcAft>
              <a:buFont typeface="Arial" pitchFamily="34" charset="0"/>
              <a:buChar char="•"/>
              <a:defRPr/>
            </a:pPr>
            <a:r>
              <a:rPr lang="en-GB" sz="3200" dirty="0">
                <a:cs typeface="Arial" pitchFamily="34" charset="0"/>
              </a:rPr>
              <a:t>Terms of Reference for Provincial</a:t>
            </a:r>
          </a:p>
          <a:p>
            <a:pPr marL="266700" lvl="1" indent="-266700" fontAlgn="auto">
              <a:spcBef>
                <a:spcPts val="0"/>
              </a:spcBef>
              <a:spcAft>
                <a:spcPts val="0"/>
              </a:spcAft>
              <a:buFont typeface="Arial" pitchFamily="34" charset="0"/>
              <a:buChar char="•"/>
              <a:defRPr/>
            </a:pPr>
            <a:r>
              <a:rPr lang="en-GB" sz="3200" dirty="0">
                <a:cs typeface="Arial" pitchFamily="34" charset="0"/>
              </a:rPr>
              <a:t>Terms of Reference for National</a:t>
            </a:r>
            <a:endParaRPr lang="en-US" sz="2400" dirty="0">
              <a:latin typeface="+mn-lt"/>
            </a:endParaRPr>
          </a:p>
        </p:txBody>
      </p:sp>
      <p:sp>
        <p:nvSpPr>
          <p:cNvPr id="4" name="TextBox 3"/>
          <p:cNvSpPr txBox="1"/>
          <p:nvPr/>
        </p:nvSpPr>
        <p:spPr>
          <a:xfrm>
            <a:off x="179388" y="4276725"/>
            <a:ext cx="8820150" cy="1384300"/>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fontAlgn="auto">
              <a:spcBef>
                <a:spcPts val="0"/>
              </a:spcBef>
              <a:spcAft>
                <a:spcPts val="0"/>
              </a:spcAft>
              <a:defRPr/>
            </a:pPr>
            <a:r>
              <a:rPr lang="en-US" sz="2800" dirty="0">
                <a:latin typeface="Arial" pitchFamily="34" charset="0"/>
                <a:cs typeface="Arial" pitchFamily="34" charset="0"/>
              </a:rPr>
              <a:t>Can form part of other committees that deal with quality improvement</a:t>
            </a:r>
          </a:p>
          <a:p>
            <a:pPr algn="ctr" fontAlgn="auto">
              <a:spcBef>
                <a:spcPts val="0"/>
              </a:spcBef>
              <a:spcAft>
                <a:spcPts val="0"/>
              </a:spcAft>
              <a:defRPr/>
            </a:pPr>
            <a:r>
              <a:rPr lang="en-GB" sz="2800" dirty="0">
                <a:latin typeface="Arial" pitchFamily="34" charset="0"/>
                <a:cs typeface="Arial" pitchFamily="34" charset="0"/>
              </a:rPr>
              <a:t>Gives guidance on the designation of the members</a:t>
            </a:r>
            <a:endParaRPr lang="en-US" dirty="0"/>
          </a:p>
        </p:txBody>
      </p:sp>
      <p:pic>
        <p:nvPicPr>
          <p:cNvPr id="14341"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txBox="1">
            <a:spLocks noChangeArrowheads="1"/>
          </p:cNvSpPr>
          <p:nvPr/>
        </p:nvSpPr>
        <p:spPr bwMode="auto">
          <a:xfrm>
            <a:off x="0" y="134938"/>
            <a:ext cx="7286625"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a:solidFill>
                  <a:schemeClr val="bg1"/>
                </a:solidFill>
                <a:cs typeface="Arial" pitchFamily="34" charset="0"/>
              </a:rPr>
              <a:t>Protocol/Standard Operating Procedure </a:t>
            </a:r>
          </a:p>
        </p:txBody>
      </p:sp>
      <p:sp>
        <p:nvSpPr>
          <p:cNvPr id="3" name="TextBox 2"/>
          <p:cNvSpPr txBox="1"/>
          <p:nvPr/>
        </p:nvSpPr>
        <p:spPr>
          <a:xfrm>
            <a:off x="107504" y="1352957"/>
            <a:ext cx="8893175" cy="4524315"/>
          </a:xfrm>
          <a:prstGeom prst="rect">
            <a:avLst/>
          </a:prstGeom>
          <a:noFill/>
        </p:spPr>
        <p:txBody>
          <a:bodyPr wrap="square">
            <a:spAutoFit/>
          </a:bodyPr>
          <a:lstStyle/>
          <a:p>
            <a:pPr marL="457200" indent="-457200" fontAlgn="auto">
              <a:spcBef>
                <a:spcPts val="0"/>
              </a:spcBef>
              <a:spcAft>
                <a:spcPts val="0"/>
              </a:spcAft>
              <a:buFont typeface="Arial" pitchFamily="34" charset="0"/>
              <a:buChar char="•"/>
              <a:defRPr/>
            </a:pPr>
            <a:r>
              <a:rPr lang="en-US" sz="3200" dirty="0">
                <a:cs typeface="Arial" pitchFamily="34" charset="0"/>
              </a:rPr>
              <a:t>Provincial offices must develop a </a:t>
            </a:r>
            <a:r>
              <a:rPr lang="en-US" sz="3200" dirty="0" smtClean="0">
                <a:cs typeface="Arial" pitchFamily="34" charset="0"/>
              </a:rPr>
              <a:t>protocol/policy/standard operating procedure (SOP) </a:t>
            </a:r>
          </a:p>
          <a:p>
            <a:pPr fontAlgn="auto">
              <a:spcBef>
                <a:spcPts val="0"/>
              </a:spcBef>
              <a:spcAft>
                <a:spcPts val="0"/>
              </a:spcAft>
              <a:defRPr/>
            </a:pPr>
            <a:endParaRPr lang="en-US" sz="3200" dirty="0">
              <a:cs typeface="Arial" pitchFamily="34" charset="0"/>
            </a:endParaRPr>
          </a:p>
          <a:p>
            <a:pPr marL="457200" indent="-457200" fontAlgn="auto">
              <a:spcBef>
                <a:spcPts val="0"/>
              </a:spcBef>
              <a:spcAft>
                <a:spcPts val="0"/>
              </a:spcAft>
              <a:buFont typeface="Arial" pitchFamily="34" charset="0"/>
              <a:buChar char="•"/>
              <a:defRPr/>
            </a:pPr>
            <a:r>
              <a:rPr lang="en-US" sz="3200" dirty="0">
                <a:cs typeface="Arial" pitchFamily="34" charset="0"/>
              </a:rPr>
              <a:t>Hospitals and district offices must have a standard operating procedure for managing complaints, compliments and suggestions that is in line with the National </a:t>
            </a:r>
            <a:r>
              <a:rPr lang="en-GB" sz="3200" dirty="0">
                <a:cs typeface="Arial" pitchFamily="34" charset="0"/>
              </a:rPr>
              <a:t>Guideline</a:t>
            </a:r>
            <a:endParaRPr lang="en-US" sz="3200" dirty="0">
              <a:cs typeface="Arial" pitchFamily="34" charset="0"/>
            </a:endParaRPr>
          </a:p>
          <a:p>
            <a:pPr fontAlgn="auto">
              <a:spcBef>
                <a:spcPts val="0"/>
              </a:spcBef>
              <a:spcAft>
                <a:spcPts val="0"/>
              </a:spcAft>
              <a:buFont typeface="Arial" pitchFamily="34" charset="0"/>
              <a:buChar char="•"/>
              <a:defRPr/>
            </a:pPr>
            <a:endParaRPr lang="en-US" sz="3200" dirty="0">
              <a:cs typeface="Arial" pitchFamily="34" charset="0"/>
            </a:endParaRPr>
          </a:p>
        </p:txBody>
      </p:sp>
      <p:pic>
        <p:nvPicPr>
          <p:cNvPr id="15364"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5517232"/>
            <a:ext cx="9144000" cy="1200329"/>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a:p>
        </p:txBody>
      </p:sp>
      <p:pic>
        <p:nvPicPr>
          <p:cNvPr id="2050" name="Picture 2"/>
          <p:cNvPicPr>
            <a:picLocks noChangeAspect="1" noChangeArrowheads="1"/>
          </p:cNvPicPr>
          <p:nvPr/>
        </p:nvPicPr>
        <p:blipFill>
          <a:blip r:embed="rId2" cstate="print"/>
          <a:srcRect/>
          <a:stretch>
            <a:fillRect/>
          </a:stretch>
        </p:blipFill>
        <p:spPr bwMode="auto">
          <a:xfrm>
            <a:off x="179513" y="1885829"/>
            <a:ext cx="4176464" cy="4531278"/>
          </a:xfrm>
          <a:prstGeom prst="rect">
            <a:avLst/>
          </a:prstGeom>
          <a:noFill/>
          <a:ln w="38100">
            <a:solidFill>
              <a:srgbClr val="006024"/>
            </a:solid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902512" y="1844824"/>
            <a:ext cx="3916406" cy="4536504"/>
          </a:xfrm>
          <a:prstGeom prst="rect">
            <a:avLst/>
          </a:prstGeom>
          <a:noFill/>
          <a:ln w="38100">
            <a:solidFill>
              <a:srgbClr val="006024"/>
            </a:solidFill>
            <a:miter lim="800000"/>
            <a:headEnd/>
            <a:tailEnd/>
          </a:ln>
        </p:spPr>
      </p:pic>
      <p:sp>
        <p:nvSpPr>
          <p:cNvPr id="5" name="Rectangle 2"/>
          <p:cNvSpPr txBox="1">
            <a:spLocks noChangeArrowheads="1"/>
          </p:cNvSpPr>
          <p:nvPr/>
        </p:nvSpPr>
        <p:spPr bwMode="auto">
          <a:xfrm>
            <a:off x="0" y="134938"/>
            <a:ext cx="7286625"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smtClean="0">
                <a:solidFill>
                  <a:schemeClr val="bg1"/>
                </a:solidFill>
                <a:cs typeface="Arial" pitchFamily="34" charset="0"/>
              </a:rPr>
              <a:t>Guideline to develop a hospital and sub-district/district SOP</a:t>
            </a:r>
            <a:endParaRPr lang="en-GB" sz="3600" b="1" dirty="0">
              <a:solidFill>
                <a:schemeClr val="bg1"/>
              </a:solidFill>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142875"/>
            <a:ext cx="7308850" cy="990600"/>
          </a:xfrm>
          <a:prstGeom prst="rect">
            <a:avLst/>
          </a:prstGeom>
        </p:spPr>
        <p:txBody>
          <a:bodyPr anchor="b">
            <a:normAutofit fontScale="925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Complaints management</a:t>
            </a:r>
          </a:p>
        </p:txBody>
      </p:sp>
      <p:sp>
        <p:nvSpPr>
          <p:cNvPr id="3" name="TextBox 2"/>
          <p:cNvSpPr txBox="1"/>
          <p:nvPr/>
        </p:nvSpPr>
        <p:spPr>
          <a:xfrm>
            <a:off x="180975" y="1196975"/>
            <a:ext cx="8712200" cy="4338638"/>
          </a:xfrm>
          <a:prstGeom prst="rect">
            <a:avLst/>
          </a:prstGeom>
          <a:noFill/>
        </p:spPr>
        <p:txBody>
          <a:bodyPr>
            <a:spAutoFit/>
          </a:bodyPr>
          <a:lstStyle/>
          <a:p>
            <a:pPr fontAlgn="auto">
              <a:spcBef>
                <a:spcPts val="0"/>
              </a:spcBef>
              <a:spcAft>
                <a:spcPts val="0"/>
              </a:spcAft>
              <a:defRPr/>
            </a:pPr>
            <a:endParaRPr lang="en-GB" sz="1200" dirty="0">
              <a:cs typeface="Arial" pitchFamily="34" charset="0"/>
            </a:endParaRPr>
          </a:p>
          <a:p>
            <a:pPr fontAlgn="auto">
              <a:spcBef>
                <a:spcPts val="0"/>
              </a:spcBef>
              <a:spcAft>
                <a:spcPts val="0"/>
              </a:spcAft>
              <a:buFont typeface="Arial" pitchFamily="34" charset="0"/>
              <a:buChar char="•"/>
              <a:defRPr/>
            </a:pPr>
            <a:r>
              <a:rPr lang="en-GB" sz="2800" dirty="0">
                <a:cs typeface="Arial" pitchFamily="34" charset="0"/>
              </a:rPr>
              <a:t> Three-stage system for managing complaints at</a:t>
            </a:r>
          </a:p>
          <a:p>
            <a:pPr lvl="1" fontAlgn="auto">
              <a:spcBef>
                <a:spcPts val="0"/>
              </a:spcBef>
              <a:spcAft>
                <a:spcPts val="0"/>
              </a:spcAft>
              <a:buFont typeface="Courier New" pitchFamily="49" charset="0"/>
              <a:buChar char="o"/>
              <a:defRPr/>
            </a:pPr>
            <a:r>
              <a:rPr lang="en-GB" sz="2400" dirty="0">
                <a:cs typeface="Arial" pitchFamily="34" charset="0"/>
              </a:rPr>
              <a:t> health establishments</a:t>
            </a:r>
          </a:p>
          <a:p>
            <a:pPr lvl="1" fontAlgn="auto">
              <a:spcBef>
                <a:spcPts val="0"/>
              </a:spcBef>
              <a:spcAft>
                <a:spcPts val="0"/>
              </a:spcAft>
              <a:buFont typeface="Courier New" pitchFamily="49" charset="0"/>
              <a:buChar char="o"/>
              <a:defRPr/>
            </a:pPr>
            <a:r>
              <a:rPr lang="en-GB" sz="2400" dirty="0">
                <a:cs typeface="Arial" pitchFamily="34" charset="0"/>
              </a:rPr>
              <a:t> district/province offices and</a:t>
            </a:r>
          </a:p>
          <a:p>
            <a:pPr marL="723900" lvl="1" indent="-266700" fontAlgn="auto">
              <a:spcBef>
                <a:spcPts val="0"/>
              </a:spcBef>
              <a:spcAft>
                <a:spcPts val="0"/>
              </a:spcAft>
              <a:buFont typeface="Courier New" pitchFamily="49" charset="0"/>
              <a:buChar char="o"/>
              <a:defRPr/>
            </a:pPr>
            <a:r>
              <a:rPr lang="en-GB" sz="2400" dirty="0">
                <a:cs typeface="Arial" pitchFamily="34" charset="0"/>
              </a:rPr>
              <a:t>external organisations e.g. Health </a:t>
            </a:r>
            <a:r>
              <a:rPr lang="en-GB" sz="2400" dirty="0" err="1">
                <a:cs typeface="Arial" pitchFamily="34" charset="0"/>
              </a:rPr>
              <a:t>Ombud</a:t>
            </a:r>
            <a:r>
              <a:rPr lang="en-GB" sz="2400" dirty="0">
                <a:cs typeface="Arial" pitchFamily="34" charset="0"/>
              </a:rPr>
              <a:t> and Public Protector</a:t>
            </a:r>
          </a:p>
          <a:p>
            <a:pPr lvl="1" fontAlgn="auto">
              <a:spcBef>
                <a:spcPts val="0"/>
              </a:spcBef>
              <a:spcAft>
                <a:spcPts val="0"/>
              </a:spcAft>
              <a:buFont typeface="Courier New" pitchFamily="49" charset="0"/>
              <a:buChar char="o"/>
              <a:defRPr/>
            </a:pPr>
            <a:endParaRPr lang="en-GB" sz="1200" dirty="0">
              <a:cs typeface="Arial" pitchFamily="34" charset="0"/>
            </a:endParaRPr>
          </a:p>
          <a:p>
            <a:pPr marL="361950" indent="-361950" fontAlgn="auto">
              <a:spcBef>
                <a:spcPts val="0"/>
              </a:spcBef>
              <a:spcAft>
                <a:spcPts val="0"/>
              </a:spcAft>
              <a:buFont typeface="Arial" pitchFamily="34" charset="0"/>
              <a:buChar char="•"/>
              <a:defRPr/>
            </a:pPr>
            <a:r>
              <a:rPr lang="en-GB" sz="2800" dirty="0">
                <a:cs typeface="Arial" pitchFamily="34" charset="0"/>
              </a:rPr>
              <a:t>S</a:t>
            </a:r>
            <a:r>
              <a:rPr lang="en-US" sz="2800" dirty="0" err="1">
                <a:cs typeface="Arial" pitchFamily="34" charset="0"/>
              </a:rPr>
              <a:t>teps</a:t>
            </a:r>
            <a:r>
              <a:rPr lang="en-US" sz="2800" dirty="0">
                <a:cs typeface="Arial" pitchFamily="34" charset="0"/>
              </a:rPr>
              <a:t> to be followed to ensure that a complaint is successfully managed:</a:t>
            </a:r>
            <a:endParaRPr lang="en-US" sz="2400" dirty="0">
              <a:cs typeface="Arial" pitchFamily="34" charset="0"/>
            </a:endParaRPr>
          </a:p>
          <a:p>
            <a:pPr marL="361950" indent="95250" fontAlgn="auto">
              <a:spcBef>
                <a:spcPts val="0"/>
              </a:spcBef>
              <a:spcAft>
                <a:spcPts val="0"/>
              </a:spcAft>
              <a:buFont typeface="Courier New" pitchFamily="49" charset="0"/>
              <a:buChar char="o"/>
              <a:tabLst>
                <a:tab pos="895350" algn="l"/>
              </a:tabLst>
              <a:defRPr/>
            </a:pPr>
            <a:r>
              <a:rPr lang="en-GB" sz="2400" dirty="0">
                <a:cs typeface="Arial" pitchFamily="34" charset="0"/>
              </a:rPr>
              <a:t>  Step 1: enabling complaints</a:t>
            </a:r>
            <a:endParaRPr lang="en-US" sz="2400" dirty="0">
              <a:cs typeface="Arial" pitchFamily="34" charset="0"/>
            </a:endParaRPr>
          </a:p>
          <a:p>
            <a:pPr marL="361950" indent="95250" fontAlgn="auto">
              <a:spcBef>
                <a:spcPts val="0"/>
              </a:spcBef>
              <a:spcAft>
                <a:spcPts val="0"/>
              </a:spcAft>
              <a:buFont typeface="Courier New" pitchFamily="49" charset="0"/>
              <a:buChar char="o"/>
              <a:tabLst>
                <a:tab pos="895350" algn="l"/>
              </a:tabLst>
              <a:defRPr/>
            </a:pPr>
            <a:r>
              <a:rPr lang="en-GB" sz="2400" dirty="0">
                <a:cs typeface="Arial" pitchFamily="34" charset="0"/>
              </a:rPr>
              <a:t>  Step 2: responding to complaints</a:t>
            </a:r>
            <a:endParaRPr lang="en-US" sz="2400" dirty="0">
              <a:cs typeface="Arial" pitchFamily="34" charset="0"/>
            </a:endParaRPr>
          </a:p>
          <a:p>
            <a:pPr marL="361950" indent="95250" fontAlgn="auto">
              <a:spcBef>
                <a:spcPts val="0"/>
              </a:spcBef>
              <a:spcAft>
                <a:spcPts val="0"/>
              </a:spcAft>
              <a:buFont typeface="Courier New" pitchFamily="49" charset="0"/>
              <a:buChar char="o"/>
              <a:tabLst>
                <a:tab pos="895350" algn="l"/>
              </a:tabLst>
              <a:defRPr/>
            </a:pPr>
            <a:r>
              <a:rPr lang="en-GB" sz="2400" dirty="0">
                <a:cs typeface="Arial" pitchFamily="34" charset="0"/>
              </a:rPr>
              <a:t>  Step 3: accountability and learning</a:t>
            </a:r>
            <a:endParaRPr lang="en-US" sz="2400" dirty="0">
              <a:cs typeface="Arial" pitchFamily="34" charset="0"/>
            </a:endParaRPr>
          </a:p>
        </p:txBody>
      </p:sp>
      <p:pic>
        <p:nvPicPr>
          <p:cNvPr id="16388"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5445224"/>
            <a:ext cx="9144000" cy="1477328"/>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a:p>
        </p:txBody>
      </p:sp>
      <p:sp>
        <p:nvSpPr>
          <p:cNvPr id="17410" name="TextBox 1"/>
          <p:cNvSpPr txBox="1">
            <a:spLocks noChangeArrowheads="1"/>
          </p:cNvSpPr>
          <p:nvPr/>
        </p:nvSpPr>
        <p:spPr bwMode="auto">
          <a:xfrm>
            <a:off x="0" y="190500"/>
            <a:ext cx="7308850" cy="646113"/>
          </a:xfrm>
          <a:prstGeom prst="rect">
            <a:avLst/>
          </a:prstGeom>
          <a:noFill/>
          <a:ln w="9525">
            <a:noFill/>
            <a:miter lim="800000"/>
            <a:headEnd/>
            <a:tailEnd/>
          </a:ln>
        </p:spPr>
        <p:txBody>
          <a:bodyPr>
            <a:spAutoFit/>
          </a:bodyPr>
          <a:lstStyle/>
          <a:p>
            <a:pPr algn="ctr"/>
            <a:r>
              <a:rPr lang="en-US" sz="3600">
                <a:solidFill>
                  <a:schemeClr val="bg1"/>
                </a:solidFill>
                <a:cs typeface="Arial" pitchFamily="34" charset="0"/>
              </a:rPr>
              <a:t>Three stage system</a:t>
            </a:r>
          </a:p>
        </p:txBody>
      </p:sp>
      <p:pic>
        <p:nvPicPr>
          <p:cNvPr id="17411" name="Picture 2"/>
          <p:cNvPicPr>
            <a:picLocks noChangeAspect="1" noChangeArrowheads="1"/>
          </p:cNvPicPr>
          <p:nvPr/>
        </p:nvPicPr>
        <p:blipFill>
          <a:blip r:embed="rId2" cstate="print"/>
          <a:srcRect/>
          <a:stretch>
            <a:fillRect/>
          </a:stretch>
        </p:blipFill>
        <p:spPr bwMode="auto">
          <a:xfrm>
            <a:off x="179513" y="1124744"/>
            <a:ext cx="6192688" cy="5472608"/>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a:stretch>
            <a:fillRect/>
          </a:stretch>
        </p:blipFill>
        <p:spPr bwMode="auto">
          <a:xfrm>
            <a:off x="7020272" y="2276872"/>
            <a:ext cx="1562100" cy="819150"/>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a:stretch>
            <a:fillRect/>
          </a:stretch>
        </p:blipFill>
        <p:spPr bwMode="auto">
          <a:xfrm>
            <a:off x="6732240" y="3645024"/>
            <a:ext cx="2339752" cy="714375"/>
          </a:xfrm>
          <a:prstGeom prst="rect">
            <a:avLst/>
          </a:prstGeom>
          <a:noFill/>
          <a:ln w="9525">
            <a:noFill/>
            <a:miter lim="800000"/>
            <a:headEnd/>
            <a:tailEnd/>
          </a:ln>
        </p:spPr>
      </p:pic>
      <p:pic>
        <p:nvPicPr>
          <p:cNvPr id="3076" name="Picture 4"/>
          <p:cNvPicPr>
            <a:picLocks noChangeAspect="1" noChangeArrowheads="1"/>
          </p:cNvPicPr>
          <p:nvPr/>
        </p:nvPicPr>
        <p:blipFill>
          <a:blip r:embed="rId5" cstate="print"/>
          <a:srcRect/>
          <a:stretch>
            <a:fillRect/>
          </a:stretch>
        </p:blipFill>
        <p:spPr bwMode="auto">
          <a:xfrm>
            <a:off x="6940684" y="4581128"/>
            <a:ext cx="1591756" cy="1080120"/>
          </a:xfrm>
          <a:prstGeom prst="rect">
            <a:avLst/>
          </a:prstGeom>
          <a:noFill/>
          <a:ln w="9525">
            <a:noFill/>
            <a:miter lim="800000"/>
            <a:headEnd/>
            <a:tailEnd/>
          </a:ln>
        </p:spPr>
      </p:pic>
      <p:sp>
        <p:nvSpPr>
          <p:cNvPr id="9" name="Left Arrow 8"/>
          <p:cNvSpPr/>
          <p:nvPr/>
        </p:nvSpPr>
        <p:spPr>
          <a:xfrm>
            <a:off x="6516216" y="2564904"/>
            <a:ext cx="504056" cy="288032"/>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eft Arrow 9"/>
          <p:cNvSpPr/>
          <p:nvPr/>
        </p:nvSpPr>
        <p:spPr>
          <a:xfrm>
            <a:off x="6228184" y="4005064"/>
            <a:ext cx="504056" cy="288032"/>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372200" y="5838363"/>
            <a:ext cx="2664296" cy="83099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lgn="ctr" fontAlgn="auto">
              <a:spcBef>
                <a:spcPts val="0"/>
              </a:spcBef>
              <a:spcAft>
                <a:spcPts val="0"/>
              </a:spcAft>
              <a:defRPr/>
            </a:pPr>
            <a:r>
              <a:rPr lang="en-US" sz="1600" dirty="0" smtClean="0">
                <a:solidFill>
                  <a:schemeClr val="tx1"/>
                </a:solidFill>
                <a:latin typeface="Arial" pitchFamily="34" charset="0"/>
                <a:cs typeface="Arial" pitchFamily="34" charset="0"/>
              </a:rPr>
              <a:t>Ministerial </a:t>
            </a:r>
            <a:r>
              <a:rPr lang="en-US" sz="1600" dirty="0">
                <a:solidFill>
                  <a:schemeClr val="tx1"/>
                </a:solidFill>
                <a:latin typeface="Arial" pitchFamily="34" charset="0"/>
                <a:cs typeface="Arial" pitchFamily="34" charset="0"/>
              </a:rPr>
              <a:t>directives on the time frame to resolve complaints takes </a:t>
            </a:r>
            <a:r>
              <a:rPr lang="en-US" sz="1600" dirty="0" smtClean="0">
                <a:solidFill>
                  <a:schemeClr val="tx1"/>
                </a:solidFill>
                <a:latin typeface="Arial" pitchFamily="34" charset="0"/>
                <a:cs typeface="Arial" pitchFamily="34" charset="0"/>
              </a:rPr>
              <a:t>priority</a:t>
            </a:r>
            <a:endParaRPr lang="en-US" sz="1600"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p:cNvSpPr txBox="1">
            <a:spLocks noChangeArrowheads="1"/>
          </p:cNvSpPr>
          <p:nvPr/>
        </p:nvSpPr>
        <p:spPr bwMode="auto">
          <a:xfrm>
            <a:off x="0" y="190500"/>
            <a:ext cx="7308850" cy="830263"/>
          </a:xfrm>
          <a:prstGeom prst="rect">
            <a:avLst/>
          </a:prstGeom>
          <a:noFill/>
          <a:ln w="9525">
            <a:noFill/>
            <a:miter lim="800000"/>
            <a:headEnd/>
            <a:tailEnd/>
          </a:ln>
        </p:spPr>
        <p:txBody>
          <a:bodyPr>
            <a:spAutoFit/>
          </a:bodyPr>
          <a:lstStyle/>
          <a:p>
            <a:pPr algn="ctr"/>
            <a:r>
              <a:rPr lang="en-US" sz="4800">
                <a:solidFill>
                  <a:schemeClr val="bg1"/>
                </a:solidFill>
                <a:cs typeface="Arial" pitchFamily="34" charset="0"/>
              </a:rPr>
              <a:t>3 Steps to follow</a:t>
            </a:r>
          </a:p>
        </p:txBody>
      </p:sp>
      <p:pic>
        <p:nvPicPr>
          <p:cNvPr id="19459" name="Picture 2"/>
          <p:cNvPicPr>
            <a:picLocks noChangeAspect="1" noChangeArrowheads="1"/>
          </p:cNvPicPr>
          <p:nvPr/>
        </p:nvPicPr>
        <p:blipFill>
          <a:blip r:embed="rId2" cstate="print"/>
          <a:srcRect/>
          <a:stretch>
            <a:fillRect/>
          </a:stretch>
        </p:blipFill>
        <p:spPr bwMode="auto">
          <a:xfrm>
            <a:off x="0" y="1700213"/>
            <a:ext cx="9109075" cy="3213100"/>
          </a:xfrm>
          <a:prstGeom prst="rect">
            <a:avLst/>
          </a:prstGeom>
          <a:noFill/>
          <a:ln w="9525">
            <a:noFill/>
            <a:miter lim="800000"/>
            <a:headEnd/>
            <a:tailEnd/>
          </a:ln>
        </p:spPr>
      </p:pic>
      <p:pic>
        <p:nvPicPr>
          <p:cNvPr id="19460" name="Picture 2"/>
          <p:cNvPicPr>
            <a:picLocks noChangeAspect="1" noChangeArrowheads="1"/>
          </p:cNvPicPr>
          <p:nvPr/>
        </p:nvPicPr>
        <p:blipFill>
          <a:blip r:embed="rId3"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445224"/>
            <a:ext cx="9144000" cy="1477328"/>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a:p>
        </p:txBody>
      </p:sp>
      <p:sp>
        <p:nvSpPr>
          <p:cNvPr id="2" name="Rectangle 2"/>
          <p:cNvSpPr txBox="1">
            <a:spLocks noChangeArrowheads="1"/>
          </p:cNvSpPr>
          <p:nvPr/>
        </p:nvSpPr>
        <p:spPr>
          <a:xfrm>
            <a:off x="0" y="-142875"/>
            <a:ext cx="7308850" cy="990600"/>
          </a:xfrm>
          <a:prstGeom prst="rect">
            <a:avLst/>
          </a:prstGeom>
        </p:spPr>
        <p:txBody>
          <a:bodyPr anchor="b">
            <a:normAutofit fontScale="77500" lnSpcReduction="2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Steps 1 </a:t>
            </a:r>
            <a:r>
              <a:rPr lang="en-GB" sz="4800" b="1" dirty="0" smtClean="0">
                <a:solidFill>
                  <a:schemeClr val="bg1"/>
                </a:solidFill>
                <a:ea typeface="+mj-ea"/>
                <a:cs typeface="Arial" pitchFamily="34" charset="0"/>
              </a:rPr>
              <a:t>– Enabling complaints</a:t>
            </a:r>
            <a:endParaRPr lang="en-GB" sz="4800" b="1" dirty="0">
              <a:solidFill>
                <a:schemeClr val="bg1"/>
              </a:solidFill>
              <a:ea typeface="+mj-ea"/>
              <a:cs typeface="Arial" pitchFamily="34" charset="0"/>
            </a:endParaRPr>
          </a:p>
        </p:txBody>
      </p:sp>
      <p:sp>
        <p:nvSpPr>
          <p:cNvPr id="3" name="TextBox 2"/>
          <p:cNvSpPr txBox="1"/>
          <p:nvPr/>
        </p:nvSpPr>
        <p:spPr>
          <a:xfrm>
            <a:off x="323528" y="1628800"/>
            <a:ext cx="8424936" cy="3970318"/>
          </a:xfrm>
          <a:prstGeom prst="rect">
            <a:avLst/>
          </a:prstGeom>
          <a:noFill/>
        </p:spPr>
        <p:txBody>
          <a:bodyPr wrap="square">
            <a:spAutoFit/>
          </a:bodyPr>
          <a:lstStyle/>
          <a:p>
            <a:r>
              <a:rPr lang="en-US" sz="2800" dirty="0"/>
              <a:t>A</a:t>
            </a:r>
            <a:r>
              <a:rPr lang="en-US" sz="2800" dirty="0" smtClean="0"/>
              <a:t>rrangements </a:t>
            </a:r>
            <a:r>
              <a:rPr lang="en-US" sz="2800" dirty="0"/>
              <a:t>that enable people to lodge complaints </a:t>
            </a:r>
            <a:r>
              <a:rPr lang="en-US" sz="2800" dirty="0" smtClean="0"/>
              <a:t>at health </a:t>
            </a:r>
            <a:r>
              <a:rPr lang="en-ZA" sz="2800" dirty="0" smtClean="0"/>
              <a:t>facilities:</a:t>
            </a:r>
          </a:p>
          <a:p>
            <a:endParaRPr lang="en-GB" sz="2800" b="1" dirty="0">
              <a:cs typeface="Arial" pitchFamily="34" charset="0"/>
            </a:endParaRPr>
          </a:p>
          <a:p>
            <a:pPr marL="914400" indent="-519113" fontAlgn="auto">
              <a:lnSpc>
                <a:spcPct val="200000"/>
              </a:lnSpc>
              <a:spcBef>
                <a:spcPts val="0"/>
              </a:spcBef>
              <a:spcAft>
                <a:spcPts val="0"/>
              </a:spcAft>
              <a:buFont typeface="Wingdings" pitchFamily="2" charset="2"/>
              <a:buChar char="Ø"/>
              <a:defRPr/>
            </a:pPr>
            <a:r>
              <a:rPr lang="en-GB" sz="2800" dirty="0" smtClean="0">
                <a:cs typeface="Arial" pitchFamily="34" charset="0"/>
              </a:rPr>
              <a:t>Complaint, compliment and suggestion forms</a:t>
            </a:r>
          </a:p>
          <a:p>
            <a:pPr marL="914400" indent="-519113" fontAlgn="auto">
              <a:lnSpc>
                <a:spcPct val="200000"/>
              </a:lnSpc>
              <a:spcBef>
                <a:spcPts val="0"/>
              </a:spcBef>
              <a:spcAft>
                <a:spcPts val="0"/>
              </a:spcAft>
              <a:buFont typeface="Wingdings" pitchFamily="2" charset="2"/>
              <a:buChar char="Ø"/>
              <a:defRPr/>
            </a:pPr>
            <a:r>
              <a:rPr lang="en-GB" sz="2800" dirty="0" smtClean="0">
                <a:cs typeface="Arial" pitchFamily="34" charset="0"/>
              </a:rPr>
              <a:t>Complaints</a:t>
            </a:r>
            <a:r>
              <a:rPr lang="en-GB" sz="2800" dirty="0">
                <a:cs typeface="Arial" pitchFamily="34" charset="0"/>
              </a:rPr>
              <a:t>, compliments and suggestion </a:t>
            </a:r>
            <a:r>
              <a:rPr lang="en-GB" sz="2800" dirty="0" smtClean="0">
                <a:cs typeface="Arial" pitchFamily="34" charset="0"/>
              </a:rPr>
              <a:t>box</a:t>
            </a:r>
          </a:p>
          <a:p>
            <a:pPr marL="914400" indent="-519113" fontAlgn="auto">
              <a:lnSpc>
                <a:spcPct val="200000"/>
              </a:lnSpc>
              <a:spcBef>
                <a:spcPts val="0"/>
              </a:spcBef>
              <a:spcAft>
                <a:spcPts val="0"/>
              </a:spcAft>
              <a:buFont typeface="Wingdings" pitchFamily="2" charset="2"/>
              <a:buChar char="Ø"/>
              <a:defRPr/>
            </a:pPr>
            <a:r>
              <a:rPr lang="en-GB" sz="2800" dirty="0" smtClean="0">
                <a:cs typeface="Arial" pitchFamily="34" charset="0"/>
              </a:rPr>
              <a:t>Poster</a:t>
            </a:r>
            <a:endParaRPr lang="en-US" sz="2800" dirty="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445224"/>
            <a:ext cx="9144000" cy="1477328"/>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a:p>
        </p:txBody>
      </p:sp>
      <p:sp>
        <p:nvSpPr>
          <p:cNvPr id="2" name="Rectangle 2"/>
          <p:cNvSpPr txBox="1">
            <a:spLocks noChangeArrowheads="1"/>
          </p:cNvSpPr>
          <p:nvPr/>
        </p:nvSpPr>
        <p:spPr>
          <a:xfrm>
            <a:off x="0" y="-142875"/>
            <a:ext cx="7308850" cy="990600"/>
          </a:xfrm>
          <a:prstGeom prst="rect">
            <a:avLst/>
          </a:prstGeom>
        </p:spPr>
        <p:txBody>
          <a:bodyPr anchor="b">
            <a:normAutofit fontScale="77500" lnSpcReduction="2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Steps 1 </a:t>
            </a:r>
            <a:r>
              <a:rPr lang="en-GB" sz="4800" b="1" dirty="0" smtClean="0">
                <a:solidFill>
                  <a:schemeClr val="bg1"/>
                </a:solidFill>
                <a:ea typeface="+mj-ea"/>
                <a:cs typeface="Arial" pitchFamily="34" charset="0"/>
              </a:rPr>
              <a:t>– Enabling complaints</a:t>
            </a:r>
            <a:endParaRPr lang="en-GB" sz="4800" b="1" dirty="0">
              <a:solidFill>
                <a:schemeClr val="bg1"/>
              </a:solidFill>
              <a:ea typeface="+mj-ea"/>
              <a:cs typeface="Arial"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179512" y="1181318"/>
            <a:ext cx="4211960" cy="5622477"/>
          </a:xfrm>
          <a:prstGeom prst="rect">
            <a:avLst/>
          </a:prstGeom>
          <a:noFill/>
          <a:ln w="9525">
            <a:solidFill>
              <a:schemeClr val="tx1"/>
            </a:solidFill>
            <a:miter lim="800000"/>
            <a:headEnd/>
            <a:tailEnd/>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349572"/>
            <a:ext cx="2555776" cy="333746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rot="20404280">
            <a:off x="4402112" y="1429531"/>
            <a:ext cx="2138049" cy="646331"/>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b="1" dirty="0" smtClean="0">
                <a:latin typeface="Arial" pitchFamily="34" charset="0"/>
                <a:cs typeface="Arial" pitchFamily="34" charset="0"/>
              </a:rPr>
              <a:t>Translated in 11 official languages</a:t>
            </a:r>
            <a:endParaRPr lang="en-US" b="1" dirty="0">
              <a:latin typeface="Arial" pitchFamily="34" charset="0"/>
              <a:cs typeface="Arial" pitchFamily="34" charset="0"/>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233827">
            <a:off x="5462578" y="3274395"/>
            <a:ext cx="2457513" cy="323645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231739" y="2494637"/>
            <a:ext cx="2700301" cy="646331"/>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ZA" dirty="0" smtClean="0">
                <a:latin typeface="Arial" pitchFamily="34" charset="0"/>
                <a:cs typeface="Arial" pitchFamily="34" charset="0"/>
              </a:rPr>
              <a:t>Investigate anonymous complaints</a:t>
            </a:r>
            <a:endParaRPr lang="en-US" dirty="0">
              <a:latin typeface="Arial" pitchFamily="34" charset="0"/>
              <a:cs typeface="Arial" pitchFamily="34" charset="0"/>
            </a:endParaRPr>
          </a:p>
        </p:txBody>
      </p:sp>
      <p:sp>
        <p:nvSpPr>
          <p:cNvPr id="10" name="TextBox 9"/>
          <p:cNvSpPr txBox="1"/>
          <p:nvPr/>
        </p:nvSpPr>
        <p:spPr>
          <a:xfrm>
            <a:off x="4572000" y="6165304"/>
            <a:ext cx="2520280" cy="646331"/>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ZA" dirty="0" smtClean="0"/>
              <a:t>Not required to enable investigation</a:t>
            </a:r>
            <a:endParaRPr lang="en-US" dirty="0"/>
          </a:p>
        </p:txBody>
      </p:sp>
      <p:sp>
        <p:nvSpPr>
          <p:cNvPr id="5" name="Left Arrow 4"/>
          <p:cNvSpPr/>
          <p:nvPr/>
        </p:nvSpPr>
        <p:spPr>
          <a:xfrm>
            <a:off x="4067944" y="6309320"/>
            <a:ext cx="504056" cy="308938"/>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42573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445224"/>
            <a:ext cx="9144000" cy="1477328"/>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a:p>
        </p:txBody>
      </p:sp>
      <p:sp>
        <p:nvSpPr>
          <p:cNvPr id="2" name="Rectangle 2"/>
          <p:cNvSpPr txBox="1">
            <a:spLocks noChangeArrowheads="1"/>
          </p:cNvSpPr>
          <p:nvPr/>
        </p:nvSpPr>
        <p:spPr>
          <a:xfrm>
            <a:off x="0" y="-142875"/>
            <a:ext cx="7308850" cy="990600"/>
          </a:xfrm>
          <a:prstGeom prst="rect">
            <a:avLst/>
          </a:prstGeom>
        </p:spPr>
        <p:txBody>
          <a:bodyPr anchor="b">
            <a:normAutofit fontScale="77500" lnSpcReduction="2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Steps 1 </a:t>
            </a:r>
            <a:r>
              <a:rPr lang="en-GB" sz="4800" b="1" dirty="0" smtClean="0">
                <a:solidFill>
                  <a:schemeClr val="bg1"/>
                </a:solidFill>
                <a:ea typeface="+mj-ea"/>
                <a:cs typeface="Arial" pitchFamily="34" charset="0"/>
              </a:rPr>
              <a:t>– Enabling complaints</a:t>
            </a:r>
            <a:endParaRPr lang="en-GB" sz="4800" b="1" dirty="0">
              <a:solidFill>
                <a:schemeClr val="bg1"/>
              </a:solidFill>
              <a:ea typeface="+mj-ea"/>
              <a:cs typeface="Arial" pitchFamily="34" charset="0"/>
            </a:endParaRPr>
          </a:p>
        </p:txBody>
      </p:sp>
      <p:pic>
        <p:nvPicPr>
          <p:cNvPr id="5122" name="Picture 2"/>
          <p:cNvPicPr>
            <a:picLocks noChangeAspect="1" noChangeArrowheads="1"/>
          </p:cNvPicPr>
          <p:nvPr/>
        </p:nvPicPr>
        <p:blipFill>
          <a:blip r:embed="rId2" cstate="print"/>
          <a:srcRect/>
          <a:stretch>
            <a:fillRect/>
          </a:stretch>
        </p:blipFill>
        <p:spPr bwMode="auto">
          <a:xfrm>
            <a:off x="179512" y="1130372"/>
            <a:ext cx="4179250" cy="5589240"/>
          </a:xfrm>
          <a:prstGeom prst="rect">
            <a:avLst/>
          </a:prstGeom>
          <a:noFill/>
          <a:ln w="38100">
            <a:solidFill>
              <a:schemeClr val="tx1"/>
            </a:solidFill>
            <a:miter lim="800000"/>
            <a:headEnd/>
            <a:tailEnd/>
          </a:ln>
        </p:spPr>
      </p:pic>
      <p:sp>
        <p:nvSpPr>
          <p:cNvPr id="8" name="TextBox 7"/>
          <p:cNvSpPr txBox="1"/>
          <p:nvPr/>
        </p:nvSpPr>
        <p:spPr>
          <a:xfrm rot="20404280">
            <a:off x="4412001" y="1475929"/>
            <a:ext cx="2138049" cy="70788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sz="2000" b="1" dirty="0" smtClean="0"/>
              <a:t>Translated in 11 official languages</a:t>
            </a:r>
            <a:endParaRPr lang="en-US" sz="2000" b="1" dirty="0"/>
          </a:p>
        </p:txBody>
      </p:sp>
      <p:sp>
        <p:nvSpPr>
          <p:cNvPr id="7" name="TextBox 6"/>
          <p:cNvSpPr txBox="1"/>
          <p:nvPr/>
        </p:nvSpPr>
        <p:spPr>
          <a:xfrm rot="20404280">
            <a:off x="6191373" y="1722548"/>
            <a:ext cx="2811253" cy="132343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sz="2000" b="1" dirty="0" smtClean="0"/>
              <a:t>Posters and forms available for download form:</a:t>
            </a:r>
          </a:p>
          <a:p>
            <a:r>
              <a:rPr lang="en-US" sz="2000" b="1" dirty="0" smtClean="0"/>
              <a:t>www.idealclinic.org.za</a:t>
            </a:r>
            <a:endParaRPr lang="en-US" sz="2000"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3284" y="3535023"/>
            <a:ext cx="2327068" cy="3242985"/>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380672"/>
            <a:ext cx="9144000" cy="1477328"/>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a:p>
        </p:txBody>
      </p:sp>
      <p:sp>
        <p:nvSpPr>
          <p:cNvPr id="2" name="Rectangle 2"/>
          <p:cNvSpPr txBox="1">
            <a:spLocks noChangeArrowheads="1"/>
          </p:cNvSpPr>
          <p:nvPr/>
        </p:nvSpPr>
        <p:spPr>
          <a:xfrm>
            <a:off x="0" y="-142875"/>
            <a:ext cx="7308850" cy="990600"/>
          </a:xfrm>
          <a:prstGeom prst="rect">
            <a:avLst/>
          </a:prstGeom>
        </p:spPr>
        <p:txBody>
          <a:bodyPr anchor="b">
            <a:normAutofit fontScale="77500" lnSpcReduction="2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Steps 1 </a:t>
            </a:r>
            <a:r>
              <a:rPr lang="en-GB" sz="4800" b="1" dirty="0" smtClean="0">
                <a:solidFill>
                  <a:schemeClr val="bg1"/>
                </a:solidFill>
                <a:ea typeface="+mj-ea"/>
                <a:cs typeface="Arial" pitchFamily="34" charset="0"/>
              </a:rPr>
              <a:t>– Enabling complaints</a:t>
            </a:r>
            <a:endParaRPr lang="en-GB" sz="4800" b="1" dirty="0">
              <a:solidFill>
                <a:schemeClr val="bg1"/>
              </a:solidFill>
              <a:ea typeface="+mj-ea"/>
              <a:cs typeface="Arial" pitchFamily="34" charset="0"/>
            </a:endParaRPr>
          </a:p>
        </p:txBody>
      </p:sp>
      <p:sp>
        <p:nvSpPr>
          <p:cNvPr id="3" name="TextBox 2"/>
          <p:cNvSpPr txBox="1"/>
          <p:nvPr/>
        </p:nvSpPr>
        <p:spPr>
          <a:xfrm>
            <a:off x="4860032" y="1292562"/>
            <a:ext cx="4104456" cy="5355312"/>
          </a:xfrm>
          <a:prstGeom prst="rect">
            <a:avLst/>
          </a:prstGeom>
          <a:noFill/>
        </p:spPr>
        <p:txBody>
          <a:bodyPr wrap="square">
            <a:spAutoFit/>
          </a:bodyPr>
          <a:lstStyle/>
          <a:p>
            <a:pPr fontAlgn="auto">
              <a:spcBef>
                <a:spcPts val="0"/>
              </a:spcBef>
              <a:spcAft>
                <a:spcPts val="0"/>
              </a:spcAft>
              <a:defRPr/>
            </a:pPr>
            <a:endParaRPr lang="en-GB" sz="1200" b="1" dirty="0">
              <a:cs typeface="Arial" pitchFamily="34" charset="0"/>
            </a:endParaRPr>
          </a:p>
          <a:p>
            <a:pPr marL="342900" indent="-342900">
              <a:buFont typeface="Arial" pitchFamily="34" charset="0"/>
              <a:buChar char="•"/>
            </a:pPr>
            <a:r>
              <a:rPr lang="en-US" sz="2200" dirty="0" smtClean="0"/>
              <a:t>Example of a box</a:t>
            </a:r>
          </a:p>
          <a:p>
            <a:pPr marL="342900" indent="-342900">
              <a:buFont typeface="Arial" pitchFamily="34" charset="0"/>
              <a:buChar char="•"/>
            </a:pPr>
            <a:r>
              <a:rPr lang="en-US" sz="2200" dirty="0" smtClean="0"/>
              <a:t>Open boxes daily </a:t>
            </a:r>
            <a:endParaRPr lang="en-US" sz="2200" dirty="0"/>
          </a:p>
          <a:p>
            <a:pPr marL="342900" indent="-342900">
              <a:buFont typeface="Arial" pitchFamily="34" charset="0"/>
              <a:buChar char="•"/>
            </a:pPr>
            <a:r>
              <a:rPr lang="en-US" sz="2200" dirty="0" smtClean="0"/>
              <a:t>If not feasible, place notice next </a:t>
            </a:r>
            <a:r>
              <a:rPr lang="en-US" sz="2200" dirty="0"/>
              <a:t>to or onto </a:t>
            </a:r>
            <a:r>
              <a:rPr lang="en-US" sz="2200" dirty="0" smtClean="0"/>
              <a:t>box stating </a:t>
            </a:r>
            <a:r>
              <a:rPr lang="en-US" sz="2200" dirty="0"/>
              <a:t>times when the boxes are </a:t>
            </a:r>
            <a:r>
              <a:rPr lang="en-US" sz="2200" dirty="0" smtClean="0"/>
              <a:t>emptied </a:t>
            </a:r>
            <a:r>
              <a:rPr lang="en-US" sz="2200" dirty="0" err="1" smtClean="0"/>
              <a:t>e.g</a:t>
            </a:r>
            <a:r>
              <a:rPr lang="en-US" sz="2200" dirty="0" smtClean="0"/>
              <a:t> every Friday</a:t>
            </a:r>
          </a:p>
          <a:p>
            <a:pPr marL="342900" indent="-342900">
              <a:buFont typeface="Arial" pitchFamily="34" charset="0"/>
              <a:buChar char="•"/>
            </a:pPr>
            <a:r>
              <a:rPr lang="en-US" sz="2200" dirty="0"/>
              <a:t>S</a:t>
            </a:r>
            <a:r>
              <a:rPr lang="en-US" sz="2200" dirty="0" smtClean="0"/>
              <a:t>hould </a:t>
            </a:r>
            <a:r>
              <a:rPr lang="en-US" sz="2200" dirty="0"/>
              <a:t>be opened at </a:t>
            </a:r>
            <a:r>
              <a:rPr lang="en-US" sz="2200" dirty="0" smtClean="0"/>
              <a:t>least once </a:t>
            </a:r>
            <a:r>
              <a:rPr lang="en-US" sz="2200" dirty="0"/>
              <a:t>a </a:t>
            </a:r>
            <a:r>
              <a:rPr lang="en-US" sz="2200" dirty="0" smtClean="0"/>
              <a:t>week</a:t>
            </a:r>
          </a:p>
          <a:p>
            <a:pPr marL="342900" indent="-342900">
              <a:buFont typeface="Arial" pitchFamily="34" charset="0"/>
              <a:buChar char="•"/>
            </a:pPr>
            <a:r>
              <a:rPr lang="en-ZA" sz="2200" dirty="0" smtClean="0">
                <a:cs typeface="Arial" pitchFamily="34" charset="0"/>
              </a:rPr>
              <a:t>Record date which box was opened as the date the complaint was received</a:t>
            </a:r>
          </a:p>
          <a:p>
            <a:pPr marL="342900" indent="-342900">
              <a:buFont typeface="Arial" pitchFamily="34" charset="0"/>
              <a:buChar char="•"/>
            </a:pPr>
            <a:r>
              <a:rPr lang="en-ZA" sz="2200" dirty="0" smtClean="0">
                <a:cs typeface="Arial" pitchFamily="34" charset="0"/>
              </a:rPr>
              <a:t>Province/district/health facility to determine who should open the boxes – stipulate in SOP</a:t>
            </a:r>
            <a:endParaRPr lang="en-US" sz="2200" dirty="0">
              <a:cs typeface="Arial" pitchFamily="34" charset="0"/>
            </a:endParaRPr>
          </a:p>
        </p:txBody>
      </p:sp>
      <p:pic>
        <p:nvPicPr>
          <p:cNvPr id="4099" name="Picture 3"/>
          <p:cNvPicPr>
            <a:picLocks noChangeAspect="1" noChangeArrowheads="1"/>
          </p:cNvPicPr>
          <p:nvPr/>
        </p:nvPicPr>
        <p:blipFill>
          <a:blip r:embed="rId2" cstate="print"/>
          <a:srcRect/>
          <a:stretch>
            <a:fillRect/>
          </a:stretch>
        </p:blipFill>
        <p:spPr bwMode="auto">
          <a:xfrm>
            <a:off x="179512" y="1628800"/>
            <a:ext cx="4576536" cy="4608512"/>
          </a:xfrm>
          <a:prstGeom prst="rect">
            <a:avLst/>
          </a:prstGeom>
          <a:noFill/>
          <a:ln w="9525">
            <a:solidFill>
              <a:schemeClr val="tx1"/>
            </a:solidFill>
            <a:miter lim="800000"/>
            <a:headEnd/>
            <a:tailEnd/>
          </a:ln>
        </p:spPr>
      </p:pic>
    </p:spTree>
    <p:extLst>
      <p:ext uri="{BB962C8B-B14F-4D97-AF65-F5344CB8AC3E}">
        <p14:creationId xmlns:p14="http://schemas.microsoft.com/office/powerpoint/2010/main" val="11831268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142875"/>
            <a:ext cx="730885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Steps </a:t>
            </a:r>
            <a:r>
              <a:rPr lang="en-GB" sz="4800" b="1" dirty="0" smtClean="0">
                <a:solidFill>
                  <a:schemeClr val="bg1"/>
                </a:solidFill>
                <a:ea typeface="+mj-ea"/>
                <a:cs typeface="Arial" pitchFamily="34" charset="0"/>
              </a:rPr>
              <a:t>2 - Responding </a:t>
            </a:r>
            <a:endParaRPr lang="en-GB" sz="4800" b="1" dirty="0">
              <a:solidFill>
                <a:schemeClr val="bg1"/>
              </a:solidFill>
              <a:ea typeface="+mj-ea"/>
              <a:cs typeface="Arial" pitchFamily="34" charset="0"/>
            </a:endParaRPr>
          </a:p>
        </p:txBody>
      </p:sp>
      <p:sp>
        <p:nvSpPr>
          <p:cNvPr id="3" name="TextBox 2"/>
          <p:cNvSpPr txBox="1"/>
          <p:nvPr/>
        </p:nvSpPr>
        <p:spPr>
          <a:xfrm>
            <a:off x="34925" y="1362248"/>
            <a:ext cx="9109075" cy="4524315"/>
          </a:xfrm>
          <a:prstGeom prst="rect">
            <a:avLst/>
          </a:prstGeom>
          <a:noFill/>
        </p:spPr>
        <p:txBody>
          <a:bodyPr>
            <a:spAutoFit/>
          </a:bodyPr>
          <a:lstStyle/>
          <a:p>
            <a:pPr marL="627063" lvl="1" indent="-395288" fontAlgn="auto">
              <a:spcBef>
                <a:spcPts val="0"/>
              </a:spcBef>
              <a:spcAft>
                <a:spcPts val="0"/>
              </a:spcAft>
              <a:buFont typeface="Courier New" pitchFamily="49" charset="0"/>
              <a:buChar char="o"/>
              <a:tabLst>
                <a:tab pos="804863" algn="l"/>
              </a:tabLst>
              <a:defRPr/>
            </a:pPr>
            <a:r>
              <a:rPr lang="en-GB" sz="2400" dirty="0" smtClean="0">
                <a:cs typeface="Arial" pitchFamily="34" charset="0"/>
              </a:rPr>
              <a:t>Acknowledgment </a:t>
            </a:r>
            <a:r>
              <a:rPr lang="en-GB" sz="2400" dirty="0">
                <a:cs typeface="Arial" pitchFamily="34" charset="0"/>
              </a:rPr>
              <a:t>– 5 working </a:t>
            </a:r>
            <a:r>
              <a:rPr lang="en-GB" sz="2400" dirty="0" smtClean="0">
                <a:cs typeface="Arial" pitchFamily="34" charset="0"/>
              </a:rPr>
              <a:t>days (provinces can design a standard format)</a:t>
            </a:r>
            <a:endParaRPr lang="en-GB" sz="2400" dirty="0">
              <a:cs typeface="Arial" pitchFamily="34" charset="0"/>
            </a:endParaRPr>
          </a:p>
          <a:p>
            <a:pPr marL="627063" lvl="1" indent="-395288" fontAlgn="auto">
              <a:spcBef>
                <a:spcPts val="0"/>
              </a:spcBef>
              <a:spcAft>
                <a:spcPts val="0"/>
              </a:spcAft>
              <a:buFont typeface="Courier New" pitchFamily="49" charset="0"/>
              <a:buChar char="o"/>
              <a:tabLst>
                <a:tab pos="804863" algn="l"/>
              </a:tabLst>
              <a:defRPr/>
            </a:pPr>
            <a:r>
              <a:rPr lang="en-GB" sz="2400" dirty="0" smtClean="0">
                <a:cs typeface="Arial" pitchFamily="34" charset="0"/>
              </a:rPr>
              <a:t>Prioritisation (Risk rating)</a:t>
            </a:r>
          </a:p>
          <a:p>
            <a:pPr marL="627063" lvl="2" indent="341313" fontAlgn="auto">
              <a:spcBef>
                <a:spcPts val="0"/>
              </a:spcBef>
              <a:spcAft>
                <a:spcPts val="0"/>
              </a:spcAft>
              <a:buFont typeface="Wingdings" pitchFamily="2" charset="2"/>
              <a:buChar char="ü"/>
              <a:tabLst>
                <a:tab pos="804863" algn="l"/>
              </a:tabLst>
              <a:defRPr/>
            </a:pPr>
            <a:r>
              <a:rPr lang="en-GB" sz="2400" dirty="0" smtClean="0">
                <a:cs typeface="Arial" pitchFamily="34" charset="0"/>
              </a:rPr>
              <a:t>high </a:t>
            </a:r>
            <a:r>
              <a:rPr lang="en-GB" sz="2400" dirty="0">
                <a:cs typeface="Arial" pitchFamily="34" charset="0"/>
              </a:rPr>
              <a:t>(complaints that are </a:t>
            </a:r>
            <a:r>
              <a:rPr lang="en-GB" sz="2400" dirty="0" smtClean="0">
                <a:cs typeface="Arial" pitchFamily="34" charset="0"/>
              </a:rPr>
              <a:t>patient </a:t>
            </a:r>
            <a:r>
              <a:rPr lang="en-GB" sz="2400" dirty="0">
                <a:cs typeface="Arial" pitchFamily="34" charset="0"/>
              </a:rPr>
              <a:t>safety incidents)</a:t>
            </a:r>
          </a:p>
          <a:p>
            <a:pPr marL="627063" lvl="2" indent="341313" fontAlgn="auto">
              <a:spcBef>
                <a:spcPts val="0"/>
              </a:spcBef>
              <a:spcAft>
                <a:spcPts val="0"/>
              </a:spcAft>
              <a:buFont typeface="Wingdings" pitchFamily="2" charset="2"/>
              <a:buChar char="ü"/>
              <a:tabLst>
                <a:tab pos="804863" algn="l"/>
              </a:tabLst>
              <a:defRPr/>
            </a:pPr>
            <a:r>
              <a:rPr lang="en-GB" sz="2400" dirty="0" smtClean="0">
                <a:cs typeface="Arial" pitchFamily="34" charset="0"/>
              </a:rPr>
              <a:t>medium (all other complaints)</a:t>
            </a:r>
          </a:p>
          <a:p>
            <a:pPr marL="627063" lvl="1" indent="-395288" fontAlgn="auto">
              <a:spcBef>
                <a:spcPts val="0"/>
              </a:spcBef>
              <a:spcAft>
                <a:spcPts val="0"/>
              </a:spcAft>
              <a:buFont typeface="Courier New" pitchFamily="49" charset="0"/>
              <a:buChar char="o"/>
              <a:tabLst>
                <a:tab pos="804863" algn="l"/>
              </a:tabLst>
              <a:defRPr/>
            </a:pPr>
            <a:r>
              <a:rPr lang="en-GB" sz="2400" dirty="0" smtClean="0">
                <a:cs typeface="Arial" pitchFamily="34" charset="0"/>
              </a:rPr>
              <a:t>Investigation</a:t>
            </a:r>
            <a:endParaRPr lang="en-GB" sz="2400" dirty="0">
              <a:cs typeface="Arial" pitchFamily="34" charset="0"/>
            </a:endParaRPr>
          </a:p>
          <a:p>
            <a:pPr marL="627063" lvl="1" indent="-395288" fontAlgn="auto">
              <a:spcBef>
                <a:spcPts val="0"/>
              </a:spcBef>
              <a:spcAft>
                <a:spcPts val="0"/>
              </a:spcAft>
              <a:buFont typeface="Courier New" pitchFamily="49" charset="0"/>
              <a:buChar char="o"/>
              <a:tabLst>
                <a:tab pos="804863" algn="l"/>
              </a:tabLst>
              <a:defRPr/>
            </a:pPr>
            <a:r>
              <a:rPr lang="en-GB" sz="2400" b="1" dirty="0" smtClean="0">
                <a:solidFill>
                  <a:srgbClr val="FF0000"/>
                </a:solidFill>
                <a:cs typeface="Arial" pitchFamily="34" charset="0"/>
              </a:rPr>
              <a:t>Redress	</a:t>
            </a:r>
            <a:endParaRPr lang="en-GB" sz="2400" dirty="0">
              <a:cs typeface="Arial" pitchFamily="34" charset="0"/>
            </a:endParaRPr>
          </a:p>
          <a:p>
            <a:pPr marL="968375" lvl="1" indent="-341313" fontAlgn="auto">
              <a:spcBef>
                <a:spcPts val="0"/>
              </a:spcBef>
              <a:spcAft>
                <a:spcPts val="0"/>
              </a:spcAft>
              <a:buFont typeface="Wingdings" pitchFamily="2" charset="2"/>
              <a:buChar char="ü"/>
              <a:tabLst>
                <a:tab pos="804863" algn="l"/>
              </a:tabLst>
              <a:defRPr/>
            </a:pPr>
            <a:r>
              <a:rPr lang="en-GB" sz="2400" dirty="0" smtClean="0">
                <a:cs typeface="Arial" pitchFamily="34" charset="0"/>
              </a:rPr>
              <a:t>define in terms of reference of committees who should conduct redress</a:t>
            </a:r>
          </a:p>
          <a:p>
            <a:pPr marL="968375" lvl="1" indent="-341313" fontAlgn="auto">
              <a:spcBef>
                <a:spcPts val="0"/>
              </a:spcBef>
              <a:spcAft>
                <a:spcPts val="0"/>
              </a:spcAft>
              <a:buFont typeface="Wingdings" pitchFamily="2" charset="2"/>
              <a:buChar char="ü"/>
              <a:tabLst>
                <a:tab pos="804863" algn="l"/>
              </a:tabLst>
              <a:defRPr/>
            </a:pPr>
            <a:r>
              <a:rPr lang="en-GB" sz="2400" dirty="0">
                <a:cs typeface="Arial" pitchFamily="34" charset="0"/>
              </a:rPr>
              <a:t>p</a:t>
            </a:r>
            <a:r>
              <a:rPr lang="en-GB" sz="2400" dirty="0" smtClean="0">
                <a:cs typeface="Arial" pitchFamily="34" charset="0"/>
              </a:rPr>
              <a:t>rovide complainant with a written letter/report (not full investigation report). Province can include the format in their protocol/SOP</a:t>
            </a:r>
          </a:p>
        </p:txBody>
      </p:sp>
      <p:pic>
        <p:nvPicPr>
          <p:cNvPr id="20484"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extLst>
      <p:ext uri="{BB962C8B-B14F-4D97-AF65-F5344CB8AC3E}">
        <p14:creationId xmlns:p14="http://schemas.microsoft.com/office/powerpoint/2010/main" val="9875008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142875"/>
            <a:ext cx="7308850" cy="990600"/>
          </a:xfrm>
          <a:prstGeom prst="rect">
            <a:avLst/>
          </a:prstGeom>
        </p:spPr>
        <p:txBody>
          <a:bodyPr anchor="b">
            <a:normAutofit fontScale="85000" lnSpcReduction="1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Steps </a:t>
            </a:r>
            <a:r>
              <a:rPr lang="en-GB" sz="4800" b="1" dirty="0" smtClean="0">
                <a:solidFill>
                  <a:schemeClr val="bg1"/>
                </a:solidFill>
                <a:ea typeface="+mj-ea"/>
                <a:cs typeface="Arial" pitchFamily="34" charset="0"/>
              </a:rPr>
              <a:t>2 (</a:t>
            </a:r>
            <a:r>
              <a:rPr lang="en-GB" sz="4800" b="1" dirty="0" err="1" smtClean="0">
                <a:solidFill>
                  <a:schemeClr val="bg1"/>
                </a:solidFill>
                <a:ea typeface="+mj-ea"/>
                <a:cs typeface="Arial" pitchFamily="34" charset="0"/>
              </a:rPr>
              <a:t>cont</a:t>
            </a:r>
            <a:r>
              <a:rPr lang="en-GB" sz="4800" b="1" dirty="0" smtClean="0">
                <a:solidFill>
                  <a:schemeClr val="bg1"/>
                </a:solidFill>
                <a:ea typeface="+mj-ea"/>
                <a:cs typeface="Arial" pitchFamily="34" charset="0"/>
              </a:rPr>
              <a:t>) - Responding </a:t>
            </a:r>
            <a:endParaRPr lang="en-GB" sz="4800" b="1" dirty="0">
              <a:solidFill>
                <a:schemeClr val="bg1"/>
              </a:solidFill>
              <a:ea typeface="+mj-ea"/>
              <a:cs typeface="Arial" pitchFamily="34" charset="0"/>
            </a:endParaRPr>
          </a:p>
        </p:txBody>
      </p:sp>
      <p:sp>
        <p:nvSpPr>
          <p:cNvPr id="3" name="TextBox 2"/>
          <p:cNvSpPr txBox="1"/>
          <p:nvPr/>
        </p:nvSpPr>
        <p:spPr>
          <a:xfrm>
            <a:off x="0" y="980728"/>
            <a:ext cx="9144000" cy="4893647"/>
          </a:xfrm>
          <a:prstGeom prst="rect">
            <a:avLst/>
          </a:prstGeom>
          <a:noFill/>
        </p:spPr>
        <p:txBody>
          <a:bodyPr wrap="square">
            <a:spAutoFit/>
          </a:bodyPr>
          <a:lstStyle/>
          <a:p>
            <a:pPr marL="627063" lvl="1" indent="-395288" fontAlgn="auto">
              <a:spcBef>
                <a:spcPts val="0"/>
              </a:spcBef>
              <a:spcAft>
                <a:spcPts val="0"/>
              </a:spcAft>
              <a:buFont typeface="Courier New" pitchFamily="49" charset="0"/>
              <a:buChar char="o"/>
              <a:tabLst>
                <a:tab pos="804863" algn="l"/>
              </a:tabLst>
              <a:defRPr/>
            </a:pPr>
            <a:r>
              <a:rPr lang="en-GB" sz="2400" dirty="0" smtClean="0">
                <a:cs typeface="Arial" pitchFamily="34" charset="0"/>
              </a:rPr>
              <a:t>Time frame for resolving – 25 working days</a:t>
            </a:r>
          </a:p>
          <a:p>
            <a:pPr marL="627063" lvl="1" indent="-395288" fontAlgn="auto">
              <a:spcBef>
                <a:spcPts val="0"/>
              </a:spcBef>
              <a:spcAft>
                <a:spcPts val="0"/>
              </a:spcAft>
              <a:buFont typeface="Courier New" pitchFamily="49" charset="0"/>
              <a:buChar char="o"/>
              <a:tabLst>
                <a:tab pos="804863" algn="l"/>
              </a:tabLst>
              <a:defRPr/>
            </a:pPr>
            <a:r>
              <a:rPr lang="en-GB" sz="2400" dirty="0" smtClean="0">
                <a:cs typeface="Arial" pitchFamily="34" charset="0"/>
              </a:rPr>
              <a:t>Types of closure:</a:t>
            </a:r>
          </a:p>
          <a:p>
            <a:pPr marL="688975" lvl="1" indent="403225" fontAlgn="auto">
              <a:spcBef>
                <a:spcPts val="0"/>
              </a:spcBef>
              <a:spcAft>
                <a:spcPts val="0"/>
              </a:spcAft>
              <a:buFont typeface="Wingdings" pitchFamily="2" charset="2"/>
              <a:buChar char="ü"/>
              <a:tabLst>
                <a:tab pos="804863" algn="l"/>
              </a:tabLst>
              <a:defRPr/>
            </a:pPr>
            <a:r>
              <a:rPr lang="en-GB" sz="2400" dirty="0" smtClean="0">
                <a:cs typeface="Arial" pitchFamily="34" charset="0"/>
              </a:rPr>
              <a:t>Complainant satisfied/Redress conducted</a:t>
            </a:r>
          </a:p>
          <a:p>
            <a:pPr marL="688975" lvl="1" indent="403225" fontAlgn="auto">
              <a:spcBef>
                <a:spcPts val="0"/>
              </a:spcBef>
              <a:spcAft>
                <a:spcPts val="0"/>
              </a:spcAft>
              <a:buFont typeface="Wingdings" pitchFamily="2" charset="2"/>
              <a:buChar char="ü"/>
              <a:tabLst>
                <a:tab pos="804863" algn="l"/>
              </a:tabLst>
              <a:defRPr/>
            </a:pPr>
            <a:r>
              <a:rPr lang="en-GB" sz="2400" dirty="0" smtClean="0">
                <a:cs typeface="Arial" pitchFamily="34" charset="0"/>
              </a:rPr>
              <a:t>Litigation</a:t>
            </a:r>
          </a:p>
          <a:p>
            <a:pPr marL="1092200" lvl="1" indent="-409575" fontAlgn="auto">
              <a:spcBef>
                <a:spcPts val="0"/>
              </a:spcBef>
              <a:spcAft>
                <a:spcPts val="0"/>
              </a:spcAft>
              <a:buFont typeface="Wingdings" pitchFamily="2" charset="2"/>
              <a:buChar char="ü"/>
              <a:tabLst>
                <a:tab pos="804863" algn="l"/>
              </a:tabLst>
              <a:defRPr/>
            </a:pPr>
            <a:r>
              <a:rPr lang="en-GB" sz="2400" dirty="0" smtClean="0">
                <a:cs typeface="Arial" pitchFamily="34" charset="0"/>
              </a:rPr>
              <a:t>Patient </a:t>
            </a:r>
            <a:r>
              <a:rPr lang="en-GB" sz="2400" dirty="0">
                <a:cs typeface="Arial" pitchFamily="34" charset="0"/>
              </a:rPr>
              <a:t>Safety </a:t>
            </a:r>
            <a:r>
              <a:rPr lang="en-GB" sz="2400" dirty="0" smtClean="0">
                <a:cs typeface="Arial" pitchFamily="34" charset="0"/>
              </a:rPr>
              <a:t>Incident (PSI) - refer to PSI management system. Note down unique reference number of the PSI in the complaints register. </a:t>
            </a:r>
          </a:p>
          <a:p>
            <a:pPr marL="1092200" lvl="1" indent="-409575" fontAlgn="auto">
              <a:spcBef>
                <a:spcPts val="0"/>
              </a:spcBef>
              <a:spcAft>
                <a:spcPts val="0"/>
              </a:spcAft>
              <a:buFont typeface="Wingdings" pitchFamily="2" charset="2"/>
              <a:buChar char="ü"/>
              <a:tabLst>
                <a:tab pos="804863" algn="l"/>
              </a:tabLst>
              <a:defRPr/>
            </a:pPr>
            <a:r>
              <a:rPr lang="en-GB" sz="2400" dirty="0" smtClean="0">
                <a:cs typeface="Arial" pitchFamily="34" charset="0"/>
              </a:rPr>
              <a:t>Complainant could </a:t>
            </a:r>
            <a:r>
              <a:rPr lang="en-GB" sz="2400" dirty="0">
                <a:cs typeface="Arial" pitchFamily="34" charset="0"/>
              </a:rPr>
              <a:t>not be </a:t>
            </a:r>
            <a:r>
              <a:rPr lang="en-GB" sz="2400" dirty="0" smtClean="0">
                <a:cs typeface="Arial" pitchFamily="34" charset="0"/>
              </a:rPr>
              <a:t>traced – must make 3 attempts to trace complainant in 2 consecutive weeks. Record dates and methods used in complaints register. Also applicable for anonymous complaints where additional information is required to enable investigation.</a:t>
            </a:r>
          </a:p>
          <a:p>
            <a:pPr marL="627063" lvl="1" indent="-395288" fontAlgn="auto">
              <a:spcBef>
                <a:spcPts val="0"/>
              </a:spcBef>
              <a:spcAft>
                <a:spcPts val="0"/>
              </a:spcAft>
              <a:buFont typeface="Courier New" pitchFamily="49" charset="0"/>
              <a:buChar char="o"/>
              <a:tabLst>
                <a:tab pos="804863" algn="l"/>
              </a:tabLst>
              <a:defRPr/>
            </a:pPr>
            <a:r>
              <a:rPr lang="en-GB" sz="2400" dirty="0" smtClean="0">
                <a:cs typeface="Arial" pitchFamily="34" charset="0"/>
              </a:rPr>
              <a:t>Complaints register (annexure D)</a:t>
            </a:r>
            <a:endParaRPr lang="en-US" sz="2400" dirty="0">
              <a:cs typeface="Arial" pitchFamily="34" charset="0"/>
            </a:endParaRPr>
          </a:p>
        </p:txBody>
      </p:sp>
      <p:pic>
        <p:nvPicPr>
          <p:cNvPr id="20484"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142875"/>
            <a:ext cx="7308850" cy="990600"/>
          </a:xfrm>
          <a:prstGeom prst="rect">
            <a:avLst/>
          </a:prstGeom>
        </p:spPr>
        <p:txBody>
          <a:bodyPr anchor="b">
            <a:normAutofit/>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Steps </a:t>
            </a:r>
            <a:r>
              <a:rPr lang="en-GB" sz="4800" b="1" dirty="0" smtClean="0">
                <a:solidFill>
                  <a:schemeClr val="bg1"/>
                </a:solidFill>
                <a:ea typeface="+mj-ea"/>
                <a:cs typeface="Arial" pitchFamily="34" charset="0"/>
              </a:rPr>
              <a:t>2 - Responding </a:t>
            </a:r>
            <a:endParaRPr lang="en-GB" sz="4800" b="1" dirty="0">
              <a:solidFill>
                <a:schemeClr val="bg1"/>
              </a:solidFill>
              <a:ea typeface="+mj-ea"/>
              <a:cs typeface="Arial" pitchFamily="34" charset="0"/>
            </a:endParaRPr>
          </a:p>
        </p:txBody>
      </p:sp>
      <p:pic>
        <p:nvPicPr>
          <p:cNvPr id="20484"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pic>
        <p:nvPicPr>
          <p:cNvPr id="6146" name="Picture 2"/>
          <p:cNvPicPr>
            <a:picLocks noChangeAspect="1" noChangeArrowheads="1"/>
          </p:cNvPicPr>
          <p:nvPr/>
        </p:nvPicPr>
        <p:blipFill>
          <a:blip r:embed="rId3" cstate="print"/>
          <a:srcRect/>
          <a:stretch>
            <a:fillRect/>
          </a:stretch>
        </p:blipFill>
        <p:spPr bwMode="auto">
          <a:xfrm>
            <a:off x="251519" y="1320196"/>
            <a:ext cx="8746335" cy="4269044"/>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62136"/>
            <a:ext cx="7308850" cy="990600"/>
          </a:xfrm>
          <a:prstGeom prst="rect">
            <a:avLst/>
          </a:prstGeom>
        </p:spPr>
        <p:txBody>
          <a:bodyPr anchor="b">
            <a:normAutofit fontScale="70000" lnSpcReduction="2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 </a:t>
            </a:r>
            <a:r>
              <a:rPr lang="en-GB" sz="4800" b="1" dirty="0" smtClean="0">
                <a:solidFill>
                  <a:schemeClr val="bg1"/>
                </a:solidFill>
                <a:ea typeface="+mj-ea"/>
                <a:cs typeface="Arial" pitchFamily="34" charset="0"/>
              </a:rPr>
              <a:t>3 – Accountability and learning</a:t>
            </a:r>
            <a:endParaRPr lang="en-GB" sz="4800" b="1" dirty="0">
              <a:solidFill>
                <a:schemeClr val="bg1"/>
              </a:solidFill>
              <a:ea typeface="+mj-ea"/>
              <a:cs typeface="Arial" pitchFamily="34" charset="0"/>
            </a:endParaRPr>
          </a:p>
        </p:txBody>
      </p:sp>
      <p:sp>
        <p:nvSpPr>
          <p:cNvPr id="3" name="TextBox 2"/>
          <p:cNvSpPr txBox="1"/>
          <p:nvPr/>
        </p:nvSpPr>
        <p:spPr>
          <a:xfrm>
            <a:off x="34925" y="908720"/>
            <a:ext cx="9109075" cy="1385888"/>
          </a:xfrm>
          <a:prstGeom prst="rect">
            <a:avLst/>
          </a:prstGeom>
          <a:noFill/>
        </p:spPr>
        <p:txBody>
          <a:bodyPr>
            <a:spAutoFit/>
          </a:bodyPr>
          <a:lstStyle/>
          <a:p>
            <a:pPr fontAlgn="auto">
              <a:spcBef>
                <a:spcPts val="0"/>
              </a:spcBef>
              <a:spcAft>
                <a:spcPts val="0"/>
              </a:spcAft>
              <a:defRPr/>
            </a:pPr>
            <a:endParaRPr lang="en-GB" sz="1200" dirty="0">
              <a:cs typeface="Arial" pitchFamily="34" charset="0"/>
            </a:endParaRPr>
          </a:p>
          <a:p>
            <a:pPr fontAlgn="auto">
              <a:spcBef>
                <a:spcPts val="0"/>
              </a:spcBef>
              <a:spcAft>
                <a:spcPts val="0"/>
              </a:spcAft>
              <a:buFont typeface="Arial" pitchFamily="34" charset="0"/>
              <a:buChar char="•"/>
              <a:defRPr/>
            </a:pPr>
            <a:r>
              <a:rPr lang="en-GB" sz="2400" dirty="0" smtClean="0">
                <a:cs typeface="Arial" pitchFamily="34" charset="0"/>
              </a:rPr>
              <a:t> Reporting on complaints:</a:t>
            </a:r>
            <a:endParaRPr lang="en-GB" sz="2400" dirty="0">
              <a:cs typeface="Arial" pitchFamily="34" charset="0"/>
            </a:endParaRPr>
          </a:p>
          <a:p>
            <a:pPr marL="628650" indent="-361950" fontAlgn="auto">
              <a:spcBef>
                <a:spcPts val="0"/>
              </a:spcBef>
              <a:spcAft>
                <a:spcPts val="0"/>
              </a:spcAft>
              <a:buFont typeface="Courier New" pitchFamily="49" charset="0"/>
              <a:buChar char="o"/>
              <a:defRPr/>
            </a:pPr>
            <a:r>
              <a:rPr lang="en-US" sz="2400" dirty="0">
                <a:cs typeface="Arial" pitchFamily="34" charset="0"/>
              </a:rPr>
              <a:t>Indicators for complaints</a:t>
            </a:r>
          </a:p>
          <a:p>
            <a:pPr marL="628650" indent="-361950" fontAlgn="auto">
              <a:spcBef>
                <a:spcPts val="0"/>
              </a:spcBef>
              <a:spcAft>
                <a:spcPts val="0"/>
              </a:spcAft>
              <a:buFont typeface="Courier New" pitchFamily="49" charset="0"/>
              <a:buChar char="o"/>
              <a:defRPr/>
            </a:pPr>
            <a:r>
              <a:rPr lang="en-GB" sz="2400" dirty="0">
                <a:cs typeface="Arial" pitchFamily="34" charset="0"/>
              </a:rPr>
              <a:t>number of complaints received per category </a:t>
            </a:r>
            <a:endParaRPr lang="en-US" sz="2400" dirty="0">
              <a:cs typeface="Arial" pitchFamily="34" charset="0"/>
            </a:endParaRPr>
          </a:p>
        </p:txBody>
      </p:sp>
      <p:pic>
        <p:nvPicPr>
          <p:cNvPr id="22532" name="Picture 2"/>
          <p:cNvPicPr>
            <a:picLocks noChangeAspect="1" noChangeArrowheads="1"/>
          </p:cNvPicPr>
          <p:nvPr/>
        </p:nvPicPr>
        <p:blipFill>
          <a:blip r:embed="rId2" cstate="print"/>
          <a:srcRect/>
          <a:stretch>
            <a:fillRect/>
          </a:stretch>
        </p:blipFill>
        <p:spPr bwMode="auto">
          <a:xfrm>
            <a:off x="417513" y="2348880"/>
            <a:ext cx="7704137" cy="3455988"/>
          </a:xfrm>
          <a:prstGeom prst="rect">
            <a:avLst/>
          </a:prstGeom>
          <a:noFill/>
          <a:ln w="9525">
            <a:noFill/>
            <a:miter lim="800000"/>
            <a:headEnd/>
            <a:tailEnd/>
          </a:ln>
        </p:spPr>
      </p:pic>
      <p:pic>
        <p:nvPicPr>
          <p:cNvPr id="22533" name="Picture 2"/>
          <p:cNvPicPr>
            <a:picLocks noChangeAspect="1" noChangeArrowheads="1"/>
          </p:cNvPicPr>
          <p:nvPr/>
        </p:nvPicPr>
        <p:blipFill>
          <a:blip r:embed="rId3"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36512" y="62136"/>
            <a:ext cx="7308850" cy="990600"/>
          </a:xfrm>
          <a:prstGeom prst="rect">
            <a:avLst/>
          </a:prstGeom>
        </p:spPr>
        <p:txBody>
          <a:bodyPr anchor="b">
            <a:normAutofit fontScale="70000" lnSpcReduction="2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 </a:t>
            </a:r>
            <a:r>
              <a:rPr lang="en-GB" sz="4800" b="1" dirty="0" smtClean="0">
                <a:solidFill>
                  <a:schemeClr val="bg1"/>
                </a:solidFill>
                <a:ea typeface="+mj-ea"/>
                <a:cs typeface="Arial" pitchFamily="34" charset="0"/>
              </a:rPr>
              <a:t>3 - </a:t>
            </a:r>
            <a:r>
              <a:rPr lang="en-GB" sz="4800" b="1" dirty="0" smtClean="0">
                <a:solidFill>
                  <a:schemeClr val="bg1"/>
                </a:solidFill>
                <a:cs typeface="Arial" pitchFamily="34" charset="0"/>
              </a:rPr>
              <a:t>Accountability and learning</a:t>
            </a:r>
            <a:r>
              <a:rPr lang="en-GB" sz="4800" b="1" dirty="0" smtClean="0">
                <a:solidFill>
                  <a:schemeClr val="bg1"/>
                </a:solidFill>
                <a:ea typeface="+mj-ea"/>
                <a:cs typeface="Arial" pitchFamily="34" charset="0"/>
              </a:rPr>
              <a:t> </a:t>
            </a:r>
            <a:endParaRPr lang="en-GB" sz="4800" b="1" dirty="0">
              <a:solidFill>
                <a:schemeClr val="bg1"/>
              </a:solidFill>
              <a:ea typeface="+mj-ea"/>
              <a:cs typeface="Arial" pitchFamily="34" charset="0"/>
            </a:endParaRPr>
          </a:p>
        </p:txBody>
      </p:sp>
      <p:graphicFrame>
        <p:nvGraphicFramePr>
          <p:cNvPr id="5" name="Table 4"/>
          <p:cNvGraphicFramePr>
            <a:graphicFrameLocks noGrp="1"/>
          </p:cNvGraphicFramePr>
          <p:nvPr/>
        </p:nvGraphicFramePr>
        <p:xfrm>
          <a:off x="3491880" y="1196751"/>
          <a:ext cx="5472608" cy="4464497"/>
        </p:xfrm>
        <a:graphic>
          <a:graphicData uri="http://schemas.openxmlformats.org/drawingml/2006/table">
            <a:tbl>
              <a:tblPr firstRow="1" bandRow="1">
                <a:tableStyleId>{F5AB1C69-6EDB-4FF4-983F-18BD219EF322}</a:tableStyleId>
              </a:tblPr>
              <a:tblGrid>
                <a:gridCol w="5472608"/>
              </a:tblGrid>
              <a:tr h="457897">
                <a:tc>
                  <a:txBody>
                    <a:bodyPr/>
                    <a:lstStyle/>
                    <a:p>
                      <a:pPr marL="342900" marR="0" lvl="0" indent="-342900" algn="ctr">
                        <a:lnSpc>
                          <a:spcPct val="100000"/>
                        </a:lnSpc>
                        <a:spcBef>
                          <a:spcPts val="0"/>
                        </a:spcBef>
                        <a:spcAft>
                          <a:spcPts val="0"/>
                        </a:spcAft>
                        <a:buFont typeface="+mj-lt"/>
                        <a:buNone/>
                        <a:tabLst>
                          <a:tab pos="270510" algn="l"/>
                        </a:tabLst>
                      </a:pPr>
                      <a:r>
                        <a:rPr lang="en-US" sz="2400" dirty="0" smtClean="0">
                          <a:latin typeface="Arial" pitchFamily="34" charset="0"/>
                          <a:ea typeface="Times New Roman"/>
                          <a:cs typeface="Arial" pitchFamily="34" charset="0"/>
                        </a:rPr>
                        <a:t>Categories</a:t>
                      </a:r>
                      <a:endParaRPr lang="en-US" sz="2400" dirty="0">
                        <a:latin typeface="Arial" pitchFamily="34" charset="0"/>
                        <a:ea typeface="Times New Roman"/>
                        <a:cs typeface="Arial" pitchFamily="34" charset="0"/>
                      </a:endParaRPr>
                    </a:p>
                  </a:txBody>
                  <a:tcPr marL="68580" marR="68580" marT="0" marB="0">
                    <a:solidFill>
                      <a:srgbClr val="006024"/>
                    </a:solidFill>
                  </a:tcPr>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1.  Staff </a:t>
                      </a:r>
                      <a:r>
                        <a:rPr lang="en-ZA" sz="2400" dirty="0">
                          <a:latin typeface="Arial" pitchFamily="34" charset="0"/>
                          <a:cs typeface="Arial" pitchFamily="34" charset="0"/>
                        </a:rPr>
                        <a:t>attitude</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2.  Access </a:t>
                      </a:r>
                      <a:r>
                        <a:rPr lang="en-ZA" sz="2400" dirty="0">
                          <a:latin typeface="Arial" pitchFamily="34" charset="0"/>
                          <a:cs typeface="Arial" pitchFamily="34" charset="0"/>
                        </a:rPr>
                        <a:t>to information</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3.  Physical </a:t>
                      </a:r>
                      <a:r>
                        <a:rPr lang="en-ZA" sz="2400" dirty="0">
                          <a:latin typeface="Arial" pitchFamily="34" charset="0"/>
                          <a:cs typeface="Arial" pitchFamily="34" charset="0"/>
                        </a:rPr>
                        <a:t>access</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4.  Waiting </a:t>
                      </a:r>
                      <a:r>
                        <a:rPr lang="en-ZA" sz="2400" dirty="0">
                          <a:latin typeface="Arial" pitchFamily="34" charset="0"/>
                          <a:cs typeface="Arial" pitchFamily="34" charset="0"/>
                        </a:rPr>
                        <a:t>times </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5.  Waiting </a:t>
                      </a:r>
                      <a:r>
                        <a:rPr lang="en-ZA" sz="2400" dirty="0">
                          <a:latin typeface="Arial" pitchFamily="34" charset="0"/>
                          <a:cs typeface="Arial" pitchFamily="34" charset="0"/>
                        </a:rPr>
                        <a:t>list</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6.  Patient </a:t>
                      </a:r>
                      <a:r>
                        <a:rPr lang="en-ZA" sz="2400" dirty="0">
                          <a:latin typeface="Arial" pitchFamily="34" charset="0"/>
                          <a:cs typeface="Arial" pitchFamily="34" charset="0"/>
                        </a:rPr>
                        <a:t>Care</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7.  Availability </a:t>
                      </a:r>
                      <a:r>
                        <a:rPr lang="en-ZA" sz="2400" dirty="0">
                          <a:latin typeface="Arial" pitchFamily="34" charset="0"/>
                          <a:cs typeface="Arial" pitchFamily="34" charset="0"/>
                        </a:rPr>
                        <a:t>of medicines</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8.  Safe </a:t>
                      </a:r>
                      <a:r>
                        <a:rPr lang="en-ZA" sz="2400" dirty="0">
                          <a:latin typeface="Arial" pitchFamily="34" charset="0"/>
                          <a:cs typeface="Arial" pitchFamily="34" charset="0"/>
                        </a:rPr>
                        <a:t>and secure environment</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pPr>
                      <a:r>
                        <a:rPr lang="en-ZA" sz="2400" dirty="0" smtClean="0">
                          <a:latin typeface="Arial" pitchFamily="34" charset="0"/>
                          <a:cs typeface="Arial" pitchFamily="34" charset="0"/>
                        </a:rPr>
                        <a:t>9.  Hygiene </a:t>
                      </a:r>
                      <a:r>
                        <a:rPr lang="en-ZA" sz="2400" dirty="0">
                          <a:latin typeface="Arial" pitchFamily="34" charset="0"/>
                          <a:cs typeface="Arial" pitchFamily="34" charset="0"/>
                        </a:rPr>
                        <a:t>and cleanliness</a:t>
                      </a:r>
                      <a:endParaRPr lang="en-US" sz="2400" dirty="0">
                        <a:latin typeface="Arial" pitchFamily="34" charset="0"/>
                        <a:ea typeface="Times New Roman"/>
                        <a:cs typeface="Arial" pitchFamily="34" charset="0"/>
                      </a:endParaRPr>
                    </a:p>
                  </a:txBody>
                  <a:tcPr marL="68580" marR="68580" marT="0" marB="0"/>
                </a:tc>
              </a:tr>
              <a:tr h="400660">
                <a:tc>
                  <a:txBody>
                    <a:bodyPr/>
                    <a:lstStyle/>
                    <a:p>
                      <a:pPr marL="342900" marR="0" lvl="0" indent="-342900">
                        <a:lnSpc>
                          <a:spcPct val="100000"/>
                        </a:lnSpc>
                        <a:spcBef>
                          <a:spcPts val="0"/>
                        </a:spcBef>
                        <a:spcAft>
                          <a:spcPts val="0"/>
                        </a:spcAft>
                        <a:buFont typeface="+mj-lt"/>
                        <a:buNone/>
                        <a:tabLst>
                          <a:tab pos="270510" algn="l"/>
                        </a:tabLst>
                      </a:pPr>
                      <a:r>
                        <a:rPr lang="en-ZA" sz="2400" dirty="0" smtClean="0">
                          <a:latin typeface="Arial" pitchFamily="34" charset="0"/>
                          <a:cs typeface="Arial" pitchFamily="34" charset="0"/>
                        </a:rPr>
                        <a:t>10. Other</a:t>
                      </a:r>
                      <a:endParaRPr lang="en-US" sz="2400" dirty="0">
                        <a:latin typeface="Arial" pitchFamily="34" charset="0"/>
                        <a:ea typeface="Times New Roman"/>
                        <a:cs typeface="Arial" pitchFamily="34" charset="0"/>
                      </a:endParaRPr>
                    </a:p>
                  </a:txBody>
                  <a:tcPr marL="68580" marR="68580" marT="0" marB="0"/>
                </a:tc>
              </a:tr>
            </a:tbl>
          </a:graphicData>
        </a:graphic>
      </p:graphicFrame>
      <p:pic>
        <p:nvPicPr>
          <p:cNvPr id="23581"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
        <p:nvSpPr>
          <p:cNvPr id="6" name="TextBox 5"/>
          <p:cNvSpPr txBox="1"/>
          <p:nvPr/>
        </p:nvSpPr>
        <p:spPr>
          <a:xfrm>
            <a:off x="179512" y="3709481"/>
            <a:ext cx="3168352" cy="1015663"/>
          </a:xfrm>
          <a:prstGeom prst="rect">
            <a:avLst/>
          </a:prstGeom>
          <a:noFill/>
          <a:ln w="25400">
            <a:solidFill>
              <a:srgbClr val="006024"/>
            </a:solidFill>
          </a:ln>
        </p:spPr>
        <p:txBody>
          <a:bodyPr wrap="square" rtlCol="0">
            <a:spAutoFit/>
          </a:bodyPr>
          <a:lstStyle/>
          <a:p>
            <a:pPr algn="ctr"/>
            <a:r>
              <a:rPr lang="en-US" sz="2000" b="1" dirty="0" smtClean="0"/>
              <a:t>Identify system failures</a:t>
            </a:r>
            <a:r>
              <a:rPr lang="en-US" sz="2000" dirty="0" smtClean="0"/>
              <a:t>: number of complaints received per category</a:t>
            </a:r>
            <a:endParaRPr lang="en-US" sz="2000" dirty="0"/>
          </a:p>
        </p:txBody>
      </p:sp>
      <p:sp>
        <p:nvSpPr>
          <p:cNvPr id="3" name="TextBox 2"/>
          <p:cNvSpPr txBox="1"/>
          <p:nvPr/>
        </p:nvSpPr>
        <p:spPr>
          <a:xfrm>
            <a:off x="179512" y="1772816"/>
            <a:ext cx="3168352" cy="120032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ZA" sz="2400" dirty="0" smtClean="0">
                <a:latin typeface="Arial" pitchFamily="34" charset="0"/>
                <a:cs typeface="Arial" pitchFamily="34" charset="0"/>
              </a:rPr>
              <a:t>Can choose multiple categories for a single complaint</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36512" y="62136"/>
            <a:ext cx="7308850" cy="990600"/>
          </a:xfrm>
          <a:prstGeom prst="rect">
            <a:avLst/>
          </a:prstGeom>
        </p:spPr>
        <p:txBody>
          <a:bodyPr anchor="b">
            <a:normAutofit fontScale="85000" lnSpcReduction="100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ea typeface="+mj-ea"/>
                <a:cs typeface="Arial" pitchFamily="34" charset="0"/>
              </a:rPr>
              <a:t>Step </a:t>
            </a:r>
            <a:r>
              <a:rPr lang="en-GB" sz="4800" b="1" dirty="0" smtClean="0">
                <a:solidFill>
                  <a:schemeClr val="bg1"/>
                </a:solidFill>
                <a:ea typeface="+mj-ea"/>
                <a:cs typeface="Arial" pitchFamily="34" charset="0"/>
              </a:rPr>
              <a:t>3 – </a:t>
            </a:r>
            <a:r>
              <a:rPr lang="en-GB" sz="4800" b="1" dirty="0" smtClean="0">
                <a:solidFill>
                  <a:schemeClr val="bg1"/>
                </a:solidFill>
                <a:cs typeface="Arial" pitchFamily="34" charset="0"/>
              </a:rPr>
              <a:t>Reporting template</a:t>
            </a:r>
            <a:endParaRPr lang="en-GB" sz="4800" b="1" dirty="0">
              <a:solidFill>
                <a:schemeClr val="bg1"/>
              </a:solidFill>
              <a:ea typeface="+mj-ea"/>
              <a:cs typeface="Arial" pitchFamily="34" charset="0"/>
            </a:endParaRPr>
          </a:p>
        </p:txBody>
      </p:sp>
      <p:pic>
        <p:nvPicPr>
          <p:cNvPr id="23581"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pic>
        <p:nvPicPr>
          <p:cNvPr id="7170" name="Picture 2"/>
          <p:cNvPicPr>
            <a:picLocks noChangeAspect="1" noChangeArrowheads="1"/>
          </p:cNvPicPr>
          <p:nvPr/>
        </p:nvPicPr>
        <p:blipFill>
          <a:blip r:embed="rId3" cstate="print"/>
          <a:srcRect/>
          <a:stretch>
            <a:fillRect/>
          </a:stretch>
        </p:blipFill>
        <p:spPr bwMode="auto">
          <a:xfrm>
            <a:off x="507057" y="1196752"/>
            <a:ext cx="7953375" cy="4592794"/>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txBox="1">
            <a:spLocks noChangeArrowheads="1"/>
          </p:cNvSpPr>
          <p:nvPr/>
        </p:nvSpPr>
        <p:spPr bwMode="auto">
          <a:xfrm>
            <a:off x="0" y="71438"/>
            <a:ext cx="7286625"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a:solidFill>
                  <a:schemeClr val="bg1"/>
                </a:solidFill>
                <a:cs typeface="Arial" pitchFamily="34" charset="0"/>
              </a:rPr>
              <a:t>Compliment and suggestion management</a:t>
            </a:r>
          </a:p>
        </p:txBody>
      </p:sp>
      <p:sp>
        <p:nvSpPr>
          <p:cNvPr id="3" name="TextBox 2"/>
          <p:cNvSpPr txBox="1"/>
          <p:nvPr/>
        </p:nvSpPr>
        <p:spPr>
          <a:xfrm>
            <a:off x="250825" y="1143000"/>
            <a:ext cx="8642350" cy="4524375"/>
          </a:xfrm>
          <a:prstGeom prst="rect">
            <a:avLst/>
          </a:prstGeom>
          <a:noFill/>
        </p:spPr>
        <p:txBody>
          <a:bodyPr>
            <a:spAutoFit/>
          </a:bodyPr>
          <a:lstStyle/>
          <a:p>
            <a:pPr fontAlgn="auto">
              <a:spcBef>
                <a:spcPts val="0"/>
              </a:spcBef>
              <a:spcAft>
                <a:spcPts val="0"/>
              </a:spcAft>
              <a:defRPr/>
            </a:pPr>
            <a:r>
              <a:rPr lang="en-US" sz="3200" dirty="0">
                <a:cs typeface="Arial" pitchFamily="34" charset="0"/>
              </a:rPr>
              <a:t>Describes the processes  </a:t>
            </a:r>
            <a:r>
              <a:rPr lang="en-GB" sz="3200" dirty="0">
                <a:cs typeface="Arial" pitchFamily="34" charset="0"/>
              </a:rPr>
              <a:t>to manage compliments and suggestions which include the following:</a:t>
            </a:r>
            <a:endParaRPr lang="en-US" sz="3200" dirty="0">
              <a:cs typeface="Arial" pitchFamily="34" charset="0"/>
            </a:endParaRPr>
          </a:p>
          <a:p>
            <a:pPr marL="628650" indent="-628650" fontAlgn="auto">
              <a:spcBef>
                <a:spcPts val="0"/>
              </a:spcBef>
              <a:spcAft>
                <a:spcPts val="0"/>
              </a:spcAft>
              <a:buFont typeface="Arial" pitchFamily="34" charset="0"/>
              <a:buChar char="•"/>
              <a:tabLst>
                <a:tab pos="723900" algn="l"/>
              </a:tabLst>
              <a:defRPr/>
            </a:pPr>
            <a:r>
              <a:rPr lang="en-GB" sz="3200" dirty="0">
                <a:cs typeface="Arial" pitchFamily="34" charset="0"/>
              </a:rPr>
              <a:t>Recording a compliment or suggestion	</a:t>
            </a:r>
            <a:endParaRPr lang="en-US" sz="3200" dirty="0">
              <a:cs typeface="Arial" pitchFamily="34" charset="0"/>
            </a:endParaRPr>
          </a:p>
          <a:p>
            <a:pPr marL="628650" indent="-628650" fontAlgn="auto">
              <a:spcBef>
                <a:spcPts val="0"/>
              </a:spcBef>
              <a:spcAft>
                <a:spcPts val="0"/>
              </a:spcAft>
              <a:buFont typeface="Arial" pitchFamily="34" charset="0"/>
              <a:buChar char="•"/>
              <a:tabLst>
                <a:tab pos="723900" algn="l"/>
              </a:tabLst>
              <a:defRPr/>
            </a:pPr>
            <a:r>
              <a:rPr lang="en-GB" sz="3200" dirty="0">
                <a:cs typeface="Arial" pitchFamily="34" charset="0"/>
              </a:rPr>
              <a:t>Identifying good practises and system failures (Categorisation)	</a:t>
            </a:r>
            <a:endParaRPr lang="en-US" sz="3200" dirty="0">
              <a:cs typeface="Arial" pitchFamily="34" charset="0"/>
            </a:endParaRPr>
          </a:p>
          <a:p>
            <a:pPr marL="628650" indent="-628650" fontAlgn="auto">
              <a:spcBef>
                <a:spcPts val="0"/>
              </a:spcBef>
              <a:spcAft>
                <a:spcPts val="0"/>
              </a:spcAft>
              <a:buFont typeface="Arial" pitchFamily="34" charset="0"/>
              <a:buChar char="•"/>
              <a:tabLst>
                <a:tab pos="723900" algn="l"/>
              </a:tabLst>
              <a:defRPr/>
            </a:pPr>
            <a:r>
              <a:rPr lang="en-GB" sz="3200" dirty="0">
                <a:cs typeface="Arial" pitchFamily="34" charset="0"/>
              </a:rPr>
              <a:t>Record compliment and suggestion in a register</a:t>
            </a:r>
            <a:endParaRPr lang="en-US" sz="3200" dirty="0">
              <a:cs typeface="Arial" pitchFamily="34" charset="0"/>
            </a:endParaRPr>
          </a:p>
          <a:p>
            <a:pPr marL="628650" indent="-628650" fontAlgn="auto">
              <a:spcBef>
                <a:spcPts val="0"/>
              </a:spcBef>
              <a:spcAft>
                <a:spcPts val="0"/>
              </a:spcAft>
              <a:buFont typeface="Arial" pitchFamily="34" charset="0"/>
              <a:buChar char="•"/>
              <a:tabLst>
                <a:tab pos="723900" algn="l"/>
              </a:tabLst>
              <a:defRPr/>
            </a:pPr>
            <a:r>
              <a:rPr lang="en-GB" sz="3200" dirty="0">
                <a:cs typeface="Arial" pitchFamily="34" charset="0"/>
              </a:rPr>
              <a:t>Reporting on compliments and suggestions</a:t>
            </a:r>
            <a:endParaRPr lang="en-US" sz="3200" dirty="0">
              <a:cs typeface="Arial" pitchFamily="34" charset="0"/>
            </a:endParaRPr>
          </a:p>
        </p:txBody>
      </p:sp>
      <p:pic>
        <p:nvPicPr>
          <p:cNvPr id="24580"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445224"/>
            <a:ext cx="9144000" cy="1477328"/>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a:p>
        </p:txBody>
      </p:sp>
      <p:sp>
        <p:nvSpPr>
          <p:cNvPr id="3" name="Rectangle 2"/>
          <p:cNvSpPr txBox="1">
            <a:spLocks noChangeArrowheads="1"/>
          </p:cNvSpPr>
          <p:nvPr/>
        </p:nvSpPr>
        <p:spPr bwMode="auto">
          <a:xfrm>
            <a:off x="0" y="71438"/>
            <a:ext cx="7286625"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a:solidFill>
                  <a:schemeClr val="bg1"/>
                </a:solidFill>
                <a:cs typeface="Arial" pitchFamily="34" charset="0"/>
              </a:rPr>
              <a:t>Compliment and </a:t>
            </a:r>
            <a:r>
              <a:rPr lang="en-GB" sz="3600" b="1" dirty="0" smtClean="0">
                <a:solidFill>
                  <a:schemeClr val="bg1"/>
                </a:solidFill>
                <a:cs typeface="Arial" pitchFamily="34" charset="0"/>
              </a:rPr>
              <a:t>Suggestion Registers</a:t>
            </a:r>
            <a:endParaRPr lang="en-GB" sz="3600" b="1" dirty="0">
              <a:solidFill>
                <a:schemeClr val="bg1"/>
              </a:solidFill>
              <a:cs typeface="Arial" pitchFamily="34" charset="0"/>
            </a:endParaRPr>
          </a:p>
        </p:txBody>
      </p:sp>
      <p:pic>
        <p:nvPicPr>
          <p:cNvPr id="8195" name="Picture 3"/>
          <p:cNvPicPr>
            <a:picLocks noChangeAspect="1" noChangeArrowheads="1"/>
          </p:cNvPicPr>
          <p:nvPr/>
        </p:nvPicPr>
        <p:blipFill>
          <a:blip r:embed="rId3" cstate="print"/>
          <a:srcRect/>
          <a:stretch>
            <a:fillRect/>
          </a:stretch>
        </p:blipFill>
        <p:spPr bwMode="auto">
          <a:xfrm>
            <a:off x="251520" y="1196752"/>
            <a:ext cx="6192688" cy="4015632"/>
          </a:xfrm>
          <a:prstGeom prst="rect">
            <a:avLst/>
          </a:prstGeom>
          <a:noFill/>
          <a:ln w="9525">
            <a:solidFill>
              <a:schemeClr val="tx1"/>
            </a:solidFill>
            <a:miter lim="800000"/>
            <a:headEnd/>
            <a:tailEnd/>
          </a:ln>
        </p:spPr>
      </p:pic>
      <p:pic>
        <p:nvPicPr>
          <p:cNvPr id="8196" name="Picture 4"/>
          <p:cNvPicPr>
            <a:picLocks noChangeAspect="1" noChangeArrowheads="1"/>
          </p:cNvPicPr>
          <p:nvPr/>
        </p:nvPicPr>
        <p:blipFill>
          <a:blip r:embed="rId4" cstate="print"/>
          <a:srcRect/>
          <a:stretch>
            <a:fillRect/>
          </a:stretch>
        </p:blipFill>
        <p:spPr bwMode="auto">
          <a:xfrm>
            <a:off x="3131840" y="2924944"/>
            <a:ext cx="5940152" cy="3871111"/>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445224"/>
            <a:ext cx="9144000" cy="1477328"/>
          </a:xfrm>
          <a:prstGeom prst="rect">
            <a:avLst/>
          </a:prstGeom>
          <a:solidFill>
            <a:schemeClr val="bg1"/>
          </a:solid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a:p>
        </p:txBody>
      </p:sp>
      <p:sp>
        <p:nvSpPr>
          <p:cNvPr id="3" name="Rectangle 2"/>
          <p:cNvSpPr txBox="1">
            <a:spLocks noChangeArrowheads="1"/>
          </p:cNvSpPr>
          <p:nvPr/>
        </p:nvSpPr>
        <p:spPr bwMode="auto">
          <a:xfrm>
            <a:off x="0" y="71438"/>
            <a:ext cx="7286625"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a:solidFill>
                  <a:schemeClr val="bg1"/>
                </a:solidFill>
                <a:cs typeface="Arial" pitchFamily="34" charset="0"/>
              </a:rPr>
              <a:t>Compliment and </a:t>
            </a:r>
            <a:r>
              <a:rPr lang="en-GB" sz="3600" b="1" dirty="0" smtClean="0">
                <a:solidFill>
                  <a:schemeClr val="bg1"/>
                </a:solidFill>
                <a:cs typeface="Arial" pitchFamily="34" charset="0"/>
              </a:rPr>
              <a:t>Suggestion Reporting templates</a:t>
            </a:r>
            <a:endParaRPr lang="en-GB" sz="3600" b="1" dirty="0">
              <a:solidFill>
                <a:schemeClr val="bg1"/>
              </a:solidFill>
              <a:cs typeface="Arial" pitchFamily="34" charset="0"/>
            </a:endParaRPr>
          </a:p>
        </p:txBody>
      </p:sp>
      <p:pic>
        <p:nvPicPr>
          <p:cNvPr id="9218" name="Picture 2"/>
          <p:cNvPicPr>
            <a:picLocks noChangeAspect="1" noChangeArrowheads="1"/>
          </p:cNvPicPr>
          <p:nvPr/>
        </p:nvPicPr>
        <p:blipFill>
          <a:blip r:embed="rId2" cstate="print"/>
          <a:srcRect/>
          <a:stretch>
            <a:fillRect/>
          </a:stretch>
        </p:blipFill>
        <p:spPr bwMode="auto">
          <a:xfrm>
            <a:off x="251520" y="1196752"/>
            <a:ext cx="5040560" cy="4285271"/>
          </a:xfrm>
          <a:prstGeom prst="rect">
            <a:avLst/>
          </a:prstGeom>
          <a:noFill/>
          <a:ln w="9525">
            <a:solidFill>
              <a:schemeClr val="tx1"/>
            </a:solidFill>
            <a:miter lim="800000"/>
            <a:headEnd/>
            <a:tailEnd/>
          </a:ln>
        </p:spPr>
      </p:pic>
      <p:pic>
        <p:nvPicPr>
          <p:cNvPr id="9219" name="Picture 3"/>
          <p:cNvPicPr>
            <a:picLocks noChangeAspect="1" noChangeArrowheads="1"/>
          </p:cNvPicPr>
          <p:nvPr/>
        </p:nvPicPr>
        <p:blipFill>
          <a:blip r:embed="rId3" cstate="print"/>
          <a:srcRect/>
          <a:stretch>
            <a:fillRect/>
          </a:stretch>
        </p:blipFill>
        <p:spPr bwMode="auto">
          <a:xfrm>
            <a:off x="3912641" y="2780928"/>
            <a:ext cx="5051847" cy="4003217"/>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Box 7"/>
          <p:cNvSpPr txBox="1">
            <a:spLocks noChangeArrowheads="1"/>
          </p:cNvSpPr>
          <p:nvPr/>
        </p:nvSpPr>
        <p:spPr bwMode="auto">
          <a:xfrm>
            <a:off x="0" y="5300663"/>
            <a:ext cx="9144000" cy="14779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p>
          <a:p>
            <a:pPr eaLnBrk="1" hangingPunct="1"/>
            <a:endParaRPr lang="en-US"/>
          </a:p>
          <a:p>
            <a:pPr eaLnBrk="1" hangingPunct="1"/>
            <a:endParaRPr lang="en-US"/>
          </a:p>
          <a:p>
            <a:pPr eaLnBrk="1" hangingPunct="1"/>
            <a:endParaRPr lang="en-US"/>
          </a:p>
          <a:p>
            <a:pPr eaLnBrk="1" hangingPunct="1"/>
            <a:endParaRPr lang="en-US"/>
          </a:p>
        </p:txBody>
      </p:sp>
      <p:pic>
        <p:nvPicPr>
          <p:cNvPr id="399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275" y="3500438"/>
            <a:ext cx="5141913" cy="32131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9940" name="Rectangle 2"/>
          <p:cNvSpPr txBox="1">
            <a:spLocks noChangeArrowheads="1"/>
          </p:cNvSpPr>
          <p:nvPr/>
        </p:nvSpPr>
        <p:spPr bwMode="auto">
          <a:xfrm>
            <a:off x="0" y="-171450"/>
            <a:ext cx="728662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1pPr>
            <a:lvl2pPr marL="742950" indent="-28575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2pPr>
            <a:lvl3pPr marL="11430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3pPr>
            <a:lvl4pPr marL="16002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4pPr>
            <a:lvl5pPr marL="20574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9pPr>
          </a:lstStyle>
          <a:p>
            <a:pPr algn="ctr" eaLnBrk="1" hangingPunct="1"/>
            <a:r>
              <a:rPr lang="en-GB" sz="3600" b="1" dirty="0">
                <a:solidFill>
                  <a:schemeClr val="bg1"/>
                </a:solidFill>
                <a:cs typeface="Arial" pitchFamily="34" charset="0"/>
              </a:rPr>
              <a:t>Web-based </a:t>
            </a:r>
            <a:r>
              <a:rPr lang="en-GB" sz="3600" b="1" dirty="0" smtClean="0">
                <a:solidFill>
                  <a:schemeClr val="bg1"/>
                </a:solidFill>
                <a:cs typeface="Arial" pitchFamily="34" charset="0"/>
              </a:rPr>
              <a:t>information system</a:t>
            </a:r>
            <a:endParaRPr lang="en-GB" sz="3600" b="1" dirty="0">
              <a:solidFill>
                <a:schemeClr val="bg1"/>
              </a:solidFill>
              <a:cs typeface="Arial" pitchFamily="34" charset="0"/>
            </a:endParaRPr>
          </a:p>
        </p:txBody>
      </p:sp>
      <p:sp>
        <p:nvSpPr>
          <p:cNvPr id="39941" name="TextBox 2"/>
          <p:cNvSpPr txBox="1">
            <a:spLocks noChangeArrowheads="1"/>
          </p:cNvSpPr>
          <p:nvPr/>
        </p:nvSpPr>
        <p:spPr bwMode="auto">
          <a:xfrm>
            <a:off x="0" y="1196975"/>
            <a:ext cx="91440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buFont typeface="Arial" pitchFamily="34" charset="0"/>
              <a:buChar char="•"/>
            </a:pPr>
            <a:r>
              <a:rPr lang="en-US" sz="2800" dirty="0">
                <a:cs typeface="Arial" pitchFamily="34" charset="0"/>
                <a:hlinkClick r:id="rId3"/>
              </a:rPr>
              <a:t>https://www.idealclinic.org.za</a:t>
            </a:r>
            <a:r>
              <a:rPr lang="en-US" sz="2800" dirty="0">
                <a:cs typeface="Arial" pitchFamily="34" charset="0"/>
              </a:rPr>
              <a:t> </a:t>
            </a:r>
          </a:p>
          <a:p>
            <a:pPr eaLnBrk="1" hangingPunct="1">
              <a:buFont typeface="Arial" pitchFamily="34" charset="0"/>
              <a:buChar char="•"/>
            </a:pPr>
            <a:r>
              <a:rPr lang="en-US" sz="2800" dirty="0">
                <a:cs typeface="Arial" pitchFamily="34" charset="0"/>
              </a:rPr>
              <a:t>The </a:t>
            </a:r>
            <a:r>
              <a:rPr lang="en-US" sz="2800" dirty="0" smtClean="0">
                <a:cs typeface="Arial" pitchFamily="34" charset="0"/>
              </a:rPr>
              <a:t>information system </a:t>
            </a:r>
            <a:r>
              <a:rPr lang="en-US" sz="2800" dirty="0">
                <a:cs typeface="Arial" pitchFamily="34" charset="0"/>
              </a:rPr>
              <a:t>contains the prescribed form to collect data and generate reports according to the prescribed reporting format. </a:t>
            </a:r>
          </a:p>
          <a:p>
            <a:pPr eaLnBrk="1" hangingPunct="1">
              <a:buFont typeface="Arial" pitchFamily="34" charset="0"/>
              <a:buChar char="•"/>
            </a:pPr>
            <a:r>
              <a:rPr lang="en-US" sz="2800" dirty="0">
                <a:cs typeface="Arial" pitchFamily="34" charset="0"/>
              </a:rPr>
              <a:t>Helpdesk at  </a:t>
            </a:r>
            <a:r>
              <a:rPr lang="en-US" sz="2800" dirty="0">
                <a:cs typeface="Arial" pitchFamily="34" charset="0"/>
                <a:hlinkClick r:id="rId4"/>
              </a:rPr>
              <a:t>idealclinic@health.gov.za</a:t>
            </a:r>
            <a:r>
              <a:rPr lang="en-US" sz="2800" dirty="0">
                <a:cs typeface="Arial" pitchFamily="34" charset="0"/>
              </a:rPr>
              <a:t> </a:t>
            </a:r>
          </a:p>
          <a:p>
            <a:pPr eaLnBrk="1" hangingPunct="1">
              <a:buFont typeface="Arial" pitchFamily="34" charset="0"/>
              <a:buChar char="•"/>
            </a:pPr>
            <a:r>
              <a:rPr lang="en-US" sz="2800" dirty="0">
                <a:cs typeface="Arial" pitchFamily="34" charset="0"/>
              </a:rPr>
              <a:t>Access through </a:t>
            </a:r>
          </a:p>
          <a:p>
            <a:pPr eaLnBrk="1" hangingPunct="1"/>
            <a:r>
              <a:rPr lang="en-US" sz="2800" dirty="0">
                <a:cs typeface="Arial" pitchFamily="34" charset="0"/>
              </a:rPr>
              <a:t>    a user account</a:t>
            </a:r>
          </a:p>
        </p:txBody>
      </p:sp>
      <p:sp>
        <p:nvSpPr>
          <p:cNvPr id="7" name="Down Arrow 6"/>
          <p:cNvSpPr/>
          <p:nvPr/>
        </p:nvSpPr>
        <p:spPr>
          <a:xfrm>
            <a:off x="4391818" y="3717032"/>
            <a:ext cx="360363" cy="360362"/>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24473791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TextBox 5"/>
          <p:cNvSpPr txBox="1">
            <a:spLocks noChangeArrowheads="1"/>
          </p:cNvSpPr>
          <p:nvPr/>
        </p:nvSpPr>
        <p:spPr bwMode="auto">
          <a:xfrm>
            <a:off x="0" y="5445125"/>
            <a:ext cx="9144000" cy="1477963"/>
          </a:xfrm>
          <a:prstGeom prst="rect">
            <a:avLst/>
          </a:prstGeom>
          <a:solidFill>
            <a:schemeClr val="bg1"/>
          </a:solidFill>
          <a:ln w="9525">
            <a:noFill/>
            <a:miter lim="800000"/>
            <a:headEnd/>
            <a:tailEnd/>
          </a:ln>
        </p:spPr>
        <p:txBody>
          <a:bodyPr>
            <a:spAutoFit/>
          </a:bodyPr>
          <a:lstStyle/>
          <a:p>
            <a:endParaRPr lang="en-US"/>
          </a:p>
          <a:p>
            <a:endParaRPr lang="en-US"/>
          </a:p>
          <a:p>
            <a:endParaRPr lang="en-US"/>
          </a:p>
          <a:p>
            <a:endParaRPr lang="en-US"/>
          </a:p>
          <a:p>
            <a:endParaRPr lang="en-US"/>
          </a:p>
        </p:txBody>
      </p:sp>
      <p:sp>
        <p:nvSpPr>
          <p:cNvPr id="44036" name="Rectangle 2"/>
          <p:cNvSpPr txBox="1">
            <a:spLocks noChangeArrowheads="1"/>
          </p:cNvSpPr>
          <p:nvPr/>
        </p:nvSpPr>
        <p:spPr bwMode="auto">
          <a:xfrm>
            <a:off x="0" y="134938"/>
            <a:ext cx="7308850"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a:solidFill>
                  <a:schemeClr val="bg1"/>
                </a:solidFill>
                <a:cs typeface="Arial" pitchFamily="34" charset="0"/>
              </a:rPr>
              <a:t>Training manual for web-based </a:t>
            </a:r>
            <a:r>
              <a:rPr lang="en-GB" sz="3600" b="1" dirty="0" smtClean="0">
                <a:solidFill>
                  <a:schemeClr val="bg1"/>
                </a:solidFill>
                <a:cs typeface="Arial" pitchFamily="34" charset="0"/>
              </a:rPr>
              <a:t>information system</a:t>
            </a:r>
            <a:endParaRPr lang="en-GB" sz="3600" b="1" dirty="0">
              <a:solidFill>
                <a:schemeClr val="bg1"/>
              </a:solidFill>
              <a:cs typeface="Arial" pitchFamily="34" charset="0"/>
            </a:endParaRPr>
          </a:p>
        </p:txBody>
      </p:sp>
      <p:pic>
        <p:nvPicPr>
          <p:cNvPr id="12291" name="Picture 3"/>
          <p:cNvPicPr>
            <a:picLocks noChangeAspect="1" noChangeArrowheads="1"/>
          </p:cNvPicPr>
          <p:nvPr/>
        </p:nvPicPr>
        <p:blipFill>
          <a:blip r:embed="rId2" cstate="print"/>
          <a:srcRect/>
          <a:stretch>
            <a:fillRect/>
          </a:stretch>
        </p:blipFill>
        <p:spPr bwMode="auto">
          <a:xfrm>
            <a:off x="4674039" y="1217290"/>
            <a:ext cx="2778281" cy="3363838"/>
          </a:xfrm>
          <a:prstGeom prst="rect">
            <a:avLst/>
          </a:prstGeom>
          <a:noFill/>
          <a:ln w="9525">
            <a:solidFill>
              <a:schemeClr val="tx1"/>
            </a:solidFill>
            <a:miter lim="800000"/>
            <a:headEnd/>
            <a:tailEnd/>
          </a:ln>
        </p:spPr>
      </p:pic>
      <p:pic>
        <p:nvPicPr>
          <p:cNvPr id="12292" name="Picture 4"/>
          <p:cNvPicPr>
            <a:picLocks noChangeAspect="1" noChangeArrowheads="1"/>
          </p:cNvPicPr>
          <p:nvPr/>
        </p:nvPicPr>
        <p:blipFill>
          <a:blip r:embed="rId3" cstate="print"/>
          <a:srcRect/>
          <a:stretch>
            <a:fillRect/>
          </a:stretch>
        </p:blipFill>
        <p:spPr bwMode="auto">
          <a:xfrm>
            <a:off x="5931763" y="3573016"/>
            <a:ext cx="2960717" cy="3212976"/>
          </a:xfrm>
          <a:prstGeom prst="rect">
            <a:avLst/>
          </a:prstGeom>
          <a:noFill/>
          <a:ln w="9525">
            <a:solidFill>
              <a:schemeClr val="tx1"/>
            </a:solidFill>
            <a:miter lim="800000"/>
            <a:headEnd/>
            <a:tailEnd/>
          </a:ln>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445" y="1484784"/>
            <a:ext cx="4299547" cy="4680520"/>
          </a:xfrm>
          <a:prstGeom prst="rect">
            <a:avLst/>
          </a:prstGeom>
          <a:noFill/>
          <a:ln w="38100">
            <a:solidFill>
              <a:srgbClr val="00602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txBox="1">
            <a:spLocks noChangeArrowheads="1"/>
          </p:cNvSpPr>
          <p:nvPr/>
        </p:nvSpPr>
        <p:spPr bwMode="auto">
          <a:xfrm>
            <a:off x="0" y="115888"/>
            <a:ext cx="728662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1pPr>
            <a:lvl2pPr marL="742950" indent="-28575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2pPr>
            <a:lvl3pPr marL="11430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3pPr>
            <a:lvl4pPr marL="16002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4pPr>
            <a:lvl5pPr marL="20574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9pPr>
          </a:lstStyle>
          <a:p>
            <a:pPr algn="ctr" eaLnBrk="1" hangingPunct="1"/>
            <a:r>
              <a:rPr lang="en-GB" sz="3600" b="1">
                <a:solidFill>
                  <a:schemeClr val="bg1"/>
                </a:solidFill>
                <a:cs typeface="Arial" pitchFamily="34" charset="0"/>
              </a:rPr>
              <a:t>Management of information system </a:t>
            </a:r>
          </a:p>
        </p:txBody>
      </p:sp>
      <p:sp>
        <p:nvSpPr>
          <p:cNvPr id="3" name="TextBox 2"/>
          <p:cNvSpPr txBox="1"/>
          <p:nvPr/>
        </p:nvSpPr>
        <p:spPr>
          <a:xfrm>
            <a:off x="250825" y="1052513"/>
            <a:ext cx="8748713" cy="4832092"/>
          </a:xfrm>
          <a:prstGeom prst="rect">
            <a:avLst/>
          </a:prstGeom>
          <a:noFill/>
        </p:spPr>
        <p:txBody>
          <a:bodyPr>
            <a:spAutoFit/>
          </a:bodyPr>
          <a:lstStyle/>
          <a:p>
            <a:pPr marL="285750" indent="-285750">
              <a:buFont typeface="Arial" pitchFamily="34" charset="0"/>
              <a:buChar char="•"/>
              <a:defRPr/>
            </a:pPr>
            <a:r>
              <a:rPr lang="en-ZA" sz="2200" dirty="0"/>
              <a:t>Include management of web-based  information system in provincial protocol/guideline/SOP</a:t>
            </a:r>
          </a:p>
          <a:p>
            <a:pPr marL="857250" indent="-342900">
              <a:buFont typeface="Wingdings" pitchFamily="2" charset="2"/>
              <a:buChar char="ü"/>
              <a:defRPr/>
            </a:pPr>
            <a:r>
              <a:rPr lang="en-ZA" sz="2200" dirty="0"/>
              <a:t>Who will have capturing rights for which levels</a:t>
            </a:r>
          </a:p>
          <a:p>
            <a:pPr marL="857250" indent="-342900">
              <a:buFont typeface="Wingdings" pitchFamily="2" charset="2"/>
              <a:buChar char="ü"/>
              <a:defRPr/>
            </a:pPr>
            <a:r>
              <a:rPr lang="en-ZA" sz="2200" dirty="0"/>
              <a:t>Who will capture </a:t>
            </a:r>
            <a:r>
              <a:rPr lang="en-ZA" sz="2200" dirty="0" smtClean="0"/>
              <a:t>complaints, compliments and suggestions that </a:t>
            </a:r>
            <a:r>
              <a:rPr lang="en-ZA" sz="2200" dirty="0"/>
              <a:t>are reported at provincial/district level –  be careful of duplication!</a:t>
            </a:r>
          </a:p>
          <a:p>
            <a:pPr marL="857250" indent="-342900">
              <a:buFont typeface="Wingdings" pitchFamily="2" charset="2"/>
              <a:buChar char="ü"/>
              <a:defRPr/>
            </a:pPr>
            <a:r>
              <a:rPr lang="en-ZA" sz="2200" dirty="0"/>
              <a:t>Who will be responsible for requesting user accounts</a:t>
            </a:r>
          </a:p>
          <a:p>
            <a:pPr marL="857250" indent="-342900">
              <a:buFont typeface="Wingdings" pitchFamily="2" charset="2"/>
              <a:buChar char="ü"/>
              <a:defRPr/>
            </a:pPr>
            <a:r>
              <a:rPr lang="en-ZA" sz="2200" dirty="0"/>
              <a:t>Can include responsibilities in terms of reference of committees at different </a:t>
            </a:r>
            <a:r>
              <a:rPr lang="en-ZA" sz="2200" dirty="0" smtClean="0"/>
              <a:t>levels</a:t>
            </a:r>
          </a:p>
          <a:p>
            <a:pPr marL="514350">
              <a:defRPr/>
            </a:pPr>
            <a:endParaRPr lang="en-ZA" sz="2200" dirty="0"/>
          </a:p>
          <a:p>
            <a:pPr marL="285750" indent="-285750">
              <a:buFont typeface="Arial" pitchFamily="34" charset="0"/>
              <a:buChar char="•"/>
              <a:defRPr/>
            </a:pPr>
            <a:r>
              <a:rPr lang="en-ZA" sz="2200" dirty="0"/>
              <a:t>Indicator data on web-based information system, must be the same as the indicator data captured on DHID</a:t>
            </a:r>
          </a:p>
          <a:p>
            <a:pPr marL="857250" indent="-342900">
              <a:buFont typeface="Wingdings" pitchFamily="2" charset="2"/>
              <a:buChar char="ü"/>
              <a:defRPr/>
            </a:pPr>
            <a:r>
              <a:rPr lang="en-ZA" sz="2200" dirty="0"/>
              <a:t>Once all facilities are using the information system - will link  with DHIS to automatically transfer indicator data to DHIS</a:t>
            </a:r>
            <a:endParaRPr lang="en-US" sz="2200" dirty="0"/>
          </a:p>
        </p:txBody>
      </p:sp>
    </p:spTree>
    <p:extLst>
      <p:ext uri="{BB962C8B-B14F-4D97-AF65-F5344CB8AC3E}">
        <p14:creationId xmlns:p14="http://schemas.microsoft.com/office/powerpoint/2010/main" val="42072988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Box 6"/>
          <p:cNvSpPr txBox="1">
            <a:spLocks noChangeArrowheads="1"/>
          </p:cNvSpPr>
          <p:nvPr/>
        </p:nvSpPr>
        <p:spPr bwMode="auto">
          <a:xfrm>
            <a:off x="0" y="5445125"/>
            <a:ext cx="9144000" cy="1477963"/>
          </a:xfrm>
          <a:prstGeom prst="rect">
            <a:avLst/>
          </a:prstGeom>
          <a:solidFill>
            <a:schemeClr val="bg1"/>
          </a:solidFill>
          <a:ln w="9525">
            <a:noFill/>
            <a:miter lim="800000"/>
            <a:headEnd/>
            <a:tailEnd/>
          </a:ln>
        </p:spPr>
        <p:txBody>
          <a:bodyPr>
            <a:spAutoFit/>
          </a:bodyPr>
          <a:lstStyle/>
          <a:p>
            <a:endParaRPr lang="en-US"/>
          </a:p>
          <a:p>
            <a:endParaRPr lang="en-US"/>
          </a:p>
          <a:p>
            <a:endParaRPr lang="en-US"/>
          </a:p>
          <a:p>
            <a:endParaRPr lang="en-US"/>
          </a:p>
          <a:p>
            <a:endParaRPr lang="en-US"/>
          </a:p>
        </p:txBody>
      </p:sp>
      <p:sp>
        <p:nvSpPr>
          <p:cNvPr id="41987" name="Rectangle 2"/>
          <p:cNvSpPr txBox="1">
            <a:spLocks noChangeArrowheads="1"/>
          </p:cNvSpPr>
          <p:nvPr/>
        </p:nvSpPr>
        <p:spPr bwMode="auto">
          <a:xfrm>
            <a:off x="0" y="134144"/>
            <a:ext cx="7286625"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a:solidFill>
                  <a:schemeClr val="bg1"/>
                </a:solidFill>
                <a:cs typeface="Arial" pitchFamily="34" charset="0"/>
              </a:rPr>
              <a:t>Access to Web-based </a:t>
            </a:r>
            <a:r>
              <a:rPr lang="en-GB" sz="3600" b="1" dirty="0" smtClean="0">
                <a:solidFill>
                  <a:schemeClr val="bg1"/>
                </a:solidFill>
                <a:cs typeface="Arial" pitchFamily="34" charset="0"/>
              </a:rPr>
              <a:t>information system</a:t>
            </a:r>
            <a:endParaRPr lang="en-GB" sz="3600" b="1" dirty="0">
              <a:solidFill>
                <a:schemeClr val="bg1"/>
              </a:solidFill>
              <a:cs typeface="Arial" pitchFamily="34" charset="0"/>
            </a:endParaRPr>
          </a:p>
        </p:txBody>
      </p:sp>
      <p:sp>
        <p:nvSpPr>
          <p:cNvPr id="41988" name="TextBox 2"/>
          <p:cNvSpPr txBox="1">
            <a:spLocks noChangeArrowheads="1"/>
          </p:cNvSpPr>
          <p:nvPr/>
        </p:nvSpPr>
        <p:spPr bwMode="auto">
          <a:xfrm>
            <a:off x="144463" y="1052513"/>
            <a:ext cx="8675687" cy="831850"/>
          </a:xfrm>
          <a:prstGeom prst="rect">
            <a:avLst/>
          </a:prstGeom>
          <a:noFill/>
          <a:ln w="9525">
            <a:noFill/>
            <a:miter lim="800000"/>
            <a:headEnd/>
            <a:tailEnd/>
          </a:ln>
        </p:spPr>
        <p:txBody>
          <a:bodyPr>
            <a:spAutoFit/>
          </a:bodyPr>
          <a:lstStyle/>
          <a:p>
            <a:pPr algn="ctr"/>
            <a:r>
              <a:rPr lang="en-US" sz="2400">
                <a:cs typeface="Arial" pitchFamily="34" charset="0"/>
              </a:rPr>
              <a:t>Every province to complete and submit a form to indicate which staff members my request user accounts from NDoH</a:t>
            </a:r>
          </a:p>
        </p:txBody>
      </p:sp>
      <p:pic>
        <p:nvPicPr>
          <p:cNvPr id="10242" name="Picture 2"/>
          <p:cNvPicPr>
            <a:picLocks noChangeAspect="1" noChangeArrowheads="1"/>
          </p:cNvPicPr>
          <p:nvPr/>
        </p:nvPicPr>
        <p:blipFill>
          <a:blip r:embed="rId2" cstate="print"/>
          <a:srcRect/>
          <a:stretch>
            <a:fillRect/>
          </a:stretch>
        </p:blipFill>
        <p:spPr bwMode="auto">
          <a:xfrm>
            <a:off x="251520" y="1987168"/>
            <a:ext cx="6199736" cy="4322351"/>
          </a:xfrm>
          <a:prstGeom prst="rect">
            <a:avLst/>
          </a:prstGeom>
          <a:noFill/>
          <a:ln w="9525">
            <a:solidFill>
              <a:schemeClr val="tx1"/>
            </a:solidFill>
            <a:miter lim="800000"/>
            <a:headEnd/>
            <a:tailEnd/>
          </a:ln>
        </p:spPr>
      </p:pic>
      <p:sp>
        <p:nvSpPr>
          <p:cNvPr id="8" name="Left Arrow 7"/>
          <p:cNvSpPr/>
          <p:nvPr/>
        </p:nvSpPr>
        <p:spPr>
          <a:xfrm>
            <a:off x="2987824" y="5805958"/>
            <a:ext cx="649288" cy="287338"/>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TextBox 2"/>
          <p:cNvSpPr txBox="1">
            <a:spLocks noChangeArrowheads="1"/>
          </p:cNvSpPr>
          <p:nvPr/>
        </p:nvSpPr>
        <p:spPr bwMode="auto">
          <a:xfrm>
            <a:off x="6589713" y="3357563"/>
            <a:ext cx="2374900" cy="1568450"/>
          </a:xfrm>
          <a:prstGeom prst="rect">
            <a:avLst/>
          </a:prstGeom>
          <a:noFill/>
          <a:ln w="38100">
            <a:solidFill>
              <a:srgbClr val="006024"/>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sz="2400" b="1">
                <a:solidFill>
                  <a:srgbClr val="FF0000"/>
                </a:solidFill>
                <a:cs typeface="Arial" pitchFamily="34" charset="0"/>
              </a:rPr>
              <a:t>Note: </a:t>
            </a:r>
            <a:r>
              <a:rPr lang="en-US" sz="2400">
                <a:cs typeface="Arial" pitchFamily="34" charset="0"/>
              </a:rPr>
              <a:t>submit </a:t>
            </a:r>
            <a:r>
              <a:rPr lang="en-US" sz="2400" b="1">
                <a:cs typeface="Arial" pitchFamily="34" charset="0"/>
              </a:rPr>
              <a:t>signed </a:t>
            </a:r>
            <a:r>
              <a:rPr lang="en-US" sz="2400">
                <a:cs typeface="Arial" pitchFamily="34" charset="0"/>
              </a:rPr>
              <a:t>copy to ronel.steinhobel@health.gov.za</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Box 6"/>
          <p:cNvSpPr txBox="1">
            <a:spLocks noChangeArrowheads="1"/>
          </p:cNvSpPr>
          <p:nvPr/>
        </p:nvSpPr>
        <p:spPr bwMode="auto">
          <a:xfrm>
            <a:off x="0" y="5445125"/>
            <a:ext cx="9144000" cy="1477963"/>
          </a:xfrm>
          <a:prstGeom prst="rect">
            <a:avLst/>
          </a:prstGeom>
          <a:solidFill>
            <a:schemeClr val="bg1"/>
          </a:solidFill>
          <a:ln w="9525">
            <a:noFill/>
            <a:miter lim="800000"/>
            <a:headEnd/>
            <a:tailEnd/>
          </a:ln>
        </p:spPr>
        <p:txBody>
          <a:bodyPr>
            <a:spAutoFit/>
          </a:bodyPr>
          <a:lstStyle/>
          <a:p>
            <a:endParaRPr lang="en-US"/>
          </a:p>
          <a:p>
            <a:endParaRPr lang="en-US"/>
          </a:p>
          <a:p>
            <a:endParaRPr lang="en-US"/>
          </a:p>
          <a:p>
            <a:endParaRPr lang="en-US"/>
          </a:p>
          <a:p>
            <a:endParaRPr lang="en-US"/>
          </a:p>
        </p:txBody>
      </p:sp>
      <p:sp>
        <p:nvSpPr>
          <p:cNvPr id="43011" name="Rectangle 2"/>
          <p:cNvSpPr txBox="1">
            <a:spLocks noChangeArrowheads="1"/>
          </p:cNvSpPr>
          <p:nvPr/>
        </p:nvSpPr>
        <p:spPr bwMode="auto">
          <a:xfrm>
            <a:off x="0" y="134144"/>
            <a:ext cx="7286625" cy="990600"/>
          </a:xfrm>
          <a:prstGeom prst="rect">
            <a:avLst/>
          </a:prstGeom>
          <a:noFill/>
          <a:ln w="9525">
            <a:noFill/>
            <a:miter lim="800000"/>
            <a:headEnd/>
            <a:tailEnd/>
          </a:ln>
        </p:spPr>
        <p:txBody>
          <a:bodyPr anchor="b"/>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3600" b="1" dirty="0">
                <a:solidFill>
                  <a:schemeClr val="bg1"/>
                </a:solidFill>
                <a:cs typeface="Arial" pitchFamily="34" charset="0"/>
              </a:rPr>
              <a:t>Access to Web-based </a:t>
            </a:r>
            <a:r>
              <a:rPr lang="en-GB" sz="3600" b="1" dirty="0" smtClean="0">
                <a:solidFill>
                  <a:schemeClr val="bg1"/>
                </a:solidFill>
                <a:cs typeface="Arial" pitchFamily="34" charset="0"/>
              </a:rPr>
              <a:t>information system</a:t>
            </a:r>
            <a:endParaRPr lang="en-GB" sz="3600" b="1" dirty="0">
              <a:solidFill>
                <a:schemeClr val="bg1"/>
              </a:solidFill>
              <a:cs typeface="Arial" pitchFamily="34" charset="0"/>
            </a:endParaRPr>
          </a:p>
        </p:txBody>
      </p:sp>
      <p:sp>
        <p:nvSpPr>
          <p:cNvPr id="43012" name="TextBox 2"/>
          <p:cNvSpPr txBox="1">
            <a:spLocks noChangeArrowheads="1"/>
          </p:cNvSpPr>
          <p:nvPr/>
        </p:nvSpPr>
        <p:spPr bwMode="auto">
          <a:xfrm>
            <a:off x="5580063" y="2182813"/>
            <a:ext cx="3168650" cy="3046412"/>
          </a:xfrm>
          <a:prstGeom prst="rect">
            <a:avLst/>
          </a:prstGeom>
          <a:noFill/>
          <a:ln w="38100">
            <a:solidFill>
              <a:srgbClr val="006024"/>
            </a:solidFill>
            <a:miter lim="800000"/>
            <a:headEnd/>
            <a:tailEnd/>
          </a:ln>
        </p:spPr>
        <p:txBody>
          <a:bodyPr>
            <a:spAutoFit/>
          </a:bodyPr>
          <a:lstStyle/>
          <a:p>
            <a:pPr algn="ctr"/>
            <a:r>
              <a:rPr lang="en-US" sz="2400">
                <a:cs typeface="Arial" pitchFamily="34" charset="0"/>
              </a:rPr>
              <a:t>Only designated staff may submit the form to request user accounts to NDoH </a:t>
            </a:r>
          </a:p>
          <a:p>
            <a:pPr algn="ctr"/>
            <a:r>
              <a:rPr lang="en-US" sz="2400" b="1">
                <a:solidFill>
                  <a:srgbClr val="FF0000"/>
                </a:solidFill>
                <a:cs typeface="Arial" pitchFamily="34" charset="0"/>
              </a:rPr>
              <a:t>Note: </a:t>
            </a:r>
            <a:r>
              <a:rPr lang="en-US" sz="2400">
                <a:cs typeface="Arial" pitchFamily="34" charset="0"/>
              </a:rPr>
              <a:t>submit both scanned </a:t>
            </a:r>
            <a:r>
              <a:rPr lang="en-US" sz="2400" b="1">
                <a:cs typeface="Arial" pitchFamily="34" charset="0"/>
              </a:rPr>
              <a:t>signed </a:t>
            </a:r>
            <a:r>
              <a:rPr lang="en-US" sz="2400">
                <a:cs typeface="Arial" pitchFamily="34" charset="0"/>
              </a:rPr>
              <a:t>copy </a:t>
            </a:r>
            <a:r>
              <a:rPr lang="en-US" sz="2400" b="1">
                <a:cs typeface="Arial" pitchFamily="34" charset="0"/>
              </a:rPr>
              <a:t>AND </a:t>
            </a:r>
            <a:r>
              <a:rPr lang="en-US" sz="2400">
                <a:cs typeface="Arial" pitchFamily="34" charset="0"/>
              </a:rPr>
              <a:t>original Excel document</a:t>
            </a:r>
          </a:p>
        </p:txBody>
      </p:sp>
      <p:pic>
        <p:nvPicPr>
          <p:cNvPr id="11266" name="Picture 2"/>
          <p:cNvPicPr>
            <a:picLocks noChangeAspect="1" noChangeArrowheads="1"/>
          </p:cNvPicPr>
          <p:nvPr/>
        </p:nvPicPr>
        <p:blipFill>
          <a:blip r:embed="rId2" cstate="print"/>
          <a:srcRect/>
          <a:stretch>
            <a:fillRect/>
          </a:stretch>
        </p:blipFill>
        <p:spPr bwMode="auto">
          <a:xfrm>
            <a:off x="107505" y="1124744"/>
            <a:ext cx="5256584" cy="5733256"/>
          </a:xfrm>
          <a:prstGeom prst="rect">
            <a:avLst/>
          </a:prstGeom>
          <a:noFill/>
          <a:ln w="9525">
            <a:solidFill>
              <a:schemeClr val="tx1"/>
            </a:solidFill>
            <a:miter lim="800000"/>
            <a:headEnd/>
            <a:tailEnd/>
          </a:ln>
        </p:spPr>
      </p:pic>
      <p:sp>
        <p:nvSpPr>
          <p:cNvPr id="8" name="Left Arrow 7"/>
          <p:cNvSpPr/>
          <p:nvPr/>
        </p:nvSpPr>
        <p:spPr>
          <a:xfrm>
            <a:off x="3708400" y="6238006"/>
            <a:ext cx="647700" cy="287338"/>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9"/>
          <p:cNvSpPr txBox="1">
            <a:spLocks noChangeArrowheads="1"/>
          </p:cNvSpPr>
          <p:nvPr/>
        </p:nvSpPr>
        <p:spPr bwMode="auto">
          <a:xfrm>
            <a:off x="0" y="5229225"/>
            <a:ext cx="9144000" cy="1754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p>
          <a:p>
            <a:pPr eaLnBrk="1" hangingPunct="1"/>
            <a:endParaRPr lang="en-US"/>
          </a:p>
          <a:p>
            <a:pPr eaLnBrk="1" hangingPunct="1"/>
            <a:endParaRPr lang="en-US"/>
          </a:p>
          <a:p>
            <a:pPr eaLnBrk="1" hangingPunct="1"/>
            <a:endParaRPr lang="en-US"/>
          </a:p>
          <a:p>
            <a:pPr eaLnBrk="1" hangingPunct="1"/>
            <a:endParaRPr lang="en-US"/>
          </a:p>
          <a:p>
            <a:pPr eaLnBrk="1" hangingPunct="1"/>
            <a:endParaRPr lang="en-US"/>
          </a:p>
        </p:txBody>
      </p:sp>
      <p:sp>
        <p:nvSpPr>
          <p:cNvPr id="49155" name="Rectangle 2"/>
          <p:cNvSpPr txBox="1">
            <a:spLocks noChangeArrowheads="1"/>
          </p:cNvSpPr>
          <p:nvPr/>
        </p:nvSpPr>
        <p:spPr bwMode="auto">
          <a:xfrm>
            <a:off x="0" y="-171450"/>
            <a:ext cx="728662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1pPr>
            <a:lvl2pPr marL="742950" indent="-28575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2pPr>
            <a:lvl3pPr marL="11430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3pPr>
            <a:lvl4pPr marL="16002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4pPr>
            <a:lvl5pPr marL="20574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9pPr>
          </a:lstStyle>
          <a:p>
            <a:pPr algn="ctr" eaLnBrk="1" hangingPunct="1"/>
            <a:r>
              <a:rPr lang="en-GB" sz="3600" b="1" dirty="0">
                <a:solidFill>
                  <a:schemeClr val="bg1"/>
                </a:solidFill>
                <a:cs typeface="Arial" pitchFamily="34" charset="0"/>
              </a:rPr>
              <a:t>Web-based </a:t>
            </a:r>
            <a:r>
              <a:rPr lang="en-GB" sz="3600" b="1" dirty="0" smtClean="0">
                <a:solidFill>
                  <a:schemeClr val="bg1"/>
                </a:solidFill>
                <a:cs typeface="Arial" pitchFamily="34" charset="0"/>
              </a:rPr>
              <a:t>information system</a:t>
            </a:r>
            <a:endParaRPr lang="en-GB" sz="3600" b="1" dirty="0">
              <a:solidFill>
                <a:schemeClr val="bg1"/>
              </a:solidFill>
              <a:cs typeface="Arial" pitchFamily="34" charset="0"/>
            </a:endParaRPr>
          </a:p>
        </p:txBody>
      </p:sp>
      <p:pic>
        <p:nvPicPr>
          <p:cNvPr id="4915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0325" y="4157663"/>
            <a:ext cx="5094288" cy="2727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915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125538"/>
            <a:ext cx="5218113" cy="2879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9158" name="TextBox 8"/>
          <p:cNvSpPr txBox="1">
            <a:spLocks noChangeArrowheads="1"/>
          </p:cNvSpPr>
          <p:nvPr/>
        </p:nvSpPr>
        <p:spPr bwMode="auto">
          <a:xfrm>
            <a:off x="5508625" y="1601788"/>
            <a:ext cx="34559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2400" b="1"/>
              <a:t>Test site: </a:t>
            </a:r>
            <a:r>
              <a:rPr lang="en-US" sz="2000">
                <a:hlinkClick r:id="rId4"/>
              </a:rPr>
              <a:t>https://test.idealclinic.org.za</a:t>
            </a:r>
            <a:endParaRPr lang="en-US" sz="2000"/>
          </a:p>
          <a:p>
            <a:pPr eaLnBrk="1" hangingPunct="1"/>
            <a:r>
              <a:rPr lang="en-US" sz="2000" b="1"/>
              <a:t>Username: </a:t>
            </a:r>
            <a:r>
              <a:rPr lang="en-US" sz="2000"/>
              <a:t>TestAccount</a:t>
            </a:r>
          </a:p>
          <a:p>
            <a:pPr eaLnBrk="1" hangingPunct="1"/>
            <a:r>
              <a:rPr lang="en-US" sz="2000" b="1"/>
              <a:t>Password: </a:t>
            </a:r>
            <a:r>
              <a:rPr lang="en-US" sz="2000"/>
              <a:t>Password789</a:t>
            </a:r>
          </a:p>
        </p:txBody>
      </p:sp>
      <p:pic>
        <p:nvPicPr>
          <p:cNvPr id="4915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4605338"/>
            <a:ext cx="3232150" cy="12477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Down Arrow 1"/>
          <p:cNvSpPr/>
          <p:nvPr/>
        </p:nvSpPr>
        <p:spPr>
          <a:xfrm>
            <a:off x="1547813" y="4005263"/>
            <a:ext cx="647700" cy="600075"/>
          </a:xfrm>
          <a:prstGeom prst="downArrow">
            <a:avLst/>
          </a:prstGeom>
          <a:solidFill>
            <a:srgbClr val="006024"/>
          </a:solidFill>
          <a:ln>
            <a:solidFill>
              <a:srgbClr val="00602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ight Arrow 2"/>
          <p:cNvSpPr/>
          <p:nvPr/>
        </p:nvSpPr>
        <p:spPr>
          <a:xfrm>
            <a:off x="3411538" y="5013325"/>
            <a:ext cx="458787" cy="508000"/>
          </a:xfrm>
          <a:prstGeom prst="rightArrow">
            <a:avLst/>
          </a:prstGeom>
          <a:solidFill>
            <a:srgbClr val="006024"/>
          </a:solidFill>
          <a:ln>
            <a:solidFill>
              <a:srgbClr val="00602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9162" name="TextBox 8"/>
          <p:cNvSpPr txBox="1">
            <a:spLocks noChangeArrowheads="1"/>
          </p:cNvSpPr>
          <p:nvPr/>
        </p:nvSpPr>
        <p:spPr bwMode="auto">
          <a:xfrm>
            <a:off x="34925" y="5949950"/>
            <a:ext cx="3376613"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ZA" sz="2000"/>
              <a:t>Enter your own password twice when logging on for the first time</a:t>
            </a:r>
            <a:endParaRPr lang="en-US" sz="2000"/>
          </a:p>
        </p:txBody>
      </p:sp>
      <p:sp>
        <p:nvSpPr>
          <p:cNvPr id="4" name="Right Arrow 3"/>
          <p:cNvSpPr/>
          <p:nvPr/>
        </p:nvSpPr>
        <p:spPr>
          <a:xfrm>
            <a:off x="3276600" y="6237288"/>
            <a:ext cx="557213" cy="425450"/>
          </a:xfrm>
          <a:prstGeom prst="rightArrow">
            <a:avLst/>
          </a:prstGeom>
          <a:solidFill>
            <a:srgbClr val="006024"/>
          </a:solidFill>
          <a:ln>
            <a:solidFill>
              <a:srgbClr val="00602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TextBox 4"/>
          <p:cNvSpPr txBox="1"/>
          <p:nvPr/>
        </p:nvSpPr>
        <p:spPr>
          <a:xfrm>
            <a:off x="2592685" y="1365071"/>
            <a:ext cx="2482255" cy="120032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ZA" dirty="0" smtClean="0">
                <a:latin typeface="Arial" pitchFamily="34" charset="0"/>
                <a:cs typeface="Arial" pitchFamily="34" charset="0"/>
              </a:rPr>
              <a:t>Staff will receive an e-mail with login details on creation of their account</a:t>
            </a:r>
            <a:endParaRPr lang="en-US" dirty="0">
              <a:latin typeface="Arial" pitchFamily="34" charset="0"/>
              <a:cs typeface="Arial" pitchFamily="34" charset="0"/>
            </a:endParaRPr>
          </a:p>
        </p:txBody>
      </p:sp>
    </p:spTree>
    <p:extLst>
      <p:ext uri="{BB962C8B-B14F-4D97-AF65-F5344CB8AC3E}">
        <p14:creationId xmlns:p14="http://schemas.microsoft.com/office/powerpoint/2010/main" val="3011119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916113"/>
            <a:ext cx="3367088" cy="27066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79" name="Rectangle 2"/>
          <p:cNvSpPr txBox="1">
            <a:spLocks noChangeArrowheads="1"/>
          </p:cNvSpPr>
          <p:nvPr/>
        </p:nvSpPr>
        <p:spPr bwMode="auto">
          <a:xfrm>
            <a:off x="0" y="0"/>
            <a:ext cx="728662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1pPr>
            <a:lvl2pPr marL="742950" indent="-28575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2pPr>
            <a:lvl3pPr marL="11430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3pPr>
            <a:lvl4pPr marL="16002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4pPr>
            <a:lvl5pPr marL="2057400" indent="-228600" defTabSz="4572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tx1"/>
                </a:solidFill>
                <a:latin typeface="Arial" pitchFamily="34" charset="0"/>
              </a:defRPr>
            </a:lvl9pPr>
          </a:lstStyle>
          <a:p>
            <a:pPr algn="ctr" eaLnBrk="1" hangingPunct="1"/>
            <a:r>
              <a:rPr lang="en-GB" sz="3600" b="1" dirty="0">
                <a:solidFill>
                  <a:schemeClr val="bg1"/>
                </a:solidFill>
                <a:cs typeface="Arial" pitchFamily="34" charset="0"/>
              </a:rPr>
              <a:t>Web-based </a:t>
            </a:r>
            <a:r>
              <a:rPr lang="en-GB" sz="3600" b="1" dirty="0" smtClean="0">
                <a:solidFill>
                  <a:schemeClr val="bg1"/>
                </a:solidFill>
                <a:cs typeface="Arial" pitchFamily="34" charset="0"/>
              </a:rPr>
              <a:t>information system</a:t>
            </a:r>
            <a:endParaRPr lang="en-GB" sz="3600" b="1" dirty="0">
              <a:solidFill>
                <a:schemeClr val="bg1"/>
              </a:solidFill>
              <a:cs typeface="Arial" pitchFamily="34" charset="0"/>
            </a:endParaRPr>
          </a:p>
        </p:txBody>
      </p:sp>
      <p:sp>
        <p:nvSpPr>
          <p:cNvPr id="2" name="TextBox 1"/>
          <p:cNvSpPr txBox="1"/>
          <p:nvPr/>
        </p:nvSpPr>
        <p:spPr>
          <a:xfrm>
            <a:off x="1403350" y="1268413"/>
            <a:ext cx="5472113" cy="523875"/>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lang="en-ZA" sz="2800" dirty="0">
                <a:latin typeface="Arial" pitchFamily="34" charset="0"/>
                <a:cs typeface="Arial" pitchFamily="34" charset="0"/>
              </a:rPr>
              <a:t>What if I forgot my password?</a:t>
            </a:r>
            <a:endParaRPr lang="en-US" sz="2800" dirty="0">
              <a:latin typeface="Arial" pitchFamily="34" charset="0"/>
              <a:cs typeface="Arial" pitchFamily="34" charset="0"/>
            </a:endParaRPr>
          </a:p>
        </p:txBody>
      </p:sp>
      <p:sp>
        <p:nvSpPr>
          <p:cNvPr id="4" name="Right Arrow 3"/>
          <p:cNvSpPr/>
          <p:nvPr/>
        </p:nvSpPr>
        <p:spPr>
          <a:xfrm>
            <a:off x="3851275" y="3573463"/>
            <a:ext cx="1087438" cy="4318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0182" name="TextBox 5"/>
          <p:cNvSpPr txBox="1">
            <a:spLocks noChangeArrowheads="1"/>
          </p:cNvSpPr>
          <p:nvPr/>
        </p:nvSpPr>
        <p:spPr bwMode="auto">
          <a:xfrm>
            <a:off x="179388" y="2541588"/>
            <a:ext cx="3529012"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ZA" sz="2000"/>
              <a:t>Enter your e-mail address in the box provided, select ‘Reset Password’. An e-mail with a new temporary password will be sent.</a:t>
            </a:r>
            <a:endParaRPr lang="en-US" sz="2000"/>
          </a:p>
        </p:txBody>
      </p:sp>
      <p:pic>
        <p:nvPicPr>
          <p:cNvPr id="501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4797425"/>
            <a:ext cx="3705225" cy="914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4" name="TextBox 7"/>
          <p:cNvSpPr txBox="1">
            <a:spLocks noChangeArrowheads="1"/>
          </p:cNvSpPr>
          <p:nvPr/>
        </p:nvSpPr>
        <p:spPr bwMode="auto">
          <a:xfrm>
            <a:off x="179388" y="4419600"/>
            <a:ext cx="3529012"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ZA" sz="2000"/>
              <a:t>Can also use it to verify if an account exist. If there is not an account for the e-mail address message will display </a:t>
            </a:r>
            <a:endParaRPr lang="en-US" sz="2000"/>
          </a:p>
        </p:txBody>
      </p:sp>
      <p:sp>
        <p:nvSpPr>
          <p:cNvPr id="9" name="Right Arrow 8"/>
          <p:cNvSpPr/>
          <p:nvPr/>
        </p:nvSpPr>
        <p:spPr>
          <a:xfrm>
            <a:off x="3851275" y="5038725"/>
            <a:ext cx="1087438" cy="4318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246252810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0"/>
            <a:ext cx="7308850" cy="990600"/>
          </a:xfrm>
          <a:prstGeom prst="rect">
            <a:avLst/>
          </a:prstGeom>
        </p:spPr>
        <p:txBody>
          <a:bodyPr anchor="b">
            <a:normAutofit fontScale="925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cs typeface="Arial" pitchFamily="34" charset="0"/>
              </a:rPr>
              <a:t>Monitoring and evaluation</a:t>
            </a:r>
          </a:p>
        </p:txBody>
      </p:sp>
      <p:sp>
        <p:nvSpPr>
          <p:cNvPr id="27651" name="TextBox 2"/>
          <p:cNvSpPr txBox="1">
            <a:spLocks noChangeArrowheads="1"/>
          </p:cNvSpPr>
          <p:nvPr/>
        </p:nvSpPr>
        <p:spPr bwMode="auto">
          <a:xfrm>
            <a:off x="-71438" y="984250"/>
            <a:ext cx="9396413" cy="4292600"/>
          </a:xfrm>
          <a:prstGeom prst="rect">
            <a:avLst/>
          </a:prstGeom>
          <a:noFill/>
          <a:ln w="9525">
            <a:noFill/>
            <a:miter lim="800000"/>
            <a:headEnd/>
            <a:tailEnd/>
          </a:ln>
        </p:spPr>
        <p:txBody>
          <a:bodyPr>
            <a:spAutoFit/>
          </a:bodyPr>
          <a:lstStyle/>
          <a:p>
            <a:pPr marL="457200" indent="-361950">
              <a:lnSpc>
                <a:spcPct val="150000"/>
              </a:lnSpc>
              <a:buFont typeface="Arial" pitchFamily="34" charset="0"/>
              <a:buChar char="•"/>
              <a:defRPr/>
            </a:pPr>
            <a:r>
              <a:rPr lang="en-US" sz="2600" dirty="0">
                <a:cs typeface="Arial" pitchFamily="34" charset="0"/>
              </a:rPr>
              <a:t>Implemented over a 5 year period</a:t>
            </a:r>
          </a:p>
          <a:p>
            <a:pPr marL="457200" indent="-361950">
              <a:buFont typeface="Arial" pitchFamily="34" charset="0"/>
              <a:buChar char="•"/>
              <a:defRPr/>
            </a:pPr>
            <a:r>
              <a:rPr lang="en-ZA" sz="2600" dirty="0">
                <a:cs typeface="Arial" pitchFamily="34" charset="0"/>
              </a:rPr>
              <a:t>Provinces to submit data on prescribed </a:t>
            </a:r>
            <a:r>
              <a:rPr lang="en-ZA" sz="2600" dirty="0" smtClean="0">
                <a:cs typeface="Arial" pitchFamily="34" charset="0"/>
              </a:rPr>
              <a:t>templates from 1 April 2018 on</a:t>
            </a:r>
            <a:r>
              <a:rPr lang="en-ZA" sz="2600" dirty="0">
                <a:cs typeface="Arial" pitchFamily="34" charset="0"/>
              </a:rPr>
              <a:t>:</a:t>
            </a:r>
          </a:p>
          <a:p>
            <a:pPr marL="457200" indent="-6350">
              <a:buFont typeface="Courier New" pitchFamily="49" charset="0"/>
              <a:buChar char="o"/>
              <a:defRPr/>
            </a:pPr>
            <a:r>
              <a:rPr lang="en-ZA" sz="2600" dirty="0">
                <a:cs typeface="Arial" pitchFamily="34" charset="0"/>
              </a:rPr>
              <a:t>  Indicators for complaints</a:t>
            </a:r>
          </a:p>
          <a:p>
            <a:pPr marL="457200" indent="-6350">
              <a:buFont typeface="Courier New" pitchFamily="49" charset="0"/>
              <a:buChar char="o"/>
              <a:defRPr/>
            </a:pPr>
            <a:r>
              <a:rPr lang="en-ZA" sz="2600" dirty="0">
                <a:cs typeface="Arial" pitchFamily="34" charset="0"/>
              </a:rPr>
              <a:t>  Number of complaints received per category</a:t>
            </a:r>
            <a:endParaRPr lang="en-US" sz="2600" dirty="0">
              <a:cs typeface="Arial" pitchFamily="34" charset="0"/>
            </a:endParaRPr>
          </a:p>
          <a:p>
            <a:pPr marL="457200" indent="-6350">
              <a:buFont typeface="Courier New" pitchFamily="49" charset="0"/>
              <a:buChar char="o"/>
              <a:defRPr/>
            </a:pPr>
            <a:r>
              <a:rPr lang="en-US" sz="2600" dirty="0">
                <a:cs typeface="Arial" pitchFamily="34" charset="0"/>
              </a:rPr>
              <a:t>  </a:t>
            </a:r>
            <a:r>
              <a:rPr lang="en-ZA" sz="2600" dirty="0">
                <a:cs typeface="Arial" pitchFamily="34" charset="0"/>
              </a:rPr>
              <a:t>Number of compliments received</a:t>
            </a:r>
          </a:p>
          <a:p>
            <a:pPr marL="457200" indent="-6350">
              <a:buFont typeface="Courier New" pitchFamily="49" charset="0"/>
              <a:buChar char="o"/>
              <a:defRPr/>
            </a:pPr>
            <a:r>
              <a:rPr lang="en-ZA" sz="2600" dirty="0">
                <a:cs typeface="Arial" pitchFamily="34" charset="0"/>
              </a:rPr>
              <a:t>  Number of compliments received per category</a:t>
            </a:r>
            <a:endParaRPr lang="en-US" sz="2600" dirty="0">
              <a:cs typeface="Arial" pitchFamily="34" charset="0"/>
            </a:endParaRPr>
          </a:p>
          <a:p>
            <a:pPr marL="457200" indent="-6350">
              <a:buFont typeface="Courier New" pitchFamily="49" charset="0"/>
              <a:buChar char="o"/>
              <a:defRPr/>
            </a:pPr>
            <a:r>
              <a:rPr lang="en-US" sz="2600" dirty="0">
                <a:cs typeface="Arial" pitchFamily="34" charset="0"/>
              </a:rPr>
              <a:t>  </a:t>
            </a:r>
            <a:r>
              <a:rPr lang="en-ZA" sz="2600" dirty="0">
                <a:cs typeface="Arial" pitchFamily="34" charset="0"/>
              </a:rPr>
              <a:t>Number of suggestions received</a:t>
            </a:r>
            <a:endParaRPr lang="en-US" sz="2600" dirty="0">
              <a:cs typeface="Arial" pitchFamily="34" charset="0"/>
            </a:endParaRPr>
          </a:p>
          <a:p>
            <a:pPr marL="457200" indent="-6350">
              <a:buFont typeface="Courier New" pitchFamily="49" charset="0"/>
              <a:buChar char="o"/>
              <a:defRPr/>
            </a:pPr>
            <a:r>
              <a:rPr lang="en-US" sz="2600" dirty="0">
                <a:cs typeface="Arial" pitchFamily="34" charset="0"/>
              </a:rPr>
              <a:t>  </a:t>
            </a:r>
            <a:r>
              <a:rPr lang="en-ZA" sz="2600" dirty="0">
                <a:cs typeface="Arial" pitchFamily="34" charset="0"/>
              </a:rPr>
              <a:t>Number of suggestions received per category</a:t>
            </a:r>
            <a:endParaRPr lang="en-US" sz="2600" dirty="0">
              <a:cs typeface="Arial" pitchFamily="34" charset="0"/>
            </a:endParaRPr>
          </a:p>
          <a:p>
            <a:pPr marL="457200" indent="-361950">
              <a:buFont typeface="Arial" pitchFamily="34" charset="0"/>
              <a:buChar char="•"/>
              <a:defRPr/>
            </a:pPr>
            <a:r>
              <a:rPr lang="en-US" sz="2600" dirty="0" err="1">
                <a:cs typeface="Arial" pitchFamily="34" charset="0"/>
              </a:rPr>
              <a:t>NDoH</a:t>
            </a:r>
            <a:r>
              <a:rPr lang="en-US" sz="2600" dirty="0">
                <a:cs typeface="Arial" pitchFamily="34" charset="0"/>
              </a:rPr>
              <a:t> to monitor data submitted and compile annual report</a:t>
            </a:r>
          </a:p>
        </p:txBody>
      </p:sp>
      <p:pic>
        <p:nvPicPr>
          <p:cNvPr id="27652"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0"/>
            <a:ext cx="7308850" cy="990600"/>
          </a:xfrm>
          <a:prstGeom prst="rect">
            <a:avLst/>
          </a:prstGeom>
        </p:spPr>
        <p:txBody>
          <a:bodyPr anchor="b">
            <a:normAutofit fontScale="92500"/>
          </a:bodyPr>
          <a:lstStyle/>
          <a:p>
            <a:pPr algn="ctr" defTabSz="457200" fontAlgn="auto">
              <a:spcAft>
                <a:spcPts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800" b="1" dirty="0">
                <a:solidFill>
                  <a:schemeClr val="bg1"/>
                </a:solidFill>
                <a:cs typeface="Arial" pitchFamily="34" charset="0"/>
              </a:rPr>
              <a:t>Monitoring and evaluation</a:t>
            </a:r>
          </a:p>
        </p:txBody>
      </p:sp>
      <p:sp>
        <p:nvSpPr>
          <p:cNvPr id="3" name="TextBox 2"/>
          <p:cNvSpPr txBox="1"/>
          <p:nvPr/>
        </p:nvSpPr>
        <p:spPr>
          <a:xfrm>
            <a:off x="0" y="1052513"/>
            <a:ext cx="9144000" cy="4454525"/>
          </a:xfrm>
          <a:prstGeom prst="rect">
            <a:avLst/>
          </a:prstGeom>
          <a:noFill/>
        </p:spPr>
        <p:txBody>
          <a:bodyPr>
            <a:spAutoFit/>
          </a:bodyPr>
          <a:lstStyle/>
          <a:p>
            <a:pPr marL="457200" indent="-361950" fontAlgn="auto">
              <a:lnSpc>
                <a:spcPct val="150000"/>
              </a:lnSpc>
              <a:spcBef>
                <a:spcPts val="0"/>
              </a:spcBef>
              <a:spcAft>
                <a:spcPts val="0"/>
              </a:spcAft>
              <a:buFont typeface="Arial" pitchFamily="34" charset="0"/>
              <a:buChar char="•"/>
              <a:defRPr/>
            </a:pPr>
            <a:r>
              <a:rPr lang="en-US" sz="2700" dirty="0" err="1">
                <a:cs typeface="Arial" pitchFamily="34" charset="0"/>
              </a:rPr>
              <a:t>NDoH</a:t>
            </a:r>
            <a:r>
              <a:rPr lang="en-ZA" sz="2700" dirty="0">
                <a:cs typeface="Arial" pitchFamily="34" charset="0"/>
              </a:rPr>
              <a:t>  will host in November of every year a National Quality Assurance Meeting that will be used for:</a:t>
            </a:r>
          </a:p>
          <a:p>
            <a:pPr marL="457200" fontAlgn="auto">
              <a:lnSpc>
                <a:spcPct val="150000"/>
              </a:lnSpc>
              <a:spcBef>
                <a:spcPts val="0"/>
              </a:spcBef>
              <a:spcAft>
                <a:spcPts val="0"/>
              </a:spcAft>
              <a:buFont typeface="Courier New" pitchFamily="49" charset="0"/>
              <a:buChar char="o"/>
              <a:defRPr/>
            </a:pPr>
            <a:r>
              <a:rPr lang="en-ZA" sz="2700" dirty="0">
                <a:cs typeface="Arial" pitchFamily="34" charset="0"/>
              </a:rPr>
              <a:t>  sharing provincial experiences </a:t>
            </a:r>
          </a:p>
          <a:p>
            <a:pPr marL="457200" fontAlgn="auto">
              <a:lnSpc>
                <a:spcPct val="150000"/>
              </a:lnSpc>
              <a:spcBef>
                <a:spcPts val="0"/>
              </a:spcBef>
              <a:spcAft>
                <a:spcPts val="0"/>
              </a:spcAft>
              <a:buFont typeface="Courier New" pitchFamily="49" charset="0"/>
              <a:buChar char="o"/>
              <a:defRPr/>
            </a:pPr>
            <a:r>
              <a:rPr lang="en-ZA" sz="2700" dirty="0">
                <a:cs typeface="Arial" pitchFamily="34" charset="0"/>
              </a:rPr>
              <a:t>  determining the efficacy of the Guideline</a:t>
            </a:r>
          </a:p>
          <a:p>
            <a:pPr marL="457200" fontAlgn="auto">
              <a:lnSpc>
                <a:spcPct val="150000"/>
              </a:lnSpc>
              <a:spcBef>
                <a:spcPts val="0"/>
              </a:spcBef>
              <a:spcAft>
                <a:spcPts val="0"/>
              </a:spcAft>
              <a:buFont typeface="Courier New" pitchFamily="49" charset="0"/>
              <a:buChar char="o"/>
              <a:defRPr/>
            </a:pPr>
            <a:r>
              <a:rPr lang="en-ZA" sz="2700" dirty="0">
                <a:cs typeface="Arial" pitchFamily="34" charset="0"/>
              </a:rPr>
              <a:t>  evaluating the overall national performance</a:t>
            </a:r>
          </a:p>
          <a:p>
            <a:pPr marL="457200" indent="-361950" fontAlgn="auto">
              <a:lnSpc>
                <a:spcPct val="150000"/>
              </a:lnSpc>
              <a:spcBef>
                <a:spcPts val="0"/>
              </a:spcBef>
              <a:spcAft>
                <a:spcPts val="0"/>
              </a:spcAft>
              <a:buFont typeface="Arial" pitchFamily="34" charset="0"/>
              <a:buChar char="•"/>
              <a:defRPr/>
            </a:pPr>
            <a:r>
              <a:rPr lang="en-ZA" sz="2700" dirty="0">
                <a:cs typeface="Arial" pitchFamily="34" charset="0"/>
              </a:rPr>
              <a:t>Mid term review of Guideline in 30 months</a:t>
            </a:r>
          </a:p>
          <a:p>
            <a:pPr marL="457200" indent="-361950" fontAlgn="auto">
              <a:lnSpc>
                <a:spcPct val="150000"/>
              </a:lnSpc>
              <a:spcBef>
                <a:spcPts val="0"/>
              </a:spcBef>
              <a:spcAft>
                <a:spcPts val="0"/>
              </a:spcAft>
              <a:buFont typeface="Arial" pitchFamily="34" charset="0"/>
              <a:buChar char="•"/>
              <a:defRPr/>
            </a:pPr>
            <a:r>
              <a:rPr lang="en-ZA" sz="2700" dirty="0">
                <a:cs typeface="Arial" pitchFamily="34" charset="0"/>
              </a:rPr>
              <a:t>Final review of Guideline in 5 years</a:t>
            </a:r>
            <a:endParaRPr lang="en-US" sz="2700" dirty="0">
              <a:cs typeface="Arial" pitchFamily="34" charset="0"/>
            </a:endParaRPr>
          </a:p>
        </p:txBody>
      </p:sp>
      <p:pic>
        <p:nvPicPr>
          <p:cNvPr id="28676" name="Picture 2"/>
          <p:cNvPicPr>
            <a:picLocks noChangeAspect="1" noChangeArrowheads="1"/>
          </p:cNvPicPr>
          <p:nvPr/>
        </p:nvPicPr>
        <p:blipFill>
          <a:blip r:embed="rId2"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71775" y="2133600"/>
            <a:ext cx="5526088" cy="1846263"/>
          </a:xfrm>
          <a:prstGeom prst="rect">
            <a:avLst/>
          </a:prstGeom>
        </p:spPr>
        <p:txBody>
          <a:bodyPr>
            <a:spAutoFit/>
          </a:bodyPr>
          <a:lstStyle/>
          <a:p>
            <a:pPr algn="ctr" fontAlgn="auto">
              <a:spcBef>
                <a:spcPct val="50000"/>
              </a:spcBef>
              <a:spcAft>
                <a:spcPts val="0"/>
              </a:spcAft>
              <a:buFont typeface="Arial" pitchFamily="34" charset="0"/>
              <a:buNone/>
              <a:defRPr/>
            </a:pPr>
            <a:endParaRPr lang="en-US" b="1" dirty="0">
              <a:solidFill>
                <a:schemeClr val="accent3">
                  <a:lumMod val="75000"/>
                </a:schemeClr>
              </a:solidFill>
              <a:effectLst>
                <a:outerShdw blurRad="38100" dist="38100" dir="2700000" algn="tl">
                  <a:srgbClr val="000000">
                    <a:alpha val="43137"/>
                  </a:srgbClr>
                </a:outerShdw>
              </a:effectLst>
              <a:cs typeface="Arial" pitchFamily="34" charset="0"/>
            </a:endParaRPr>
          </a:p>
          <a:p>
            <a:pPr algn="ctr" fontAlgn="auto">
              <a:spcBef>
                <a:spcPct val="50000"/>
              </a:spcBef>
              <a:spcAft>
                <a:spcPts val="0"/>
              </a:spcAft>
              <a:buFont typeface="Arial" pitchFamily="34" charset="0"/>
              <a:buNone/>
              <a:defRPr/>
            </a:pPr>
            <a:endParaRPr lang="en-US" b="1" dirty="0">
              <a:solidFill>
                <a:schemeClr val="accent3">
                  <a:lumMod val="75000"/>
                </a:schemeClr>
              </a:solidFill>
              <a:effectLst>
                <a:outerShdw blurRad="38100" dist="38100" dir="2700000" algn="tl">
                  <a:srgbClr val="000000">
                    <a:alpha val="43137"/>
                  </a:srgbClr>
                </a:outerShdw>
              </a:effectLst>
              <a:cs typeface="Arial" pitchFamily="34" charset="0"/>
            </a:endParaRPr>
          </a:p>
          <a:p>
            <a:pPr algn="ctr" fontAlgn="auto">
              <a:spcBef>
                <a:spcPct val="50000"/>
              </a:spcBef>
              <a:spcAft>
                <a:spcPts val="0"/>
              </a:spcAft>
              <a:buFont typeface="Arial" pitchFamily="34" charset="0"/>
              <a:buNone/>
              <a:defRPr/>
            </a:pPr>
            <a:endParaRPr lang="en-US" b="1" dirty="0">
              <a:solidFill>
                <a:schemeClr val="accent3">
                  <a:lumMod val="75000"/>
                </a:schemeClr>
              </a:solidFill>
              <a:effectLst>
                <a:outerShdw blurRad="38100" dist="38100" dir="2700000" algn="tl">
                  <a:srgbClr val="000000">
                    <a:alpha val="43137"/>
                  </a:srgbClr>
                </a:outerShdw>
              </a:effectLst>
              <a:cs typeface="Arial" pitchFamily="34" charset="0"/>
            </a:endParaRPr>
          </a:p>
          <a:p>
            <a:pPr algn="ctr" fontAlgn="auto">
              <a:spcBef>
                <a:spcPct val="50000"/>
              </a:spcBef>
              <a:spcAft>
                <a:spcPts val="0"/>
              </a:spcAft>
              <a:buFont typeface="Arial" pitchFamily="34" charset="0"/>
              <a:buNone/>
              <a:defRPr/>
            </a:pPr>
            <a:r>
              <a:rPr lang="en-US" sz="2800" b="1" dirty="0">
                <a:solidFill>
                  <a:schemeClr val="accent3">
                    <a:lumMod val="50000"/>
                  </a:schemeClr>
                </a:solidFill>
                <a:effectLst>
                  <a:outerShdw blurRad="38100" dist="38100" dir="2700000" algn="tl">
                    <a:srgbClr val="000000">
                      <a:alpha val="43137"/>
                    </a:srgbClr>
                  </a:outerShdw>
                </a:effectLst>
                <a:cs typeface="Arial" pitchFamily="34" charset="0"/>
                <a:hlinkClick r:id="rId2"/>
              </a:rPr>
              <a:t>www.health.gov.za</a:t>
            </a:r>
          </a:p>
        </p:txBody>
      </p:sp>
      <p:sp>
        <p:nvSpPr>
          <p:cNvPr id="29699" name="Title 9"/>
          <p:cNvSpPr txBox="1">
            <a:spLocks/>
          </p:cNvSpPr>
          <p:nvPr/>
        </p:nvSpPr>
        <p:spPr bwMode="auto">
          <a:xfrm>
            <a:off x="0" y="260350"/>
            <a:ext cx="7772400" cy="1143000"/>
          </a:xfrm>
          <a:prstGeom prst="rect">
            <a:avLst/>
          </a:prstGeom>
          <a:noFill/>
          <a:ln w="9525">
            <a:noFill/>
            <a:miter lim="800000"/>
            <a:headEnd/>
            <a:tailEnd/>
          </a:ln>
        </p:spPr>
        <p:txBody>
          <a:bodyPr/>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4000" b="1">
                <a:solidFill>
                  <a:schemeClr val="bg1"/>
                </a:solidFill>
                <a:cs typeface="Arial" pitchFamily="34" charset="0"/>
              </a:rPr>
              <a:t>END</a:t>
            </a:r>
          </a:p>
        </p:txBody>
      </p:sp>
      <p:pic>
        <p:nvPicPr>
          <p:cNvPr id="29700" name="Picture 4"/>
          <p:cNvPicPr>
            <a:picLocks noChangeAspect="1"/>
          </p:cNvPicPr>
          <p:nvPr/>
        </p:nvPicPr>
        <p:blipFill>
          <a:blip r:embed="rId3" cstate="print"/>
          <a:srcRect/>
          <a:stretch>
            <a:fillRect/>
          </a:stretch>
        </p:blipFill>
        <p:spPr bwMode="auto">
          <a:xfrm>
            <a:off x="611188" y="1628775"/>
            <a:ext cx="2533650" cy="3671888"/>
          </a:xfrm>
          <a:prstGeom prst="rect">
            <a:avLst/>
          </a:prstGeom>
          <a:noFill/>
          <a:ln w="9525">
            <a:noFill/>
            <a:miter lim="800000"/>
            <a:headEnd/>
            <a:tailEnd/>
          </a:ln>
        </p:spPr>
      </p:pic>
      <p:pic>
        <p:nvPicPr>
          <p:cNvPr id="29701" name="Picture 2"/>
          <p:cNvPicPr>
            <a:picLocks noChangeAspect="1" noChangeArrowheads="1"/>
          </p:cNvPicPr>
          <p:nvPr/>
        </p:nvPicPr>
        <p:blipFill>
          <a:blip r:embed="rId4" cstate="print"/>
          <a:srcRect/>
          <a:stretch>
            <a:fillRect/>
          </a:stretch>
        </p:blipFill>
        <p:spPr bwMode="auto">
          <a:xfrm>
            <a:off x="7786688" y="5800725"/>
            <a:ext cx="109537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2524</TotalTime>
  <Words>1420</Words>
  <Application>Microsoft Office PowerPoint</Application>
  <PresentationFormat>On-screen Show (4:3)</PresentationFormat>
  <Paragraphs>256</Paragraphs>
  <Slides>39</Slides>
  <Notes>1</Notes>
  <HiddenSlides>0</HiddenSlides>
  <MMClips>0</MMClips>
  <ScaleCrop>false</ScaleCrop>
  <HeadingPairs>
    <vt:vector size="4" baseType="variant">
      <vt:variant>
        <vt:lpstr>Theme</vt:lpstr>
      </vt:variant>
      <vt:variant>
        <vt:i4>2</vt:i4>
      </vt:variant>
      <vt:variant>
        <vt:lpstr>Slide Titles</vt:lpstr>
      </vt:variant>
      <vt:variant>
        <vt:i4>39</vt:i4>
      </vt:variant>
    </vt:vector>
  </HeadingPairs>
  <TitlesOfParts>
    <vt:vector size="41" baseType="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Schmim</dc:creator>
  <cp:lastModifiedBy>Administrator</cp:lastModifiedBy>
  <cp:revision>312</cp:revision>
  <dcterms:created xsi:type="dcterms:W3CDTF">2013-10-17T06:13:57Z</dcterms:created>
  <dcterms:modified xsi:type="dcterms:W3CDTF">2017-12-12T07:15:16Z</dcterms:modified>
</cp:coreProperties>
</file>