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1" r:id="rId2"/>
    <p:sldId id="267" r:id="rId3"/>
    <p:sldId id="351" r:id="rId4"/>
    <p:sldId id="346" r:id="rId5"/>
    <p:sldId id="345" r:id="rId6"/>
    <p:sldId id="344" r:id="rId7"/>
    <p:sldId id="309" r:id="rId8"/>
    <p:sldId id="347" r:id="rId9"/>
    <p:sldId id="311" r:id="rId10"/>
    <p:sldId id="321" r:id="rId11"/>
    <p:sldId id="348" r:id="rId12"/>
    <p:sldId id="326" r:id="rId13"/>
    <p:sldId id="332" r:id="rId14"/>
    <p:sldId id="349" r:id="rId15"/>
    <p:sldId id="350" r:id="rId16"/>
    <p:sldId id="263" r:id="rId17"/>
    <p:sldId id="336" r:id="rId18"/>
    <p:sldId id="337" r:id="rId19"/>
    <p:sldId id="338" r:id="rId20"/>
    <p:sldId id="339" r:id="rId21"/>
    <p:sldId id="340" r:id="rId22"/>
    <p:sldId id="341" r:id="rId23"/>
    <p:sldId id="342" r:id="rId24"/>
    <p:sldId id="352" r:id="rId25"/>
    <p:sldId id="353" r:id="rId26"/>
    <p:sldId id="335" r:id="rId27"/>
    <p:sldId id="334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0" autoAdjust="0"/>
    <p:restoredTop sz="94234" autoAdjust="0"/>
  </p:normalViewPr>
  <p:slideViewPr>
    <p:cSldViewPr>
      <p:cViewPr varScale="1">
        <p:scale>
          <a:sx n="81" d="100"/>
          <a:sy n="81" d="100"/>
        </p:scale>
        <p:origin x="158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6C8E115-9DBF-4CBF-A34C-D25281BBDF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3CC1A6-2281-40FE-AEE0-2031F2214C1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3C6B7E6-5871-4582-B0B5-AF02C3AC534A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BEE08DD-7F50-418C-A84C-9870093DDA0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ZA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27A4339-88F5-486E-AF57-DC382DA8C0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ZA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B30219-D850-42B6-8577-6891E8E58E6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BFC2A8-F383-49F0-BA37-0A8C08E0A6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8C001788-7237-49FE-A89B-48898569FB42}" type="slidenum">
              <a:rPr lang="en-ZA" altLang="en-US"/>
              <a:pPr/>
              <a:t>‹#›</a:t>
            </a:fld>
            <a:endParaRPr lang="en-Z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063D659C-D129-4F20-8E58-5D6C3D4CC6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1F4EA9A3-82F8-4541-A186-B776DDE834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23338E30-C4AE-4D6B-BCF1-C84D762137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7DB074C-A3D1-4314-82AC-BFB1CE9FC68A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16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B76789AD-DFAF-4732-8FA6-BA671D345E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647A53EB-5C63-4FB3-AFD7-C6207B4888D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6DB89507-BE41-4940-B378-61B70D1AC0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6C58C01-671B-4F09-BC5C-BCF5DEADCA26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17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5AF5AB01-1923-4CF6-BD7E-3E44EA69822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98911697-84E9-4175-80F8-18823DE3604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152FB00B-1B57-4C1B-8028-C12871D777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ABD4738-D5C5-464B-A7B1-E9706F4183D9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18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939EC2C9-5E7C-4B2B-A9A1-BE628AAF005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36F365F6-DB68-46DC-B09C-F514C57CC99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A1E5F88E-D421-449C-8341-B467C3ECC8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9912235-3026-4848-AF31-A11E2425A5CC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19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EDC8F232-0BB0-4631-879A-A196AF807C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6D4869F9-4A34-4A95-84A5-5E4F25806A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E44BFD23-E7B7-4664-AAA2-81AA65C9FD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0457C09-B313-4B94-9D74-C422939CA159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20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D257C52B-6B12-44BB-9750-DF172D82034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00D56C9C-9D06-4A70-9797-0FE93A8701C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41597E75-C1B7-450B-B307-41AFF730D2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83C69FF-CF96-4C52-9E81-C6716CAAA5A9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21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61B14165-F1D3-4222-B972-312A4549505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C85FB751-DF12-4F08-B30D-453C36D2DF8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4DB39A0F-726D-4FFD-97F8-1C1A03D7B1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6C4BEC1-6F55-4C46-915F-D0FCE94C5978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22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E15DCEB0-C1F7-4399-993D-1C3CB1C657D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E80B1A1A-8D5C-4FC7-B192-F4DF790181E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D97699F0-7001-4001-9978-2057D2E37B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091CE4E-3FCF-49BA-98E0-8BA8464631A0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23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>
            <a:extLst>
              <a:ext uri="{FF2B5EF4-FFF2-40B4-BE49-F238E27FC236}">
                <a16:creationId xmlns:a16="http://schemas.microsoft.com/office/drawing/2014/main" id="{2B58AD18-8B8E-4865-9582-4E86B637247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>
            <a:extLst>
              <a:ext uri="{FF2B5EF4-FFF2-40B4-BE49-F238E27FC236}">
                <a16:creationId xmlns:a16="http://schemas.microsoft.com/office/drawing/2014/main" id="{90BFB2C0-21DC-4E6E-BCB2-464B4F431A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F55390CF-A5E5-41CB-AA45-4C7F313B85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7E51666-3655-4BE2-8859-A68CE62018BA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26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9065E4BB-6574-41D5-BE5A-AFA99531A65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1D75B27D-F8C0-4AE1-BD86-8013518C063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8E912114-8FEC-4D63-9BAA-45B619583E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019825-8BF3-4F0D-B982-06BE870B68A3}" type="slidenum">
              <a:rPr lang="en-ZA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27</a:t>
            </a:fld>
            <a:endParaRPr lang="en-ZA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B06BA-6D54-418E-9F43-9441A16EE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50D30-6872-46F4-8D82-006DD82557F1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CED3CC-DE35-476D-8155-D7005EA57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D3A08-3498-4A9D-AB8F-122798DD4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88039-143D-4D22-BB46-734B80ABC6BB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2399368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F0466-E04C-4B4C-9982-5A83E4CB8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81E4F-1D93-4A04-AD5B-66E3EFA679CC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2A4CD-6F01-4F2A-818D-D900816A0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4E40C3-6407-4005-9AC8-D45680FC6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170AC7-AFF1-4442-A49A-35B249D1171F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2672555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E2543-013E-4001-B673-F6317E948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08FF9-4637-4E23-8806-E6EE4E26B97A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52D008-DB49-4F25-959A-83963107A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9105F-0101-408D-9421-AEE4C9EA3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AF9AD-B065-4809-B36C-034D1AE6FCF9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3677962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25388E5-1F40-4D25-809F-A4DFE0570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DC72C-B90B-4A2D-BCF5-4C5DF5B6A406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0D2D52C-416D-4B8C-BCF0-34C508859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FD2CA82-CA7C-4BA2-9525-A229E7FAD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57259-16B2-4EF6-A158-BC4AD592E26B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3408475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AE0F945-9F91-4287-A32B-27136FB0F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9A598-8770-4AF4-88E2-DDE7235033EE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A9F0D8D-703F-4345-BB76-39B686368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D33D3BD-C2C7-430B-9C59-5EF1E71D6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A6BE17-42AF-4BD3-B8B7-AF89B2E11646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519030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4FD94F1-4BE9-406B-8AED-D05BE06DB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026E0-BDCE-431C-A495-45B9744B9731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DA4E98C-1B82-4476-B498-AAA371F9E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A8B623-7E17-4974-B97F-CA9253529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034B1-9DA2-4C1E-A86B-02E308C4DE8A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494953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8D49B1E-043D-4286-894D-27BAF071B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D62DC-5FFD-4E11-8040-ED411B545162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A791D4E-48EE-498B-8240-06BBA3CA2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E22FAC9-DF11-49A9-82CB-98145E61C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FD4EE-949A-4923-8B7C-3B291C1CDC24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1492836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693C004-913E-470B-8D69-F96A189CF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828BA-A1A6-4E42-A61A-46B86EB8CA61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7E93374-E1E9-42AD-985E-504EF447E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30F6E8E-5F44-4608-803E-AEB4AB18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8A7EED-F27E-4A72-850B-A6E98AC0842A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3410519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Z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32F1725-7DC3-48C3-AF31-2204C6BE2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A1458-3EEC-4055-B255-B5E6EEDA72E2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33E329C-3BF5-4A52-9416-FA709C005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EDA128-1E64-4BE2-BE5D-91261580D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FDBFC-832E-455C-9F53-59294A3B0542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1454804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97B00-9303-4260-AE2E-0B0C4BDE2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1E5B0-8188-49D0-AC7A-709D7FAEEB54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B3ADC9-4D0D-40B5-8A5C-F52A78AA1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6DCC0-A238-4ABA-8FFA-62F8775E3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0F9586-7120-4813-8A6E-133C6533B4D0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2893303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E35596-370B-4D92-8610-9D1BC0F42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FD061-A9C9-48DA-A78F-A75EA113F297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D89E4-1EFD-40CD-A896-5F018AEDA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ACB99-FFC9-4D39-87F7-947E95EA1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A5E9E-3621-4E16-BBF9-90751DC90988}" type="slidenum">
              <a:rPr lang="en-ZA" altLang="en-US"/>
              <a:pPr/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1619473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850F784-FF64-4962-88FC-85412D7542D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ZA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2F093D9-7080-48AC-B6D5-C6E2D90D36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ZA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0F563F-9ECB-4402-AC9E-0724D7728D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DA8857-13B9-41E9-9D61-BC2ED131DBFA}" type="datetimeFigureOut">
              <a:rPr lang="en-ZA"/>
              <a:pPr>
                <a:defRPr/>
              </a:pPr>
              <a:t>2021/05/05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C9F04-1708-408E-A820-3775FE8D11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5ADD04-D2A3-4091-A406-5B69E20350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591CF7C9-08C9-447F-873C-85DA5BC2482B}" type="slidenum">
              <a:rPr lang="en-ZA" altLang="en-US"/>
              <a:pPr/>
              <a:t>‹#›</a:t>
            </a:fld>
            <a:endParaRPr lang="en-Z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>
            <a:extLst>
              <a:ext uri="{FF2B5EF4-FFF2-40B4-BE49-F238E27FC236}">
                <a16:creationId xmlns:a16="http://schemas.microsoft.com/office/drawing/2014/main" id="{C18D334F-195E-4DC6-8DAD-17A8691FB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3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BBF77B1-B4C0-49D2-9DF8-0B43905321BF}"/>
              </a:ext>
            </a:extLst>
          </p:cNvPr>
          <p:cNvSpPr/>
          <p:nvPr/>
        </p:nvSpPr>
        <p:spPr>
          <a:xfrm flipV="1">
            <a:off x="0" y="3284538"/>
            <a:ext cx="9144000" cy="1079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 dirty="0">
              <a:solidFill>
                <a:prstClr val="white"/>
              </a:solidFill>
            </a:endParaRPr>
          </a:p>
        </p:txBody>
      </p:sp>
      <p:pic>
        <p:nvPicPr>
          <p:cNvPr id="3076" name="Picture 9">
            <a:extLst>
              <a:ext uri="{FF2B5EF4-FFF2-40B4-BE49-F238E27FC236}">
                <a16:creationId xmlns:a16="http://schemas.microsoft.com/office/drawing/2014/main" id="{75BF092F-3D02-4DF5-99A4-9E67A7DA25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392113" y="115888"/>
            <a:ext cx="583565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1">
            <a:extLst>
              <a:ext uri="{FF2B5EF4-FFF2-40B4-BE49-F238E27FC236}">
                <a16:creationId xmlns:a16="http://schemas.microsoft.com/office/drawing/2014/main" id="{545BAA99-E6B5-4EA1-8135-945D0F0C6D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708400" y="6142038"/>
            <a:ext cx="5435600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6">
            <a:extLst>
              <a:ext uri="{FF2B5EF4-FFF2-40B4-BE49-F238E27FC236}">
                <a16:creationId xmlns:a16="http://schemas.microsoft.com/office/drawing/2014/main" id="{EC7A029B-A0A2-4115-A05B-BC9D7B377F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3" y="4292600"/>
            <a:ext cx="8015287" cy="7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803F956-0FF5-413C-B009-21875EEB97BA}"/>
              </a:ext>
            </a:extLst>
          </p:cNvPr>
          <p:cNvSpPr/>
          <p:nvPr/>
        </p:nvSpPr>
        <p:spPr>
          <a:xfrm>
            <a:off x="611560" y="2132856"/>
            <a:ext cx="8352927" cy="113877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KWAZULU NATAL </a:t>
            </a:r>
          </a:p>
          <a:p>
            <a:pPr algn="ctr" eaLnBrk="1" hangingPunct="1">
              <a:defRPr/>
            </a:pPr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FIVE YEAR ICRM PROGRESS REPORT </a:t>
            </a:r>
            <a:endParaRPr lang="en-U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0" name="TextBox 1">
            <a:extLst>
              <a:ext uri="{FF2B5EF4-FFF2-40B4-BE49-F238E27FC236}">
                <a16:creationId xmlns:a16="http://schemas.microsoft.com/office/drawing/2014/main" id="{92658A7D-2509-4EEC-B88B-A86A9D86C7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" y="3425825"/>
            <a:ext cx="8915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/>
              <a:t>           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/>
              <a:t>		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2800" b="1"/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Presenter:     	 Mrs Hlobisile Langa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	              NDoH  ICRM &amp; QUALITY WORKSHOP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	                Garden Court- O.R. Tambo Airport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			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	26 February 2020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ZA" altLang="en-US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1">
            <a:extLst>
              <a:ext uri="{FF2B5EF4-FFF2-40B4-BE49-F238E27FC236}">
                <a16:creationId xmlns:a16="http://schemas.microsoft.com/office/drawing/2014/main" id="{524B0375-E9BF-471F-BA3A-91652AE6D4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ABCA8E7-96D9-4CA3-AFB8-92CBB357B60D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1657B43A-29BA-4B77-9C71-9574B3405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>
            <a:extLst>
              <a:ext uri="{FF2B5EF4-FFF2-40B4-BE49-F238E27FC236}">
                <a16:creationId xmlns:a16="http://schemas.microsoft.com/office/drawing/2014/main" id="{8BFCDBDB-3664-45F2-8463-8002FA3E18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7">
            <a:extLst>
              <a:ext uri="{FF2B5EF4-FFF2-40B4-BE49-F238E27FC236}">
                <a16:creationId xmlns:a16="http://schemas.microsoft.com/office/drawing/2014/main" id="{5417E9CF-C259-4E47-A20D-27A2CA5B1D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1">
            <a:extLst>
              <a:ext uri="{FF2B5EF4-FFF2-40B4-BE49-F238E27FC236}">
                <a16:creationId xmlns:a16="http://schemas.microsoft.com/office/drawing/2014/main" id="{284BD99F-9C55-4E81-AE5D-C3EFB4F4A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E890F3-1579-4CDA-AA97-809BB6A8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38920" name="Content Placeholder 4">
            <a:extLst>
              <a:ext uri="{FF2B5EF4-FFF2-40B4-BE49-F238E27FC236}">
                <a16:creationId xmlns:a16="http://schemas.microsoft.com/office/drawing/2014/main" id="{EC04224A-38C0-418D-8E8F-49DB21925C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en-US" sz="3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597885A-E96E-4F32-B53B-487474EFF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65088"/>
            <a:ext cx="5651500" cy="842962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KZN Profile</a:t>
            </a:r>
          </a:p>
        </p:txBody>
      </p:sp>
      <p:pic>
        <p:nvPicPr>
          <p:cNvPr id="4106" name="Picture 1">
            <a:extLst>
              <a:ext uri="{FF2B5EF4-FFF2-40B4-BE49-F238E27FC236}">
                <a16:creationId xmlns:a16="http://schemas.microsoft.com/office/drawing/2014/main" id="{79B08A8A-BAC6-48F5-A590-5DFC190650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930275"/>
            <a:ext cx="6769100" cy="52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">
            <a:extLst>
              <a:ext uri="{FF2B5EF4-FFF2-40B4-BE49-F238E27FC236}">
                <a16:creationId xmlns:a16="http://schemas.microsoft.com/office/drawing/2014/main" id="{BF2ADC30-A741-4EF8-892A-6AA71A9F2B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0638"/>
            <a:ext cx="9212262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1">
            <a:extLst>
              <a:ext uri="{FF2B5EF4-FFF2-40B4-BE49-F238E27FC236}">
                <a16:creationId xmlns:a16="http://schemas.microsoft.com/office/drawing/2014/main" id="{0D03901E-CB7B-4112-B658-F441218610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14DBBDD-54DB-470F-B10F-C61843B01F1B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5123" name="Picture 6">
            <a:extLst>
              <a:ext uri="{FF2B5EF4-FFF2-40B4-BE49-F238E27FC236}">
                <a16:creationId xmlns:a16="http://schemas.microsoft.com/office/drawing/2014/main" id="{57C51C98-BE42-465E-8658-7A98373AC8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9">
            <a:extLst>
              <a:ext uri="{FF2B5EF4-FFF2-40B4-BE49-F238E27FC236}">
                <a16:creationId xmlns:a16="http://schemas.microsoft.com/office/drawing/2014/main" id="{7E079C16-E198-4A46-97C8-69F812A715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7">
            <a:extLst>
              <a:ext uri="{FF2B5EF4-FFF2-40B4-BE49-F238E27FC236}">
                <a16:creationId xmlns:a16="http://schemas.microsoft.com/office/drawing/2014/main" id="{DB20552C-D1BF-4B78-8F1B-A40A5F7316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11">
            <a:extLst>
              <a:ext uri="{FF2B5EF4-FFF2-40B4-BE49-F238E27FC236}">
                <a16:creationId xmlns:a16="http://schemas.microsoft.com/office/drawing/2014/main" id="{63DE9E78-3118-437C-AAC3-0ADF00469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8DC026-D168-48F1-97E8-4EB6B13D4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38920" name="Content Placeholder 4">
            <a:extLst>
              <a:ext uri="{FF2B5EF4-FFF2-40B4-BE49-F238E27FC236}">
                <a16:creationId xmlns:a16="http://schemas.microsoft.com/office/drawing/2014/main" id="{043CDD37-2A5D-4211-8DB7-DBFA0064F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6425" y="-4497388"/>
            <a:ext cx="9144000" cy="5145088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en-US" sz="3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293F1E26-7CE0-4920-96EF-FFF131E7F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38100"/>
            <a:ext cx="5651500" cy="842963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KwaZulu Natal Profile</a:t>
            </a:r>
          </a:p>
        </p:txBody>
      </p:sp>
      <p:sp>
        <p:nvSpPr>
          <p:cNvPr id="5130" name="Rectangle 1">
            <a:extLst>
              <a:ext uri="{FF2B5EF4-FFF2-40B4-BE49-F238E27FC236}">
                <a16:creationId xmlns:a16="http://schemas.microsoft.com/office/drawing/2014/main" id="{269DC17E-BB6C-4D7A-BF7A-E262D3AEED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7975" y="1546225"/>
            <a:ext cx="12612688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ZA" altLang="en-US" sz="1100" b="1" u="sng">
                <a:cs typeface="Calibri" panose="020F0502020204030204" pitchFamily="34" charset="0"/>
              </a:rPr>
              <a:t>I</a:t>
            </a:r>
            <a:endParaRPr lang="en-US" altLang="en-US" sz="8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96A51A7-300C-4274-B772-A314A44BA4F4}"/>
              </a:ext>
            </a:extLst>
          </p:cNvPr>
          <p:cNvSpPr/>
          <p:nvPr/>
        </p:nvSpPr>
        <p:spPr>
          <a:xfrm>
            <a:off x="3175" y="1196975"/>
            <a:ext cx="9140825" cy="36925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KwaZulu-Natal is the second most populated province in South Africa with an estimated population of 11.3 million people</a:t>
            </a:r>
          </a:p>
          <a:p>
            <a:pPr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The eThekwini Metro is the most populous with 33.5% of the total KZN population. </a:t>
            </a:r>
          </a:p>
          <a:p>
            <a:pPr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UMgungundlovu and King Cetshwayo districts are considered the economic hubs in the Province. </a:t>
            </a:r>
          </a:p>
          <a:p>
            <a:pPr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The population is expansive and young, with 54.89% under the age of 25 years, and almost 90% under the age of 55 years.</a:t>
            </a:r>
          </a:p>
          <a:p>
            <a:pPr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The life expectancy is 61.5  for males and 67.7 for females for 2019 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1">
            <a:extLst>
              <a:ext uri="{FF2B5EF4-FFF2-40B4-BE49-F238E27FC236}">
                <a16:creationId xmlns:a16="http://schemas.microsoft.com/office/drawing/2014/main" id="{6208530D-0DFF-4A49-B577-99DC231591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942C031-5155-4A38-8155-9D8F55E80B01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6147" name="Picture 6">
            <a:extLst>
              <a:ext uri="{FF2B5EF4-FFF2-40B4-BE49-F238E27FC236}">
                <a16:creationId xmlns:a16="http://schemas.microsoft.com/office/drawing/2014/main" id="{E0B3B178-53E1-4388-948E-D090EFA14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9">
            <a:extLst>
              <a:ext uri="{FF2B5EF4-FFF2-40B4-BE49-F238E27FC236}">
                <a16:creationId xmlns:a16="http://schemas.microsoft.com/office/drawing/2014/main" id="{281D7583-E54E-4471-81DB-660287ACBC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7">
            <a:extLst>
              <a:ext uri="{FF2B5EF4-FFF2-40B4-BE49-F238E27FC236}">
                <a16:creationId xmlns:a16="http://schemas.microsoft.com/office/drawing/2014/main" id="{98F8C099-7042-4AED-9E71-C52E2C9386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11">
            <a:extLst>
              <a:ext uri="{FF2B5EF4-FFF2-40B4-BE49-F238E27FC236}">
                <a16:creationId xmlns:a16="http://schemas.microsoft.com/office/drawing/2014/main" id="{A4C5DA7D-9531-439E-93E8-90616A09A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5C2E3B-D3FE-4830-A8C3-EACB08284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38920" name="Content Placeholder 4">
            <a:extLst>
              <a:ext uri="{FF2B5EF4-FFF2-40B4-BE49-F238E27FC236}">
                <a16:creationId xmlns:a16="http://schemas.microsoft.com/office/drawing/2014/main" id="{D14ACF3B-A357-49ED-A024-C4E49956C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6425" y="-4497388"/>
            <a:ext cx="9144000" cy="5145088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en-US" sz="3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8071C48-AA8E-4C9A-9CC3-A8726C77F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38100"/>
            <a:ext cx="5651500" cy="842963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Progress from 2015/16 t0 2018/19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6CCC1B2-9AE3-49C8-A813-FE0C8918E667}"/>
              </a:ext>
            </a:extLst>
          </p:cNvPr>
          <p:cNvGraphicFramePr>
            <a:graphicFrameLocks noGrp="1"/>
          </p:cNvGraphicFramePr>
          <p:nvPr/>
        </p:nvGraphicFramePr>
        <p:xfrm>
          <a:off x="0" y="942976"/>
          <a:ext cx="9143997" cy="35390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15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88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69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0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12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28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3690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0934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551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0934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0934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0934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85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6789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23029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Province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Total # of fixed PHC facilities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# ICs in 2015/16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# ICs of 2015/16 that remained Ideal in 2017/18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% ICs of 2015/16 that remained Ideal in 2017/18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# ICs in  2016/17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# ICs in 2016/17 that remained Ideal in 2017/18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% ICs of 2016/17 that remained Ideal in 2017/18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# ICs in 2017/18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Total # ICs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Total % ICs for 2017/18 financial year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ICs in 2018/19( PR)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%ICs in 2018/19(PR)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Total # ICs 2018/19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% ICs 2018/19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 vert="vert27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604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KwaZulu-Natal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605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141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127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90%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193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176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383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64%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560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92.6%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094" marR="68094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155" name="Rectangle 1">
            <a:extLst>
              <a:ext uri="{FF2B5EF4-FFF2-40B4-BE49-F238E27FC236}">
                <a16:creationId xmlns:a16="http://schemas.microsoft.com/office/drawing/2014/main" id="{D0F39C80-2426-4114-AB9C-27B7D0CA7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22263" y="1546225"/>
            <a:ext cx="12612688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ZA" altLang="en-US" sz="1100" b="1" u="sng">
                <a:cs typeface="Calibri" panose="020F0502020204030204" pitchFamily="34" charset="0"/>
              </a:rPr>
              <a:t>I</a:t>
            </a:r>
            <a:endParaRPr lang="en-US" altLang="en-US" sz="8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87828B24-DA3D-47AB-8528-95724FECB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Progress from 2015/16 t0 2019/20</a:t>
            </a:r>
          </a:p>
        </p:txBody>
      </p:sp>
      <p:sp>
        <p:nvSpPr>
          <p:cNvPr id="38920" name="Content Placeholder 4">
            <a:extLst>
              <a:ext uri="{FF2B5EF4-FFF2-40B4-BE49-F238E27FC236}">
                <a16:creationId xmlns:a16="http://schemas.microsoft.com/office/drawing/2014/main" id="{CBFB75C6-306E-4531-A367-95FBD9A24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04875"/>
            <a:ext cx="9140825" cy="5221288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en-US" sz="36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FDCB90-0373-4F36-9E84-2A99BDA36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7173" name="Slide Number Placeholder 1">
            <a:extLst>
              <a:ext uri="{FF2B5EF4-FFF2-40B4-BE49-F238E27FC236}">
                <a16:creationId xmlns:a16="http://schemas.microsoft.com/office/drawing/2014/main" id="{AC8F4417-60D4-4AD9-B9C6-2F6AB6C6CF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8237446-4109-46F3-B6A0-2D092F2943D6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7174" name="Picture 6">
            <a:extLst>
              <a:ext uri="{FF2B5EF4-FFF2-40B4-BE49-F238E27FC236}">
                <a16:creationId xmlns:a16="http://schemas.microsoft.com/office/drawing/2014/main" id="{70734A84-B408-4B8B-9782-DFFC119DA0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28575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9">
            <a:extLst>
              <a:ext uri="{FF2B5EF4-FFF2-40B4-BE49-F238E27FC236}">
                <a16:creationId xmlns:a16="http://schemas.microsoft.com/office/drawing/2014/main" id="{2598F195-CAA7-4018-86E3-7CD0EFF677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6437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7">
            <a:extLst>
              <a:ext uri="{FF2B5EF4-FFF2-40B4-BE49-F238E27FC236}">
                <a16:creationId xmlns:a16="http://schemas.microsoft.com/office/drawing/2014/main" id="{320681EE-0825-45F7-8832-8D4A2AB638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11">
            <a:extLst>
              <a:ext uri="{FF2B5EF4-FFF2-40B4-BE49-F238E27FC236}">
                <a16:creationId xmlns:a16="http://schemas.microsoft.com/office/drawing/2014/main" id="{E9263A4E-750F-45CD-A562-D85F42392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8" name="Rectangle 1">
            <a:extLst>
              <a:ext uri="{FF2B5EF4-FFF2-40B4-BE49-F238E27FC236}">
                <a16:creationId xmlns:a16="http://schemas.microsoft.com/office/drawing/2014/main" id="{F0F2A37F-B773-43E0-AB5F-899E718E2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22263" y="1546225"/>
            <a:ext cx="12612688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ZA" altLang="en-US" sz="1100" b="1" u="sng">
                <a:cs typeface="Calibri" panose="020F0502020204030204" pitchFamily="34" charset="0"/>
              </a:rPr>
              <a:t>I</a:t>
            </a:r>
            <a:endParaRPr lang="en-US" altLang="en-US" sz="8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857BB32-511E-413E-B6E5-38439CDB1A22}"/>
              </a:ext>
            </a:extLst>
          </p:cNvPr>
          <p:cNvGraphicFramePr>
            <a:graphicFrameLocks noGrp="1"/>
          </p:cNvGraphicFramePr>
          <p:nvPr/>
        </p:nvGraphicFramePr>
        <p:xfrm>
          <a:off x="0" y="904875"/>
          <a:ext cx="9144000" cy="264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5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2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0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0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0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02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02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402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1180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7910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District</a:t>
                      </a:r>
                    </a:p>
                  </a:txBody>
                  <a:tcPr marL="9525" marR="9525" marT="95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</a:t>
                      </a:r>
                    </a:p>
                  </a:txBody>
                  <a:tcPr marL="9525" marR="9525" marT="95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Facilities that conducted SD</a:t>
                      </a:r>
                    </a:p>
                  </a:txBody>
                  <a:tcPr marL="9525" marR="9525" marT="95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AVG % scored</a:t>
                      </a:r>
                    </a:p>
                  </a:txBody>
                  <a:tcPr marL="9525" marR="9525" marT="95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 with an AVG score of ≥80%</a:t>
                      </a:r>
                    </a:p>
                  </a:txBody>
                  <a:tcPr marL="9525" marR="9525" marT="95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Facilities with IC status</a:t>
                      </a:r>
                    </a:p>
                  </a:txBody>
                  <a:tcPr marL="9525" marR="9525" marT="95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 with  Silver status</a:t>
                      </a:r>
                    </a:p>
                  </a:txBody>
                  <a:tcPr marL="9525" marR="9525" marT="95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 with  Gold status</a:t>
                      </a:r>
                    </a:p>
                  </a:txBody>
                  <a:tcPr marL="9525" marR="9525" marT="95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 with  Platinum</a:t>
                      </a:r>
                      <a:r>
                        <a:rPr lang="en-US" sz="16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 status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9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56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KwaZulu-Natal </a:t>
                      </a:r>
                    </a:p>
                  </a:txBody>
                  <a:tcPr marL="9525" marR="9525" marT="9529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605</a:t>
                      </a:r>
                    </a:p>
                  </a:txBody>
                  <a:tcPr marL="9525" marR="9525" marT="952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71%</a:t>
                      </a:r>
                    </a:p>
                  </a:txBody>
                  <a:tcPr marL="9525" marR="9525" marT="952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9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211" name="Rectangle 8">
            <a:extLst>
              <a:ext uri="{FF2B5EF4-FFF2-40B4-BE49-F238E27FC236}">
                <a16:creationId xmlns:a16="http://schemas.microsoft.com/office/drawing/2014/main" id="{3FC3677C-BCF8-4B23-AB69-789A71E13F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9213" y="173038"/>
            <a:ext cx="4068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</a:rPr>
              <a:t>Peer Review Status in 2019/20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1">
            <a:extLst>
              <a:ext uri="{FF2B5EF4-FFF2-40B4-BE49-F238E27FC236}">
                <a16:creationId xmlns:a16="http://schemas.microsoft.com/office/drawing/2014/main" id="{B3889295-DC53-40AF-B25F-74E6FB84E0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79186FE-EB10-4D6B-8A37-BC3F2D30DB65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8195" name="Picture 6">
            <a:extLst>
              <a:ext uri="{FF2B5EF4-FFF2-40B4-BE49-F238E27FC236}">
                <a16:creationId xmlns:a16="http://schemas.microsoft.com/office/drawing/2014/main" id="{F863AFC8-2BC8-4D2B-981D-408417146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9">
            <a:extLst>
              <a:ext uri="{FF2B5EF4-FFF2-40B4-BE49-F238E27FC236}">
                <a16:creationId xmlns:a16="http://schemas.microsoft.com/office/drawing/2014/main" id="{4FE2BD80-ADF1-4295-AC1D-C931A87860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7">
            <a:extLst>
              <a:ext uri="{FF2B5EF4-FFF2-40B4-BE49-F238E27FC236}">
                <a16:creationId xmlns:a16="http://schemas.microsoft.com/office/drawing/2014/main" id="{FA7A257E-752C-497D-9D80-9EA4AD2E76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11">
            <a:extLst>
              <a:ext uri="{FF2B5EF4-FFF2-40B4-BE49-F238E27FC236}">
                <a16:creationId xmlns:a16="http://schemas.microsoft.com/office/drawing/2014/main" id="{1E5BFDDD-B0AC-4154-BD25-57FEFA086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950E83-6E3A-4E8A-86D5-A6034AEEE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38920" name="Content Placeholder 4">
            <a:extLst>
              <a:ext uri="{FF2B5EF4-FFF2-40B4-BE49-F238E27FC236}">
                <a16:creationId xmlns:a16="http://schemas.microsoft.com/office/drawing/2014/main" id="{0725BD5F-44B7-4821-A186-37E06E9DE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6425" y="-4497388"/>
            <a:ext cx="9144000" cy="5145088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>
              <a:buFont typeface="Arial" charset="0"/>
              <a:buChar char="•"/>
              <a:defRPr/>
            </a:pPr>
            <a:endParaRPr lang="en-US" altLang="en-US" sz="36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en-US" sz="3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E3FDFDCE-9449-434A-AC53-3D0524BA1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38100"/>
            <a:ext cx="5651500" cy="842963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National ICRM Status as at 2019/20</a:t>
            </a:r>
          </a:p>
        </p:txBody>
      </p:sp>
      <p:sp>
        <p:nvSpPr>
          <p:cNvPr id="8202" name="Rectangle 1">
            <a:extLst>
              <a:ext uri="{FF2B5EF4-FFF2-40B4-BE49-F238E27FC236}">
                <a16:creationId xmlns:a16="http://schemas.microsoft.com/office/drawing/2014/main" id="{45063AFB-338E-48D2-8844-28F6302517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7975" y="1546225"/>
            <a:ext cx="12612688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ZA" altLang="en-US" sz="1100" b="1" u="sng">
                <a:cs typeface="Calibri" panose="020F0502020204030204" pitchFamily="34" charset="0"/>
              </a:rPr>
              <a:t>I</a:t>
            </a:r>
            <a:endParaRPr lang="en-US" altLang="en-US" sz="8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8203" name="Content Placeholder 1">
            <a:extLst>
              <a:ext uri="{FF2B5EF4-FFF2-40B4-BE49-F238E27FC236}">
                <a16:creationId xmlns:a16="http://schemas.microsoft.com/office/drawing/2014/main" id="{BF7EAB79-432D-44A5-8FBD-2407B65F8A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881063"/>
            <a:ext cx="9140825" cy="571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">
            <a:extLst>
              <a:ext uri="{FF2B5EF4-FFF2-40B4-BE49-F238E27FC236}">
                <a16:creationId xmlns:a16="http://schemas.microsoft.com/office/drawing/2014/main" id="{7342679C-DB4B-4D33-B3A3-1CAB703BC1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8D5236D-44F7-412F-BF51-5741AE720C74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9219" name="Picture 6">
            <a:extLst>
              <a:ext uri="{FF2B5EF4-FFF2-40B4-BE49-F238E27FC236}">
                <a16:creationId xmlns:a16="http://schemas.microsoft.com/office/drawing/2014/main" id="{A89A11FC-9072-4796-8676-82E47C085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9">
            <a:extLst>
              <a:ext uri="{FF2B5EF4-FFF2-40B4-BE49-F238E27FC236}">
                <a16:creationId xmlns:a16="http://schemas.microsoft.com/office/drawing/2014/main" id="{E5588871-C726-485E-A555-CB9749842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7">
            <a:extLst>
              <a:ext uri="{FF2B5EF4-FFF2-40B4-BE49-F238E27FC236}">
                <a16:creationId xmlns:a16="http://schemas.microsoft.com/office/drawing/2014/main" id="{8F600ECF-110D-45C0-95A1-5D0F3EDCAC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1">
            <a:extLst>
              <a:ext uri="{FF2B5EF4-FFF2-40B4-BE49-F238E27FC236}">
                <a16:creationId xmlns:a16="http://schemas.microsoft.com/office/drawing/2014/main" id="{AA55293F-36C2-4CC5-9FB6-94D181934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2668B0-D19A-4C5B-BB1D-8948BB1D5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9224" name="Content Placeholder 4">
            <a:extLst>
              <a:ext uri="{FF2B5EF4-FFF2-40B4-BE49-F238E27FC236}">
                <a16:creationId xmlns:a16="http://schemas.microsoft.com/office/drawing/2014/main" id="{F37253C1-E6F7-44D3-9872-00A4D23C3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000"/>
              <a:t>Establishment and appointment of the District PPTICRM Team with the Terms of reference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PPTICRM led by  DCS –PHC Nurse, who were appointed as the District ICRM champion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Appointment of ICRM Champions in all facilities 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Each component allocated to individuals and teams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Creation of Ideal clinic files in PHC facilities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Road Shows conducted by District  PPTTICRM led by the ICRM champions in all sub districts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Adopt a clinic concept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5067003-1557-432C-9DBE-F72E33915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65088"/>
            <a:ext cx="5651500" cy="842962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3600" b="1" dirty="0">
                <a:solidFill>
                  <a:schemeClr val="bg1"/>
                </a:solidFill>
              </a:rPr>
              <a:t>Critical success factors 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1">
            <a:extLst>
              <a:ext uri="{FF2B5EF4-FFF2-40B4-BE49-F238E27FC236}">
                <a16:creationId xmlns:a16="http://schemas.microsoft.com/office/drawing/2014/main" id="{DE1D58C3-B948-4EC6-A9D1-24FA6D0C95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D68B47F-8703-4351-AE36-98C8B19F5F19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0243" name="Picture 6">
            <a:extLst>
              <a:ext uri="{FF2B5EF4-FFF2-40B4-BE49-F238E27FC236}">
                <a16:creationId xmlns:a16="http://schemas.microsoft.com/office/drawing/2014/main" id="{3C155C2F-4208-428B-8ED8-C40716EAB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9">
            <a:extLst>
              <a:ext uri="{FF2B5EF4-FFF2-40B4-BE49-F238E27FC236}">
                <a16:creationId xmlns:a16="http://schemas.microsoft.com/office/drawing/2014/main" id="{51B6955C-5678-4A54-9D40-C721A2D61F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7">
            <a:extLst>
              <a:ext uri="{FF2B5EF4-FFF2-40B4-BE49-F238E27FC236}">
                <a16:creationId xmlns:a16="http://schemas.microsoft.com/office/drawing/2014/main" id="{A076881D-0D56-4182-8D6B-65DD99EF95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1">
            <a:extLst>
              <a:ext uri="{FF2B5EF4-FFF2-40B4-BE49-F238E27FC236}">
                <a16:creationId xmlns:a16="http://schemas.microsoft.com/office/drawing/2014/main" id="{0896DC7A-7750-4C97-98CB-CA9BCC60A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6D3BB5-3511-4F0A-BF0A-D5C7469D1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10248" name="Content Placeholder 4">
            <a:extLst>
              <a:ext uri="{FF2B5EF4-FFF2-40B4-BE49-F238E27FC236}">
                <a16:creationId xmlns:a16="http://schemas.microsoft.com/office/drawing/2014/main" id="{5F90A97A-EC75-4611-AF22-F9F5A2C47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000"/>
              <a:t>Mentorship by District and Sub district PPTICRM including program managers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en-US" sz="2000"/>
              <a:t>Infrastructure and Maintenance Teams established to prioritise and ensure implementation of projects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en-US" sz="2000"/>
              <a:t>Health Patient Registration System (HPRS) that is functional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en-US" sz="2000"/>
              <a:t>Districts adopted a strategy to compare facility performance on monthly basis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en-US" sz="2000"/>
              <a:t>A standing agenda item in all meetings at all levels (Facility, sub-district, DHMTs)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en-US" sz="2000"/>
              <a:t>Capacity building of the Facility Teams especially the OMN for accountability and ownership of the programme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en-US" sz="36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2E138BD7-E500-41A2-9EA0-37C990958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65088"/>
            <a:ext cx="5651500" cy="842962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3600" b="1" dirty="0">
                <a:solidFill>
                  <a:schemeClr val="bg1"/>
                </a:solidFill>
              </a:rPr>
              <a:t>Critical success factors 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1">
            <a:extLst>
              <a:ext uri="{FF2B5EF4-FFF2-40B4-BE49-F238E27FC236}">
                <a16:creationId xmlns:a16="http://schemas.microsoft.com/office/drawing/2014/main" id="{051E2F81-70F8-45E7-A8AB-B734696F8E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CE211ED-EDE2-46A2-99AE-9D678021EABA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1267" name="Picture 6">
            <a:extLst>
              <a:ext uri="{FF2B5EF4-FFF2-40B4-BE49-F238E27FC236}">
                <a16:creationId xmlns:a16="http://schemas.microsoft.com/office/drawing/2014/main" id="{13FBCB27-1C18-4594-920A-1AC15B136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9">
            <a:extLst>
              <a:ext uri="{FF2B5EF4-FFF2-40B4-BE49-F238E27FC236}">
                <a16:creationId xmlns:a16="http://schemas.microsoft.com/office/drawing/2014/main" id="{822B30A0-333D-4E29-BB23-3AF56F52F4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7">
            <a:extLst>
              <a:ext uri="{FF2B5EF4-FFF2-40B4-BE49-F238E27FC236}">
                <a16:creationId xmlns:a16="http://schemas.microsoft.com/office/drawing/2014/main" id="{033F874E-9FD4-446F-A92E-5B97D16F3B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1">
            <a:extLst>
              <a:ext uri="{FF2B5EF4-FFF2-40B4-BE49-F238E27FC236}">
                <a16:creationId xmlns:a16="http://schemas.microsoft.com/office/drawing/2014/main" id="{C7ED961A-B2BB-49B7-B611-AD80D52A8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544BBA-06D0-4BAB-BFF7-575914AAA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38920" name="Content Placeholder 4">
            <a:extLst>
              <a:ext uri="{FF2B5EF4-FFF2-40B4-BE49-F238E27FC236}">
                <a16:creationId xmlns:a16="http://schemas.microsoft.com/office/drawing/2014/main" id="{730376B8-EB95-4CB2-B7BA-4C0D59403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836613"/>
            <a:ext cx="9144000" cy="5289550"/>
          </a:xfrm>
        </p:spPr>
        <p:txBody>
          <a:bodyPr/>
          <a:lstStyle/>
          <a:p>
            <a:pPr marL="228600" indent="-228600"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US" altLang="en-US" sz="2000" dirty="0"/>
              <a:t>Capacity building to the OMNs on Leadership and management with a measure on performance being the ICRM achievement. (Khanyanjalo Consulting)</a:t>
            </a:r>
          </a:p>
          <a:p>
            <a:pPr eaLnBrk="1" fontAlgn="t" hangingPunct="1">
              <a:lnSpc>
                <a:spcPct val="150000"/>
              </a:lnSpc>
              <a:defRPr/>
            </a:pPr>
            <a:r>
              <a:rPr lang="en-US" sz="2000" dirty="0"/>
              <a:t>Weekly monitoring of sub - district SCM Procurement of equipment processes 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Established  committees for the development of Standard Operating Procedures. (SOPs)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PPTICRM Teams visiting and supporting facilities monthly, using an integrated Supervision tool 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Good buy-in  and support by the District Directors</a:t>
            </a:r>
          </a:p>
          <a:p>
            <a:pPr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0" indent="0" eaLnBrk="1" fontAlgn="auto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en-US" sz="3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FE3272B-CF7F-44C3-8A21-EAD519E43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65088"/>
            <a:ext cx="5651500" cy="842962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3600" b="1" dirty="0">
                <a:solidFill>
                  <a:schemeClr val="bg1"/>
                </a:solidFill>
              </a:rPr>
              <a:t>Critical success factors 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1">
            <a:extLst>
              <a:ext uri="{FF2B5EF4-FFF2-40B4-BE49-F238E27FC236}">
                <a16:creationId xmlns:a16="http://schemas.microsoft.com/office/drawing/2014/main" id="{DA5DD87F-FB26-4BB1-BF9A-51CD5866B2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F996A44-AF2B-47B2-8853-F7853831C78B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2291" name="Picture 6">
            <a:extLst>
              <a:ext uri="{FF2B5EF4-FFF2-40B4-BE49-F238E27FC236}">
                <a16:creationId xmlns:a16="http://schemas.microsoft.com/office/drawing/2014/main" id="{58241E71-E1CD-4AAF-AA24-1A9118078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9">
            <a:extLst>
              <a:ext uri="{FF2B5EF4-FFF2-40B4-BE49-F238E27FC236}">
                <a16:creationId xmlns:a16="http://schemas.microsoft.com/office/drawing/2014/main" id="{2A59859D-1403-44FE-A00C-CBB61B2471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7">
            <a:extLst>
              <a:ext uri="{FF2B5EF4-FFF2-40B4-BE49-F238E27FC236}">
                <a16:creationId xmlns:a16="http://schemas.microsoft.com/office/drawing/2014/main" id="{8E06C648-301C-4883-B8BC-1BFEC48FA9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11">
            <a:extLst>
              <a:ext uri="{FF2B5EF4-FFF2-40B4-BE49-F238E27FC236}">
                <a16:creationId xmlns:a16="http://schemas.microsoft.com/office/drawing/2014/main" id="{EA1F864A-9577-4B82-9E66-3E98EC7F3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7B4324-DCC5-4BB3-94AF-6B5AD07E3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15368" name="Content Placeholder 4">
            <a:extLst>
              <a:ext uri="{FF2B5EF4-FFF2-40B4-BE49-F238E27FC236}">
                <a16:creationId xmlns:a16="http://schemas.microsoft.com/office/drawing/2014/main" id="{5F789EC4-3F5E-4715-A951-5B68E7D10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altLang="en-US" sz="2000" dirty="0"/>
              <a:t>Appointment of PPTICRM with clear TORs </a:t>
            </a:r>
            <a:endParaRPr lang="en-US" sz="2000" dirty="0"/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Adopting facilities by PPTICRM members for support-promoting continuity of assessment.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Hold District Service Excellent award since 2016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Recognise and award quality at all levels, including Provincial level (MASEA)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6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ZA" altLang="en-US" sz="16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600" dirty="0">
              <a:solidFill>
                <a:srgbClr val="FF0000"/>
              </a:solidFill>
            </a:endParaRPr>
          </a:p>
          <a:p>
            <a:pPr>
              <a:defRPr/>
            </a:pPr>
            <a:endParaRPr lang="en-US" sz="1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73506B0-0C89-43FA-96D9-0E5CE3B69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0" y="65088"/>
            <a:ext cx="6019800" cy="771525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Establishment and continuous functionality of PPTICRM </a:t>
            </a:r>
            <a:endParaRPr lang="en-US" sz="2400" b="1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1">
            <a:extLst>
              <a:ext uri="{FF2B5EF4-FFF2-40B4-BE49-F238E27FC236}">
                <a16:creationId xmlns:a16="http://schemas.microsoft.com/office/drawing/2014/main" id="{DF4F730D-45C1-4658-AD6F-39075F55BE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C4961F1-D22C-4012-913E-2F64EB1E557E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3315" name="Picture 6">
            <a:extLst>
              <a:ext uri="{FF2B5EF4-FFF2-40B4-BE49-F238E27FC236}">
                <a16:creationId xmlns:a16="http://schemas.microsoft.com/office/drawing/2014/main" id="{6FF2A8C1-45B8-4BFB-BBF8-7C7BF09611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9">
            <a:extLst>
              <a:ext uri="{FF2B5EF4-FFF2-40B4-BE49-F238E27FC236}">
                <a16:creationId xmlns:a16="http://schemas.microsoft.com/office/drawing/2014/main" id="{8FDA7DEB-C074-4E53-9BEE-1C223BC7A1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7">
            <a:extLst>
              <a:ext uri="{FF2B5EF4-FFF2-40B4-BE49-F238E27FC236}">
                <a16:creationId xmlns:a16="http://schemas.microsoft.com/office/drawing/2014/main" id="{BFA5EBEE-8A19-4779-82C0-7CE069BE2A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1">
            <a:extLst>
              <a:ext uri="{FF2B5EF4-FFF2-40B4-BE49-F238E27FC236}">
                <a16:creationId xmlns:a16="http://schemas.microsoft.com/office/drawing/2014/main" id="{338714B5-C1E0-4DB6-8AE6-1C856443B7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BA2293-BC77-426B-A513-39E2328EA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15368" name="Content Placeholder 4">
            <a:extLst>
              <a:ext uri="{FF2B5EF4-FFF2-40B4-BE49-F238E27FC236}">
                <a16:creationId xmlns:a16="http://schemas.microsoft.com/office/drawing/2014/main" id="{BACC64E9-79CC-41E6-BFBC-3E571B0C79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dirty="0"/>
              <a:t>Peer assessments conducted by OMNs across the sub- districts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ZA" altLang="en-US" sz="2000" dirty="0"/>
              <a:t>ICRM progress reports, weekly, monthly and quarterly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ZA" altLang="en-US" sz="2000" dirty="0"/>
              <a:t>Provision of user credentials  to access Ideal clinic website for duplication of statuses.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PPTICRM meetings held on monthly basis at the District level and performance of ICRM reviewed. </a:t>
            </a:r>
          </a:p>
          <a:p>
            <a:pPr>
              <a:defRPr/>
            </a:pPr>
            <a:endParaRPr lang="en-US" sz="20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ZA" altLang="en-US" sz="16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600" dirty="0">
              <a:solidFill>
                <a:srgbClr val="FF0000"/>
              </a:solidFill>
            </a:endParaRPr>
          </a:p>
          <a:p>
            <a:pPr>
              <a:defRPr/>
            </a:pPr>
            <a:endParaRPr lang="en-US" sz="1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523A2CA-F4EF-4764-BECE-A34BAB7076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0" y="65088"/>
            <a:ext cx="6019800" cy="771525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Establishment and continuous functionality of PPTICRM </a:t>
            </a:r>
            <a:endParaRPr lang="en-US" sz="2400" b="1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>
            <a:extLst>
              <a:ext uri="{FF2B5EF4-FFF2-40B4-BE49-F238E27FC236}">
                <a16:creationId xmlns:a16="http://schemas.microsoft.com/office/drawing/2014/main" id="{03BA7114-F65F-4EFC-B78F-9226CD294B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70543D7-3820-41F0-AD2B-6E766AF9B4EA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4339" name="Picture 6">
            <a:extLst>
              <a:ext uri="{FF2B5EF4-FFF2-40B4-BE49-F238E27FC236}">
                <a16:creationId xmlns:a16="http://schemas.microsoft.com/office/drawing/2014/main" id="{76C27A75-4F42-4B50-8D1B-6F253348A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9">
            <a:extLst>
              <a:ext uri="{FF2B5EF4-FFF2-40B4-BE49-F238E27FC236}">
                <a16:creationId xmlns:a16="http://schemas.microsoft.com/office/drawing/2014/main" id="{93AB5846-9528-4D53-A9DF-1FD451341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7">
            <a:extLst>
              <a:ext uri="{FF2B5EF4-FFF2-40B4-BE49-F238E27FC236}">
                <a16:creationId xmlns:a16="http://schemas.microsoft.com/office/drawing/2014/main" id="{AC8BE676-6D0F-4A1D-8389-26F7AE7117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11">
            <a:extLst>
              <a:ext uri="{FF2B5EF4-FFF2-40B4-BE49-F238E27FC236}">
                <a16:creationId xmlns:a16="http://schemas.microsoft.com/office/drawing/2014/main" id="{1C9D1FC2-E09F-48E6-9630-37C8FA4E8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A3BAF5-C3D2-4BFC-9875-280F236A8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38920" name="Content Placeholder 4">
            <a:extLst>
              <a:ext uri="{FF2B5EF4-FFF2-40B4-BE49-F238E27FC236}">
                <a16:creationId xmlns:a16="http://schemas.microsoft.com/office/drawing/2014/main" id="{EA1B81C7-FD8E-460A-82B2-510F4A5485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>
              <a:buFont typeface="Arial" charset="0"/>
              <a:buChar char="•"/>
              <a:defRPr/>
            </a:pPr>
            <a:endParaRPr lang="en-US" sz="1600" dirty="0"/>
          </a:p>
          <a:p>
            <a:pPr mar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525EDE3-1A06-4806-9735-63929C29E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65088"/>
            <a:ext cx="5651500" cy="842962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br>
              <a:rPr lang="en-US" sz="2400" b="1" dirty="0">
                <a:solidFill>
                  <a:schemeClr val="bg1"/>
                </a:solidFill>
              </a:rPr>
            </a:br>
            <a:r>
              <a:rPr lang="en-US" sz="2000" b="1" dirty="0">
                <a:solidFill>
                  <a:schemeClr val="bg1"/>
                </a:solidFill>
              </a:rPr>
              <a:t>Challenges and strategies to address the challenges</a:t>
            </a:r>
            <a:br>
              <a:rPr lang="en-ZA" altLang="en-US" sz="2000" b="1" dirty="0">
                <a:solidFill>
                  <a:prstClr val="black"/>
                </a:solidFill>
              </a:rPr>
            </a:br>
            <a:endParaRPr lang="en-US" sz="2000" b="1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6E3D698-4D09-4A4C-8634-DBF0A567B703}"/>
              </a:ext>
            </a:extLst>
          </p:cNvPr>
          <p:cNvGraphicFramePr>
            <a:graphicFrameLocks noGrp="1"/>
          </p:cNvGraphicFramePr>
          <p:nvPr/>
        </p:nvGraphicFramePr>
        <p:xfrm>
          <a:off x="3175" y="908050"/>
          <a:ext cx="9140825" cy="5214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68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4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7109">
                <a:tc>
                  <a:txBody>
                    <a:bodyPr/>
                    <a:lstStyle/>
                    <a:p>
                      <a:r>
                        <a:rPr lang="en-US" sz="1800" dirty="0"/>
                        <a:t>Challenges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Strategy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6126">
                <a:tc>
                  <a:txBody>
                    <a:bodyPr/>
                    <a:lstStyle/>
                    <a:p>
                      <a:r>
                        <a:rPr lang="en-US" sz="1800" b="1" dirty="0"/>
                        <a:t>Infrastructure</a:t>
                      </a:r>
                      <a:r>
                        <a:rPr lang="en-US" sz="1800" b="1" baseline="0" dirty="0"/>
                        <a:t> </a:t>
                      </a: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Waste storage areas not complaint with</a:t>
                      </a:r>
                      <a:r>
                        <a:rPr lang="en-US" sz="1800" baseline="0" dirty="0"/>
                        <a:t> ideal clinic requirements</a:t>
                      </a: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Some clinics are within the municipal structures where no alterations are acceptable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Update</a:t>
                      </a:r>
                      <a:r>
                        <a:rPr lang="en-US" sz="1800" baseline="0" dirty="0"/>
                        <a:t> the 5yr</a:t>
                      </a:r>
                      <a:r>
                        <a:rPr lang="en-US" sz="1800" dirty="0"/>
                        <a:t> maintenance plan to accommodate</a:t>
                      </a:r>
                      <a:r>
                        <a:rPr lang="en-US" sz="1800" baseline="0" dirty="0"/>
                        <a:t> maintenance needs.</a:t>
                      </a: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Continuous engagement with municipalities to support with improvision</a:t>
                      </a:r>
                      <a:r>
                        <a:rPr lang="en-US" sz="1800" baseline="0" dirty="0"/>
                        <a:t> to meet Ideal clinic status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125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800" b="1" dirty="0"/>
                        <a:t>Maintenance issues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Support by mother institutions on maintenance issues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/>
                        <a:t>Establish maintenance hubs for all districts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0445">
                <a:tc>
                  <a:txBody>
                    <a:bodyPr/>
                    <a:lstStyle/>
                    <a:p>
                      <a:r>
                        <a:rPr lang="en-US" sz="1800" b="1" dirty="0"/>
                        <a:t>Record management</a:t>
                      </a:r>
                      <a:endParaRPr lang="en-US" sz="1800" b="1" baseline="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aseline="0" dirty="0"/>
                        <a:t>Limited space to accommodate high density filing cabinets in some facilities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Identify a suitable</a:t>
                      </a:r>
                      <a:r>
                        <a:rPr lang="en-US" sz="1800" baseline="0" dirty="0"/>
                        <a:t> space within the facility for installation of high density filing </a:t>
                      </a: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Improve archiving and disposal of patient records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1">
            <a:extLst>
              <a:ext uri="{FF2B5EF4-FFF2-40B4-BE49-F238E27FC236}">
                <a16:creationId xmlns:a16="http://schemas.microsoft.com/office/drawing/2014/main" id="{9F1CF7E1-AB9F-4E5F-A65C-2EAD2DB3B3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C5B0072-0278-4DF6-ACBC-CB8F557D3078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5363" name="Picture 6">
            <a:extLst>
              <a:ext uri="{FF2B5EF4-FFF2-40B4-BE49-F238E27FC236}">
                <a16:creationId xmlns:a16="http://schemas.microsoft.com/office/drawing/2014/main" id="{6B7D5D41-F4C5-4CAD-A14D-AFB6E4B70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9">
            <a:extLst>
              <a:ext uri="{FF2B5EF4-FFF2-40B4-BE49-F238E27FC236}">
                <a16:creationId xmlns:a16="http://schemas.microsoft.com/office/drawing/2014/main" id="{8681E32E-5576-4B08-8386-9F4B13E2AD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>
            <a:extLst>
              <a:ext uri="{FF2B5EF4-FFF2-40B4-BE49-F238E27FC236}">
                <a16:creationId xmlns:a16="http://schemas.microsoft.com/office/drawing/2014/main" id="{4E14E14B-BB0D-4A69-A5DF-D8F9A67CBE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1">
            <a:extLst>
              <a:ext uri="{FF2B5EF4-FFF2-40B4-BE49-F238E27FC236}">
                <a16:creationId xmlns:a16="http://schemas.microsoft.com/office/drawing/2014/main" id="{57A94D18-5957-4EEA-81E8-DFDFCB2ED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001556-96B2-4F32-AF57-4F1BE7544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38920" name="Content Placeholder 4">
            <a:extLst>
              <a:ext uri="{FF2B5EF4-FFF2-40B4-BE49-F238E27FC236}">
                <a16:creationId xmlns:a16="http://schemas.microsoft.com/office/drawing/2014/main" id="{53F25F64-57E3-4F5F-9BF5-C49ABDDCA0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>
              <a:buFont typeface="Arial" charset="0"/>
              <a:buChar char="•"/>
              <a:defRPr/>
            </a:pPr>
            <a:endParaRPr lang="en-US" sz="1600" dirty="0"/>
          </a:p>
          <a:p>
            <a:pPr mar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80E13A8-A79F-4D96-AE71-8E87A5CAC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500" y="65088"/>
            <a:ext cx="5651500" cy="842962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>
                <a:solidFill>
                  <a:schemeClr val="bg1"/>
                </a:solidFill>
              </a:rPr>
              <a:t>Challenges and strategies to address the challenges</a:t>
            </a:r>
            <a:br>
              <a:rPr lang="en-ZA" altLang="en-US" sz="2000" b="1" dirty="0">
                <a:solidFill>
                  <a:prstClr val="black"/>
                </a:solidFill>
              </a:rPr>
            </a:br>
            <a:endParaRPr lang="en-US" sz="2000" b="1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07003AE-5011-4C56-86B4-6C20C557059E}"/>
              </a:ext>
            </a:extLst>
          </p:cNvPr>
          <p:cNvGraphicFramePr>
            <a:graphicFrameLocks noGrp="1"/>
          </p:cNvGraphicFramePr>
          <p:nvPr/>
        </p:nvGraphicFramePr>
        <p:xfrm>
          <a:off x="3175" y="908050"/>
          <a:ext cx="9140825" cy="570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88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1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5855">
                <a:tc>
                  <a:txBody>
                    <a:bodyPr/>
                    <a:lstStyle/>
                    <a:p>
                      <a:r>
                        <a:rPr lang="en-US" sz="1800" dirty="0"/>
                        <a:t>Challenges</a:t>
                      </a:r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Strategy</a:t>
                      </a:r>
                    </a:p>
                  </a:txBody>
                  <a:tcPr marT="45731" marB="4573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9277">
                <a:tc>
                  <a:txBody>
                    <a:bodyPr/>
                    <a:lstStyle/>
                    <a:p>
                      <a:r>
                        <a:rPr lang="en-US" sz="1800" b="1" dirty="0"/>
                        <a:t>Human</a:t>
                      </a:r>
                      <a:r>
                        <a:rPr lang="en-US" sz="1800" b="1" baseline="0" dirty="0"/>
                        <a:t> Resources</a:t>
                      </a:r>
                      <a:endParaRPr lang="en-US" sz="1800" b="1" dirty="0"/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High staff turnover, especially of OMNs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Training of PNs on BLS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/>
                        <a:t>Appointment</a:t>
                      </a:r>
                      <a:r>
                        <a:rPr lang="en-US" sz="1800" baseline="0" dirty="0"/>
                        <a:t> of staff according to WISN</a:t>
                      </a:r>
                      <a:endParaRPr lang="en-US" sz="1800" dirty="0"/>
                    </a:p>
                  </a:txBody>
                  <a:tcPr marT="45723" marB="45723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Facilitate institutionalisation of</a:t>
                      </a:r>
                      <a:r>
                        <a:rPr lang="en-US" sz="1800" baseline="0" dirty="0"/>
                        <a:t> Ideal clinic.</a:t>
                      </a: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Orientation of</a:t>
                      </a:r>
                      <a:r>
                        <a:rPr lang="en-US" sz="1800" baseline="0" dirty="0"/>
                        <a:t> all staff members- for continuity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RTC</a:t>
                      </a:r>
                      <a:r>
                        <a:rPr lang="en-US" sz="1800" baseline="0" dirty="0"/>
                        <a:t> Manager to facilitate training of district  master trainers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/>
                        <a:t>Support</a:t>
                      </a:r>
                      <a:r>
                        <a:rPr lang="en-US" sz="1800" baseline="0" dirty="0"/>
                        <a:t> by OES in the Provincial office</a:t>
                      </a:r>
                      <a:endParaRPr lang="en-US" sz="1800" dirty="0"/>
                    </a:p>
                  </a:txBody>
                  <a:tcPr marT="45723" marB="4572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0410">
                <a:tc>
                  <a:txBody>
                    <a:bodyPr/>
                    <a:lstStyle/>
                    <a:p>
                      <a:r>
                        <a:rPr lang="en-US" sz="1800" b="1" dirty="0"/>
                        <a:t>Programmatic</a:t>
                      </a:r>
                      <a:r>
                        <a:rPr lang="en-US" sz="1800" b="1" baseline="0" dirty="0"/>
                        <a:t> issues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Different</a:t>
                      </a:r>
                      <a:r>
                        <a:rPr lang="en-US" sz="1800" baseline="0" dirty="0"/>
                        <a:t> tools and standards for ideal clinic and Regulated Norms and Standards</a:t>
                      </a: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Project managing of ideal clinic</a:t>
                      </a:r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Develop one standardised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tool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Institutionalis</a:t>
                      </a:r>
                      <a:r>
                        <a:rPr lang="en-US" sz="1800" baseline="0" dirty="0"/>
                        <a:t>e ideal clinic</a:t>
                      </a:r>
                      <a:endParaRPr lang="en-US" sz="1800" dirty="0"/>
                    </a:p>
                  </a:txBody>
                  <a:tcPr marT="45731" marB="4573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6387">
                <a:tc>
                  <a:txBody>
                    <a:bodyPr/>
                    <a:lstStyle/>
                    <a:p>
                      <a:r>
                        <a:rPr lang="en-US" sz="1800" b="1" baseline="0" dirty="0"/>
                        <a:t>Finance and SCM processes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aseline="0" dirty="0"/>
                        <a:t>Delay in SCM processes</a:t>
                      </a:r>
                      <a:endParaRPr lang="en-US" sz="1800" dirty="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Appoint</a:t>
                      </a:r>
                      <a:r>
                        <a:rPr lang="en-US" sz="1800" baseline="0" dirty="0"/>
                        <a:t> SCM managers as PPTICRM members</a:t>
                      </a:r>
                      <a:endParaRPr lang="en-US" sz="1800" dirty="0"/>
                    </a:p>
                  </a:txBody>
                  <a:tcPr marT="45731" marB="4573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51958">
                <a:tc>
                  <a:txBody>
                    <a:bodyPr/>
                    <a:lstStyle/>
                    <a:p>
                      <a:r>
                        <a:rPr lang="en-US" sz="1800" b="1" dirty="0"/>
                        <a:t>Systems and Processes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/>
                        <a:t>Unavailability</a:t>
                      </a:r>
                      <a:r>
                        <a:rPr lang="en-US" sz="1800" baseline="0" dirty="0"/>
                        <a:t> of National guidelines</a:t>
                      </a:r>
                      <a:endParaRPr lang="en-US" sz="1800" dirty="0"/>
                    </a:p>
                    <a:p>
                      <a:endParaRPr lang="en-US" sz="1800" b="1" dirty="0"/>
                    </a:p>
                  </a:txBody>
                  <a:tcPr marT="45723" marB="45723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Continually</a:t>
                      </a:r>
                      <a:r>
                        <a:rPr lang="en-US" sz="1800" baseline="0" dirty="0"/>
                        <a:t> engage NDoH about the unavailability of policy guidelines</a:t>
                      </a:r>
                      <a:endParaRPr lang="en-US" sz="1800" dirty="0"/>
                    </a:p>
                  </a:txBody>
                  <a:tcPr marT="45723" marB="4572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1">
            <a:extLst>
              <a:ext uri="{FF2B5EF4-FFF2-40B4-BE49-F238E27FC236}">
                <a16:creationId xmlns:a16="http://schemas.microsoft.com/office/drawing/2014/main" id="{08BCB0ED-05EC-4F97-B8FF-DD58F204D9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132FC84-289D-4EF6-B9CC-DF67C8A4F3D6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6387" name="Picture 6">
            <a:extLst>
              <a:ext uri="{FF2B5EF4-FFF2-40B4-BE49-F238E27FC236}">
                <a16:creationId xmlns:a16="http://schemas.microsoft.com/office/drawing/2014/main" id="{DFD526E5-AD83-4F33-A45A-C26C9AEE2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9">
            <a:extLst>
              <a:ext uri="{FF2B5EF4-FFF2-40B4-BE49-F238E27FC236}">
                <a16:creationId xmlns:a16="http://schemas.microsoft.com/office/drawing/2014/main" id="{DAA83D01-C78D-4AF5-B030-CFCF5F469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93663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>
            <a:extLst>
              <a:ext uri="{FF2B5EF4-FFF2-40B4-BE49-F238E27FC236}">
                <a16:creationId xmlns:a16="http://schemas.microsoft.com/office/drawing/2014/main" id="{1D29D5E6-B4E0-4A7E-8D7C-354EA3BBD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1">
            <a:extLst>
              <a:ext uri="{FF2B5EF4-FFF2-40B4-BE49-F238E27FC236}">
                <a16:creationId xmlns:a16="http://schemas.microsoft.com/office/drawing/2014/main" id="{FDA19FD5-8CE7-48A1-84DB-48B7469D6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A37C6-1B3C-4931-8293-1ACED6B4E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15368" name="Content Placeholder 4">
            <a:extLst>
              <a:ext uri="{FF2B5EF4-FFF2-40B4-BE49-F238E27FC236}">
                <a16:creationId xmlns:a16="http://schemas.microsoft.com/office/drawing/2014/main" id="{C2C2BB03-F25E-4AF1-B265-34545EB27D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Establishment of ICRM teams at facility, sub district and district  levels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Integrate ICRM teams with Facility Implementing Teams (FITs)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Ideal clinic tools incorporated into the PHC Supervision tool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Sub district peer reviews conducted quarterly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Set same standards for ICRM and Quality (Regulated Norms and Standards)</a:t>
            </a:r>
          </a:p>
          <a:p>
            <a:pPr marL="0" indent="0" eaLnBrk="1" hangingPunct="1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>
              <a:solidFill>
                <a:schemeClr val="accent1"/>
              </a:solidFill>
            </a:endParaRPr>
          </a:p>
          <a:p>
            <a:pPr>
              <a:defRPr/>
            </a:pPr>
            <a:endParaRPr lang="en-US" sz="20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ZA" altLang="en-US" sz="16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600" dirty="0">
              <a:solidFill>
                <a:srgbClr val="FF0000"/>
              </a:solidFill>
            </a:endParaRPr>
          </a:p>
          <a:p>
            <a:pPr>
              <a:defRPr/>
            </a:pPr>
            <a:endParaRPr lang="en-US" sz="1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FA443F1-77AD-405A-B638-67A5B558F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0" y="65088"/>
            <a:ext cx="6019800" cy="771525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000" b="1" dirty="0">
                <a:solidFill>
                  <a:schemeClr val="bg1"/>
                </a:solidFill>
              </a:rPr>
              <a:t>Sustainability of the programme</a:t>
            </a:r>
            <a:endParaRPr lang="en-US" sz="2000" b="1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1">
            <a:extLst>
              <a:ext uri="{FF2B5EF4-FFF2-40B4-BE49-F238E27FC236}">
                <a16:creationId xmlns:a16="http://schemas.microsoft.com/office/drawing/2014/main" id="{21AF7440-0D50-4E37-B896-A7B345A504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34AEA8-E90F-4D9B-9437-0049A38DE64F}" type="slidenum">
              <a:rPr lang="en-ZA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ZA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7411" name="Picture 6">
            <a:extLst>
              <a:ext uri="{FF2B5EF4-FFF2-40B4-BE49-F238E27FC236}">
                <a16:creationId xmlns:a16="http://schemas.microsoft.com/office/drawing/2014/main" id="{1F4E7041-2789-4FAE-9D54-3931D569B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9">
            <a:extLst>
              <a:ext uri="{FF2B5EF4-FFF2-40B4-BE49-F238E27FC236}">
                <a16:creationId xmlns:a16="http://schemas.microsoft.com/office/drawing/2014/main" id="{6C70F000-7610-4526-B09A-F012E73D0A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9388" y="66675"/>
            <a:ext cx="32416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>
            <a:extLst>
              <a:ext uri="{FF2B5EF4-FFF2-40B4-BE49-F238E27FC236}">
                <a16:creationId xmlns:a16="http://schemas.microsoft.com/office/drawing/2014/main" id="{83122873-A0A6-4742-971D-480A45F9CB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5148263" y="6330950"/>
            <a:ext cx="399573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11">
            <a:extLst>
              <a:ext uri="{FF2B5EF4-FFF2-40B4-BE49-F238E27FC236}">
                <a16:creationId xmlns:a16="http://schemas.microsoft.com/office/drawing/2014/main" id="{B124DC63-D609-4E1F-BE67-4423609CC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22988"/>
            <a:ext cx="914400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148ACB-7EDC-4608-BBD2-44D5FD6C4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</a:t>
            </a:r>
            <a:endParaRPr lang="en-ZA" dirty="0"/>
          </a:p>
        </p:txBody>
      </p:sp>
      <p:sp>
        <p:nvSpPr>
          <p:cNvPr id="15368" name="Content Placeholder 4">
            <a:extLst>
              <a:ext uri="{FF2B5EF4-FFF2-40B4-BE49-F238E27FC236}">
                <a16:creationId xmlns:a16="http://schemas.microsoft.com/office/drawing/2014/main" id="{A6856924-C78B-4C26-A0C4-60F1922DF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" y="981075"/>
            <a:ext cx="9144000" cy="514508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All Quality meetings should include ICRM as an agenda item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ICRM discussed in all forums/fora.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Institutionalise Ideal clinic- should not be treated like a project with a start and end date.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Sustainability plan- should be implemented and monitored at all levels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Progress reports on Ideal clinics, weekly, monthly and quarterly</a:t>
            </a:r>
          </a:p>
          <a:p>
            <a:pPr marL="0" indent="0" eaLnBrk="1" hangingPunct="1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/>
          </a:p>
          <a:p>
            <a:pPr eaLnBrk="1" hangingPunct="1">
              <a:lnSpc>
                <a:spcPct val="150000"/>
              </a:lnSpc>
              <a:defRPr/>
            </a:pPr>
            <a:endParaRPr lang="en-US" sz="2000" dirty="0">
              <a:solidFill>
                <a:schemeClr val="accent1"/>
              </a:solidFill>
            </a:endParaRPr>
          </a:p>
          <a:p>
            <a:pPr>
              <a:defRPr/>
            </a:pPr>
            <a:endParaRPr lang="en-US" sz="20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ZA" altLang="en-US" sz="16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600" dirty="0">
              <a:solidFill>
                <a:srgbClr val="FF0000"/>
              </a:solidFill>
            </a:endParaRPr>
          </a:p>
          <a:p>
            <a:pPr>
              <a:defRPr/>
            </a:pPr>
            <a:endParaRPr lang="en-US" sz="1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E8C1F8E-765A-46BD-B6B9-678C582F6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0" y="65088"/>
            <a:ext cx="6019800" cy="771525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000" b="1" dirty="0">
                <a:solidFill>
                  <a:schemeClr val="bg1"/>
                </a:solidFill>
              </a:rPr>
              <a:t>Sustainability of the programme</a:t>
            </a:r>
            <a:endParaRPr lang="en-US" sz="2000" b="1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>
            <a:extLst>
              <a:ext uri="{FF2B5EF4-FFF2-40B4-BE49-F238E27FC236}">
                <a16:creationId xmlns:a16="http://schemas.microsoft.com/office/drawing/2014/main" id="{3573F710-4E43-4004-A4F5-5843F42E06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9">
            <a:extLst>
              <a:ext uri="{FF2B5EF4-FFF2-40B4-BE49-F238E27FC236}">
                <a16:creationId xmlns:a16="http://schemas.microsoft.com/office/drawing/2014/main" id="{5A9DAF83-D5A1-4D64-B091-39BD31D1E9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0" y="82550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7">
            <a:extLst>
              <a:ext uri="{FF2B5EF4-FFF2-40B4-BE49-F238E27FC236}">
                <a16:creationId xmlns:a16="http://schemas.microsoft.com/office/drawing/2014/main" id="{A7B2EFF8-9C7F-455C-B498-A9DBB6D557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">
            <a:extLst>
              <a:ext uri="{FF2B5EF4-FFF2-40B4-BE49-F238E27FC236}">
                <a16:creationId xmlns:a16="http://schemas.microsoft.com/office/drawing/2014/main" id="{E363F645-AF9D-4511-9B33-5BFF3C794F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11">
            <a:extLst>
              <a:ext uri="{FF2B5EF4-FFF2-40B4-BE49-F238E27FC236}">
                <a16:creationId xmlns:a16="http://schemas.microsoft.com/office/drawing/2014/main" id="{9972320D-851A-4E65-855A-67FE20D3EE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itle 1">
            <a:extLst>
              <a:ext uri="{FF2B5EF4-FFF2-40B4-BE49-F238E27FC236}">
                <a16:creationId xmlns:a16="http://schemas.microsoft.com/office/drawing/2014/main" id="{0BCFC655-AC81-4E3E-9A5E-480A7EF5E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7175" y="39688"/>
            <a:ext cx="5076825" cy="849312"/>
          </a:xfrm>
        </p:spPr>
        <p:txBody>
          <a:bodyPr/>
          <a:lstStyle/>
          <a:p>
            <a:pPr eaLnBrk="1" hangingPunct="1"/>
            <a:r>
              <a:rPr lang="en-US" altLang="en-US" sz="3600" b="1">
                <a:solidFill>
                  <a:schemeClr val="bg1"/>
                </a:solidFill>
              </a:rPr>
              <a:t> </a:t>
            </a:r>
            <a:r>
              <a:rPr lang="en-US" altLang="en-US" sz="2000" b="1">
                <a:solidFill>
                  <a:schemeClr val="bg1"/>
                </a:solidFill>
              </a:rPr>
              <a:t>Facilities that never turned ideal since but have improved scores</a:t>
            </a:r>
            <a:endParaRPr lang="en-ZA" altLang="en-US" sz="2000" b="1">
              <a:solidFill>
                <a:schemeClr val="bg1"/>
              </a:solidFill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08D91011-F45F-4229-B654-99B3F3EA524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7950" y="981075"/>
          <a:ext cx="9036050" cy="4948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0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5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District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Number</a:t>
                      </a:r>
                      <a:r>
                        <a:rPr lang="en-US" sz="1800" baseline="0" dirty="0"/>
                        <a:t> of facilities that have improve ICRM status</a:t>
                      </a:r>
                      <a:endParaRPr lang="en-US" sz="1800" dirty="0"/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Amajuba 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0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EThekwini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Harry Gwala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ILembe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2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King</a:t>
                      </a:r>
                      <a:r>
                        <a:rPr lang="en-US" sz="1800" baseline="0" dirty="0"/>
                        <a:t> Cetshwayo </a:t>
                      </a:r>
                      <a:endParaRPr lang="en-US" sz="1800" dirty="0"/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uGu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uMgungundlovu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0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uMkhanyakude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uMzinyathi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0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UThukela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2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dirty="0"/>
                        <a:t>Zululand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0634">
                <a:tc>
                  <a:txBody>
                    <a:bodyPr/>
                    <a:lstStyle/>
                    <a:p>
                      <a:r>
                        <a:rPr lang="en-US" sz="1800" b="1" dirty="0"/>
                        <a:t>Total</a:t>
                      </a:r>
                    </a:p>
                  </a:txBody>
                  <a:tcPr marL="91446" marR="91446" marT="45723" marB="45723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35</a:t>
                      </a:r>
                    </a:p>
                  </a:txBody>
                  <a:tcPr marL="91446" marR="91446" marT="45723" marB="45723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8484" name="Slide Number Placeholder 1">
            <a:extLst>
              <a:ext uri="{FF2B5EF4-FFF2-40B4-BE49-F238E27FC236}">
                <a16:creationId xmlns:a16="http://schemas.microsoft.com/office/drawing/2014/main" id="{E150C789-6035-4BA8-BE7E-B3C5A6F521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9C617B-6618-493C-94F9-9E8BB77B67DE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ZA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6">
            <a:extLst>
              <a:ext uri="{FF2B5EF4-FFF2-40B4-BE49-F238E27FC236}">
                <a16:creationId xmlns:a16="http://schemas.microsoft.com/office/drawing/2014/main" id="{44748E90-57C9-4035-8683-FC9A455776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9">
            <a:extLst>
              <a:ext uri="{FF2B5EF4-FFF2-40B4-BE49-F238E27FC236}">
                <a16:creationId xmlns:a16="http://schemas.microsoft.com/office/drawing/2014/main" id="{E7F15459-312F-45F7-916C-5F07958CB8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39688" y="39688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7">
            <a:extLst>
              <a:ext uri="{FF2B5EF4-FFF2-40B4-BE49-F238E27FC236}">
                <a16:creationId xmlns:a16="http://schemas.microsoft.com/office/drawing/2014/main" id="{287942B9-A074-4821-A522-32E637F789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1">
            <a:extLst>
              <a:ext uri="{FF2B5EF4-FFF2-40B4-BE49-F238E27FC236}">
                <a16:creationId xmlns:a16="http://schemas.microsoft.com/office/drawing/2014/main" id="{C7FFB7F8-95AC-4712-BFD2-14CE8F1E45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11">
            <a:extLst>
              <a:ext uri="{FF2B5EF4-FFF2-40B4-BE49-F238E27FC236}">
                <a16:creationId xmlns:a16="http://schemas.microsoft.com/office/drawing/2014/main" id="{8567953A-ECCF-425F-B7C3-840799AB3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itle 1">
            <a:extLst>
              <a:ext uri="{FF2B5EF4-FFF2-40B4-BE49-F238E27FC236}">
                <a16:creationId xmlns:a16="http://schemas.microsoft.com/office/drawing/2014/main" id="{2B30FBDA-CD0A-47FC-BA2A-4B72B7839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6600" y="39688"/>
            <a:ext cx="5867400" cy="1006475"/>
          </a:xfrm>
        </p:spPr>
        <p:txBody>
          <a:bodyPr/>
          <a:lstStyle/>
          <a:p>
            <a:pPr algn="r" eaLnBrk="1" hangingPunct="1"/>
            <a:r>
              <a:rPr lang="en-US" altLang="en-US" sz="2000" b="1">
                <a:solidFill>
                  <a:schemeClr val="bg1"/>
                </a:solidFill>
              </a:rPr>
              <a:t>  Factors leading to facilities dropping their status </a:t>
            </a:r>
            <a:endParaRPr lang="en-ZA" altLang="en-US" sz="2000" b="1">
              <a:solidFill>
                <a:schemeClr val="bg1"/>
              </a:solidFill>
            </a:endParaRPr>
          </a:p>
        </p:txBody>
      </p:sp>
      <p:sp>
        <p:nvSpPr>
          <p:cNvPr id="20488" name="Content Placeholder 3">
            <a:extLst>
              <a:ext uri="{FF2B5EF4-FFF2-40B4-BE49-F238E27FC236}">
                <a16:creationId xmlns:a16="http://schemas.microsoft.com/office/drawing/2014/main" id="{CE6A4A0E-B249-4B08-BA33-F63855281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33450"/>
            <a:ext cx="9144000" cy="519271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000"/>
              <a:t>Lack of onsite supervision by OMNs 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High attrition rate 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Delayed SCM processes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Lack of support by supporting institutions (mother facilities)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Treating ideal clinic as a project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Non involvement of some PHC Managers in ICRM processes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Sub -standard quality of equipment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Aging infrastructure in some facilities 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National supplier problems with medicine stock outs </a:t>
            </a:r>
          </a:p>
          <a:p>
            <a:endParaRPr lang="en-US" altLang="en-US" sz="2400"/>
          </a:p>
        </p:txBody>
      </p:sp>
      <p:sp>
        <p:nvSpPr>
          <p:cNvPr id="20489" name="Slide Number Placeholder 1">
            <a:extLst>
              <a:ext uri="{FF2B5EF4-FFF2-40B4-BE49-F238E27FC236}">
                <a16:creationId xmlns:a16="http://schemas.microsoft.com/office/drawing/2014/main" id="{44C52AB0-C4FE-43ED-9539-555503A2BE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3C24D3E-C9C8-47F1-9E4C-C6078CFD5D4F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ZA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>
            <a:extLst>
              <a:ext uri="{FF2B5EF4-FFF2-40B4-BE49-F238E27FC236}">
                <a16:creationId xmlns:a16="http://schemas.microsoft.com/office/drawing/2014/main" id="{1C6D0E43-F1B5-4FAB-8525-F878B84A28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9">
            <a:extLst>
              <a:ext uri="{FF2B5EF4-FFF2-40B4-BE49-F238E27FC236}">
                <a16:creationId xmlns:a16="http://schemas.microsoft.com/office/drawing/2014/main" id="{507503E1-2E2E-4CB8-8724-72BC8DE7FE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42875" y="55563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7">
            <a:extLst>
              <a:ext uri="{FF2B5EF4-FFF2-40B4-BE49-F238E27FC236}">
                <a16:creationId xmlns:a16="http://schemas.microsoft.com/office/drawing/2014/main" id="{5C9972CD-D563-46BB-B5E8-DD7561BCEF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">
            <a:extLst>
              <a:ext uri="{FF2B5EF4-FFF2-40B4-BE49-F238E27FC236}">
                <a16:creationId xmlns:a16="http://schemas.microsoft.com/office/drawing/2014/main" id="{9517B9FE-4C67-43BE-9FA1-759462AF03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11">
            <a:extLst>
              <a:ext uri="{FF2B5EF4-FFF2-40B4-BE49-F238E27FC236}">
                <a16:creationId xmlns:a16="http://schemas.microsoft.com/office/drawing/2014/main" id="{9FE902C0-30C2-4463-842A-68469126F0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Title 1">
            <a:extLst>
              <a:ext uri="{FF2B5EF4-FFF2-40B4-BE49-F238E27FC236}">
                <a16:creationId xmlns:a16="http://schemas.microsoft.com/office/drawing/2014/main" id="{507F8B73-EEC9-4F5A-9041-E86855160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6713" y="39688"/>
            <a:ext cx="4967287" cy="849312"/>
          </a:xfrm>
        </p:spPr>
        <p:txBody>
          <a:bodyPr/>
          <a:lstStyle/>
          <a:p>
            <a:pPr algn="l" eaLnBrk="1" hangingPunct="1"/>
            <a:r>
              <a:rPr lang="en-US" altLang="en-US" sz="3600" b="1">
                <a:solidFill>
                  <a:schemeClr val="bg1"/>
                </a:solidFill>
              </a:rPr>
              <a:t> </a:t>
            </a:r>
            <a:r>
              <a:rPr lang="en-US" altLang="en-US" sz="2000" b="1">
                <a:solidFill>
                  <a:schemeClr val="bg1"/>
                </a:solidFill>
              </a:rPr>
              <a:t>Role of Clinic supervisors, PHC  Managers/  Area managers</a:t>
            </a:r>
            <a:endParaRPr lang="en-ZA" altLang="en-US" sz="2000" b="1">
              <a:solidFill>
                <a:schemeClr val="bg1"/>
              </a:solidFill>
            </a:endParaRPr>
          </a:p>
        </p:txBody>
      </p:sp>
      <p:sp>
        <p:nvSpPr>
          <p:cNvPr id="22536" name="Slide Number Placeholder 1">
            <a:extLst>
              <a:ext uri="{FF2B5EF4-FFF2-40B4-BE49-F238E27FC236}">
                <a16:creationId xmlns:a16="http://schemas.microsoft.com/office/drawing/2014/main" id="{E505A3DB-D6AB-41CD-8078-CA1F31A938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DE74811-5F68-4F6F-99A1-475D8CC9FBB9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ZA" altLang="en-US" sz="1200">
              <a:solidFill>
                <a:srgbClr val="898989"/>
              </a:solidFill>
            </a:endParaRPr>
          </a:p>
        </p:txBody>
      </p:sp>
      <p:sp>
        <p:nvSpPr>
          <p:cNvPr id="22537" name="Content Placeholder 1">
            <a:extLst>
              <a:ext uri="{FF2B5EF4-FFF2-40B4-BE49-F238E27FC236}">
                <a16:creationId xmlns:a16="http://schemas.microsoft.com/office/drawing/2014/main" id="{61C176B5-AD67-4A86-8C7A-FD28CB00F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1087438"/>
            <a:ext cx="8578850" cy="50387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000"/>
              <a:t>Advocate and lobby for resources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Intensify support supervision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Conduct ongoing performance reviews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Provide oversight on the implementation of QIPs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Facilitate orientation on latest versions of ideal clinic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Co-ordinate workshops, namely ICSM, BANC plus and other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>
            <a:extLst>
              <a:ext uri="{FF2B5EF4-FFF2-40B4-BE49-F238E27FC236}">
                <a16:creationId xmlns:a16="http://schemas.microsoft.com/office/drawing/2014/main" id="{4A23E35C-5E67-4B45-AF24-D22D3300E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9">
            <a:extLst>
              <a:ext uri="{FF2B5EF4-FFF2-40B4-BE49-F238E27FC236}">
                <a16:creationId xmlns:a16="http://schemas.microsoft.com/office/drawing/2014/main" id="{9C6F33ED-7263-4A88-ADE5-BF608E2525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07950" y="39688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7">
            <a:extLst>
              <a:ext uri="{FF2B5EF4-FFF2-40B4-BE49-F238E27FC236}">
                <a16:creationId xmlns:a16="http://schemas.microsoft.com/office/drawing/2014/main" id="{750A932F-BAD5-403B-B423-49638AEC2E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">
            <a:extLst>
              <a:ext uri="{FF2B5EF4-FFF2-40B4-BE49-F238E27FC236}">
                <a16:creationId xmlns:a16="http://schemas.microsoft.com/office/drawing/2014/main" id="{6A0CCB3F-3F79-440B-B87E-510D67413C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1">
            <a:extLst>
              <a:ext uri="{FF2B5EF4-FFF2-40B4-BE49-F238E27FC236}">
                <a16:creationId xmlns:a16="http://schemas.microsoft.com/office/drawing/2014/main" id="{0E42D6F2-2221-46D2-9F02-FA79C1D74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Title 1">
            <a:extLst>
              <a:ext uri="{FF2B5EF4-FFF2-40B4-BE49-F238E27FC236}">
                <a16:creationId xmlns:a16="http://schemas.microsoft.com/office/drawing/2014/main" id="{4D93FA85-9953-4653-AD82-26BE82F0E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5150" y="15875"/>
            <a:ext cx="4660900" cy="849313"/>
          </a:xfrm>
        </p:spPr>
        <p:txBody>
          <a:bodyPr/>
          <a:lstStyle/>
          <a:p>
            <a:pPr algn="r" eaLnBrk="1" hangingPunct="1"/>
            <a:r>
              <a:rPr lang="en-US" altLang="en-US" sz="2800" b="1">
                <a:solidFill>
                  <a:schemeClr val="bg1"/>
                </a:solidFill>
              </a:rPr>
              <a:t>Key</a:t>
            </a:r>
            <a:r>
              <a:rPr lang="en-US" altLang="en-US" sz="3600" b="1">
                <a:solidFill>
                  <a:schemeClr val="bg1"/>
                </a:solidFill>
              </a:rPr>
              <a:t> </a:t>
            </a:r>
            <a:r>
              <a:rPr lang="en-US" altLang="en-US" sz="2800" b="1">
                <a:solidFill>
                  <a:schemeClr val="bg1"/>
                </a:solidFill>
              </a:rPr>
              <a:t>Lessons learnt</a:t>
            </a:r>
            <a:endParaRPr lang="en-ZA" altLang="en-US" sz="2800" b="1">
              <a:solidFill>
                <a:schemeClr val="bg1"/>
              </a:solidFill>
            </a:endParaRPr>
          </a:p>
        </p:txBody>
      </p:sp>
      <p:sp>
        <p:nvSpPr>
          <p:cNvPr id="24584" name="Slide Number Placeholder 1">
            <a:extLst>
              <a:ext uri="{FF2B5EF4-FFF2-40B4-BE49-F238E27FC236}">
                <a16:creationId xmlns:a16="http://schemas.microsoft.com/office/drawing/2014/main" id="{A837E14A-7F3E-4B4F-97BC-2557A91EBB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1378AEC-A3E1-452A-86F0-0D0DFD15E1A8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ZA" altLang="en-US" sz="12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ACCEAF-2F89-4DBD-8AA2-3A74BA8B24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1014413"/>
            <a:ext cx="9036050" cy="511175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sz="2000" dirty="0"/>
              <a:t>Team work 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Integration of PPTICRM with  allied workers (therapists and pharmacists)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Benchmarking from peers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Commitment by all relevant stakeholders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Accountability 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Support and continuous supervision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2400" dirty="0"/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6">
            <a:extLst>
              <a:ext uri="{FF2B5EF4-FFF2-40B4-BE49-F238E27FC236}">
                <a16:creationId xmlns:a16="http://schemas.microsoft.com/office/drawing/2014/main" id="{C312BE58-344C-4C62-A5B0-ABFD82442E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9">
            <a:extLst>
              <a:ext uri="{FF2B5EF4-FFF2-40B4-BE49-F238E27FC236}">
                <a16:creationId xmlns:a16="http://schemas.microsoft.com/office/drawing/2014/main" id="{C116516A-2FA6-44EF-A7B3-8970E959FD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250825" y="52388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7">
            <a:extLst>
              <a:ext uri="{FF2B5EF4-FFF2-40B4-BE49-F238E27FC236}">
                <a16:creationId xmlns:a16="http://schemas.microsoft.com/office/drawing/2014/main" id="{26BF67CA-8783-4A15-AFF6-C29B8F8D27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1">
            <a:extLst>
              <a:ext uri="{FF2B5EF4-FFF2-40B4-BE49-F238E27FC236}">
                <a16:creationId xmlns:a16="http://schemas.microsoft.com/office/drawing/2014/main" id="{B8834ED2-33CF-420D-9990-297EC582E1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1">
            <a:extLst>
              <a:ext uri="{FF2B5EF4-FFF2-40B4-BE49-F238E27FC236}">
                <a16:creationId xmlns:a16="http://schemas.microsoft.com/office/drawing/2014/main" id="{61DE8617-7B3A-43B3-B132-43A1C11D7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Title 1">
            <a:extLst>
              <a:ext uri="{FF2B5EF4-FFF2-40B4-BE49-F238E27FC236}">
                <a16:creationId xmlns:a16="http://schemas.microsoft.com/office/drawing/2014/main" id="{AE6E89F2-271F-4AAA-AC12-6F420723F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9475" y="39688"/>
            <a:ext cx="5724525" cy="974725"/>
          </a:xfrm>
        </p:spPr>
        <p:txBody>
          <a:bodyPr/>
          <a:lstStyle/>
          <a:p>
            <a:pPr eaLnBrk="1" hangingPunct="1"/>
            <a:r>
              <a:rPr lang="en-US" altLang="en-US" sz="3600" b="1">
                <a:solidFill>
                  <a:schemeClr val="bg1"/>
                </a:solidFill>
              </a:rPr>
              <a:t>	C</a:t>
            </a:r>
            <a:r>
              <a:rPr lang="en-US" altLang="en-US" sz="2400" b="1">
                <a:solidFill>
                  <a:schemeClr val="bg1"/>
                </a:solidFill>
              </a:rPr>
              <a:t>ritical Role Players for the success of the Ideal Clinic</a:t>
            </a:r>
            <a:endParaRPr lang="en-ZA" altLang="en-US" sz="2400" b="1">
              <a:solidFill>
                <a:schemeClr val="bg1"/>
              </a:solidFill>
            </a:endParaRPr>
          </a:p>
        </p:txBody>
      </p:sp>
      <p:sp>
        <p:nvSpPr>
          <p:cNvPr id="26632" name="Content Placeholder 1">
            <a:extLst>
              <a:ext uri="{FF2B5EF4-FFF2-40B4-BE49-F238E27FC236}">
                <a16:creationId xmlns:a16="http://schemas.microsoft.com/office/drawing/2014/main" id="{EF426A1F-8BC7-4717-BD54-A21D5A9F74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23875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000"/>
              <a:t>CEOs and executives in the supporting/ mother facilities should embrace ideal clinic [ Systems manager- Maintenance officers, Finance manager, SCM, HR manager, M&amp;E management]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Sub district managers/ PHC Co-ordinators/ Managers and Development and Training managers and all DCST members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All programme managers in the district offices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Governance structures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Provincial managers- including IT and infrastructure, Budget office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Other government departments, including Department of Transport (for road signages) and Local municipalities</a:t>
            </a:r>
          </a:p>
        </p:txBody>
      </p:sp>
      <p:sp>
        <p:nvSpPr>
          <p:cNvPr id="26633" name="Slide Number Placeholder 1">
            <a:extLst>
              <a:ext uri="{FF2B5EF4-FFF2-40B4-BE49-F238E27FC236}">
                <a16:creationId xmlns:a16="http://schemas.microsoft.com/office/drawing/2014/main" id="{7F6369E8-EC24-4B57-A1E2-084DB52453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3749A2F-0873-4892-9416-556E813C5115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ZA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6">
            <a:extLst>
              <a:ext uri="{FF2B5EF4-FFF2-40B4-BE49-F238E27FC236}">
                <a16:creationId xmlns:a16="http://schemas.microsoft.com/office/drawing/2014/main" id="{773DC0EC-DDD6-42A8-A07B-D90E15A92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9">
            <a:extLst>
              <a:ext uri="{FF2B5EF4-FFF2-40B4-BE49-F238E27FC236}">
                <a16:creationId xmlns:a16="http://schemas.microsoft.com/office/drawing/2014/main" id="{C7134B86-8D34-4F50-B1CA-DEA1CBA58C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90500" y="82550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7">
            <a:extLst>
              <a:ext uri="{FF2B5EF4-FFF2-40B4-BE49-F238E27FC236}">
                <a16:creationId xmlns:a16="http://schemas.microsoft.com/office/drawing/2014/main" id="{3E274EEF-B907-4BB9-953F-C093A22AE1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1">
            <a:extLst>
              <a:ext uri="{FF2B5EF4-FFF2-40B4-BE49-F238E27FC236}">
                <a16:creationId xmlns:a16="http://schemas.microsoft.com/office/drawing/2014/main" id="{E5149C9F-BAA9-40B7-8C1E-BD8CA683F1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11">
            <a:extLst>
              <a:ext uri="{FF2B5EF4-FFF2-40B4-BE49-F238E27FC236}">
                <a16:creationId xmlns:a16="http://schemas.microsoft.com/office/drawing/2014/main" id="{F64EB7EE-5919-434C-89B8-37C9DB9B2D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9" name="Title 1">
            <a:extLst>
              <a:ext uri="{FF2B5EF4-FFF2-40B4-BE49-F238E27FC236}">
                <a16:creationId xmlns:a16="http://schemas.microsoft.com/office/drawing/2014/main" id="{C252BDA1-A4C4-44A3-8089-5CC89B312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4663" y="-185738"/>
            <a:ext cx="4859337" cy="1143001"/>
          </a:xfrm>
        </p:spPr>
        <p:txBody>
          <a:bodyPr/>
          <a:lstStyle/>
          <a:p>
            <a:pPr eaLnBrk="1" hangingPunct="1"/>
            <a:r>
              <a:rPr lang="en-US" altLang="en-US" sz="3600" b="1">
                <a:solidFill>
                  <a:schemeClr val="bg1"/>
                </a:solidFill>
              </a:rPr>
              <a:t>			            </a:t>
            </a:r>
            <a:r>
              <a:rPr lang="en-US" altLang="en-US" sz="2000" b="1">
                <a:solidFill>
                  <a:schemeClr val="bg1"/>
                </a:solidFill>
              </a:rPr>
              <a:t>Ensuring the  objectivity in conducting    Baseline SD, PR and PRUs</a:t>
            </a:r>
            <a:br>
              <a:rPr lang="en-US" altLang="en-US" sz="2000" b="1">
                <a:solidFill>
                  <a:schemeClr val="bg1"/>
                </a:solidFill>
              </a:rPr>
            </a:br>
            <a:endParaRPr lang="en-ZA" altLang="en-US" sz="2000" b="1">
              <a:solidFill>
                <a:schemeClr val="bg1"/>
              </a:solidFill>
            </a:endParaRPr>
          </a:p>
        </p:txBody>
      </p:sp>
      <p:sp>
        <p:nvSpPr>
          <p:cNvPr id="28680" name="Content Placeholder 1">
            <a:extLst>
              <a:ext uri="{FF2B5EF4-FFF2-40B4-BE49-F238E27FC236}">
                <a16:creationId xmlns:a16="http://schemas.microsoft.com/office/drawing/2014/main" id="{5D34039C-0EBE-4D59-86B2-72BC543209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14413"/>
            <a:ext cx="9036050" cy="511175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sz="2000" dirty="0"/>
              <a:t>Adhering to the guidelines and  steps in the Ideal clinic manual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Using the correct version- manual and checklists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SD- FM should be conducted by sub-district peers within the sub districts.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Pre- audit meetings to agree on standards 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PRU should be conducted by the sub- district PPTICRM [led by the PHC Managers]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n-US" sz="2000" dirty="0"/>
              <a:t> N.B.       The processes should be aimed at provision of quality services rather than        	achieving high scores</a:t>
            </a:r>
          </a:p>
        </p:txBody>
      </p:sp>
      <p:sp>
        <p:nvSpPr>
          <p:cNvPr id="28681" name="Slide Number Placeholder 1">
            <a:extLst>
              <a:ext uri="{FF2B5EF4-FFF2-40B4-BE49-F238E27FC236}">
                <a16:creationId xmlns:a16="http://schemas.microsoft.com/office/drawing/2014/main" id="{D07136D9-416E-4F76-9948-6CD8230A88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927BDC3-0E59-475E-AB9F-B2D9385BA36D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ZA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>
            <a:extLst>
              <a:ext uri="{FF2B5EF4-FFF2-40B4-BE49-F238E27FC236}">
                <a16:creationId xmlns:a16="http://schemas.microsoft.com/office/drawing/2014/main" id="{7BAD8957-DB84-4DFD-9144-ED3C321DDF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9">
            <a:extLst>
              <a:ext uri="{FF2B5EF4-FFF2-40B4-BE49-F238E27FC236}">
                <a16:creationId xmlns:a16="http://schemas.microsoft.com/office/drawing/2014/main" id="{908AC3E4-6B93-4BEF-A57B-C63D4CF3EA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395288" y="65088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7">
            <a:extLst>
              <a:ext uri="{FF2B5EF4-FFF2-40B4-BE49-F238E27FC236}">
                <a16:creationId xmlns:a16="http://schemas.microsoft.com/office/drawing/2014/main" id="{2BE3F49B-F29D-46F1-815B-2229FD334E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1">
            <a:extLst>
              <a:ext uri="{FF2B5EF4-FFF2-40B4-BE49-F238E27FC236}">
                <a16:creationId xmlns:a16="http://schemas.microsoft.com/office/drawing/2014/main" id="{F747E1A3-0B64-4E04-9ABC-C0A9DDD737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11">
            <a:extLst>
              <a:ext uri="{FF2B5EF4-FFF2-40B4-BE49-F238E27FC236}">
                <a16:creationId xmlns:a16="http://schemas.microsoft.com/office/drawing/2014/main" id="{FB194456-050D-4DED-B458-7FE76E554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Title 1">
            <a:extLst>
              <a:ext uri="{FF2B5EF4-FFF2-40B4-BE49-F238E27FC236}">
                <a16:creationId xmlns:a16="http://schemas.microsoft.com/office/drawing/2014/main" id="{CBF7E25E-AC81-4515-918D-0CED720C8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375" y="65088"/>
            <a:ext cx="5454650" cy="733425"/>
          </a:xfrm>
        </p:spPr>
        <p:txBody>
          <a:bodyPr/>
          <a:lstStyle/>
          <a:p>
            <a:pPr eaLnBrk="1" hangingPunct="1"/>
            <a:r>
              <a:rPr lang="en-US" altLang="en-US" sz="2000" b="1"/>
              <a:t>			                      </a:t>
            </a:r>
            <a:r>
              <a:rPr lang="en-US" altLang="en-US" sz="2400" b="1">
                <a:solidFill>
                  <a:schemeClr val="bg1"/>
                </a:solidFill>
              </a:rPr>
              <a:t>Relationship between the Ideal Clinic and  OHSC</a:t>
            </a:r>
            <a:endParaRPr lang="en-ZA" altLang="en-US" sz="2400" b="1">
              <a:solidFill>
                <a:schemeClr val="bg1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A24E7C7-89EF-42CE-8BDD-D33F8D3AD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" y="1027113"/>
            <a:ext cx="9036050" cy="46101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sz="2000" dirty="0"/>
              <a:t>Ideal clinic and OHSC are quality oriented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Ideal clinic is a stepping stone for achieving accreditation by OHSC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Announced visits by the OHSC should be in line with ideal clinic assessment period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2400" dirty="0"/>
          </a:p>
        </p:txBody>
      </p:sp>
      <p:sp>
        <p:nvSpPr>
          <p:cNvPr id="30729" name="Slide Number Placeholder 1">
            <a:extLst>
              <a:ext uri="{FF2B5EF4-FFF2-40B4-BE49-F238E27FC236}">
                <a16:creationId xmlns:a16="http://schemas.microsoft.com/office/drawing/2014/main" id="{3E77E20A-C5B6-4B13-8D81-D60380F18B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8973F59-54AC-4164-AD19-1ECDFF3DB550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ZA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6">
            <a:extLst>
              <a:ext uri="{FF2B5EF4-FFF2-40B4-BE49-F238E27FC236}">
                <a16:creationId xmlns:a16="http://schemas.microsoft.com/office/drawing/2014/main" id="{EC34D714-03D4-4B49-8529-ABEFEA157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9">
            <a:extLst>
              <a:ext uri="{FF2B5EF4-FFF2-40B4-BE49-F238E27FC236}">
                <a16:creationId xmlns:a16="http://schemas.microsoft.com/office/drawing/2014/main" id="{04DFF416-1DDE-4A3D-BC18-1AC7E47B0A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393700" y="39688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7">
            <a:extLst>
              <a:ext uri="{FF2B5EF4-FFF2-40B4-BE49-F238E27FC236}">
                <a16:creationId xmlns:a16="http://schemas.microsoft.com/office/drawing/2014/main" id="{E47CF674-FEA7-47A0-8126-87325E2B5F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1">
            <a:extLst>
              <a:ext uri="{FF2B5EF4-FFF2-40B4-BE49-F238E27FC236}">
                <a16:creationId xmlns:a16="http://schemas.microsoft.com/office/drawing/2014/main" id="{04814DD3-3D6B-4C86-AC17-9EDD5608A4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11">
            <a:extLst>
              <a:ext uri="{FF2B5EF4-FFF2-40B4-BE49-F238E27FC236}">
                <a16:creationId xmlns:a16="http://schemas.microsoft.com/office/drawing/2014/main" id="{48CB0D4B-072D-40E4-881E-087C5D625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5" name="Title 1">
            <a:extLst>
              <a:ext uri="{FF2B5EF4-FFF2-40B4-BE49-F238E27FC236}">
                <a16:creationId xmlns:a16="http://schemas.microsoft.com/office/drawing/2014/main" id="{99183360-EE48-4221-901E-8C0A8B884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6825" y="39688"/>
            <a:ext cx="4067175" cy="849312"/>
          </a:xfrm>
        </p:spPr>
        <p:txBody>
          <a:bodyPr/>
          <a:lstStyle/>
          <a:p>
            <a:pPr eaLnBrk="1" hangingPunct="1"/>
            <a:r>
              <a:rPr lang="en-US" altLang="en-US" sz="2000" b="1"/>
              <a:t>                                                                              </a:t>
            </a:r>
            <a:r>
              <a:rPr lang="en-US" altLang="en-US" sz="2000" b="1">
                <a:solidFill>
                  <a:schemeClr val="bg1"/>
                </a:solidFill>
              </a:rPr>
              <a:t>Relation between the Ideal Clinic and NHI?</a:t>
            </a:r>
            <a:endParaRPr lang="en-ZA" altLang="en-US" sz="2000" b="1">
              <a:solidFill>
                <a:schemeClr val="bg1"/>
              </a:solidFill>
            </a:endParaRPr>
          </a:p>
        </p:txBody>
      </p:sp>
      <p:sp>
        <p:nvSpPr>
          <p:cNvPr id="32776" name="Content Placeholder 1">
            <a:extLst>
              <a:ext uri="{FF2B5EF4-FFF2-40B4-BE49-F238E27FC236}">
                <a16:creationId xmlns:a16="http://schemas.microsoft.com/office/drawing/2014/main" id="{AC95E7E8-39D3-4E4A-80C6-D07D3CB9C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27113"/>
            <a:ext cx="9036050" cy="46101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000"/>
              <a:t>Ideal clinic is a building block for NHI implementation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PHC facilities will be contracted to provide services and therefore ideal clinic prepares them such that they will be ready for this activity</a:t>
            </a:r>
          </a:p>
          <a:p>
            <a:pPr>
              <a:lnSpc>
                <a:spcPct val="150000"/>
              </a:lnSpc>
            </a:pPr>
            <a:r>
              <a:rPr lang="en-US" altLang="en-US" sz="2000"/>
              <a:t>PHC facilities will be assessed and accredited to be NHI compliant</a:t>
            </a:r>
          </a:p>
        </p:txBody>
      </p:sp>
      <p:sp>
        <p:nvSpPr>
          <p:cNvPr id="32777" name="Slide Number Placeholder 1">
            <a:extLst>
              <a:ext uri="{FF2B5EF4-FFF2-40B4-BE49-F238E27FC236}">
                <a16:creationId xmlns:a16="http://schemas.microsoft.com/office/drawing/2014/main" id="{3198A191-B1DA-4A0F-B7B1-935BA18B49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8D07D64-5955-4875-B158-F1DEC6E5BECA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ZA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666F77C5-0A1E-42E4-BBEA-F66A112D9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34819" name="Picture 2">
            <a:extLst>
              <a:ext uri="{FF2B5EF4-FFF2-40B4-BE49-F238E27FC236}">
                <a16:creationId xmlns:a16="http://schemas.microsoft.com/office/drawing/2014/main" id="{B4AD6BFB-EF35-4C57-9A42-7A2FE21FCF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74638"/>
            <a:ext cx="8435975" cy="5851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F5A26F40-D1EE-404F-A32C-C844D121F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35843" name="Picture 2">
            <a:extLst>
              <a:ext uri="{FF2B5EF4-FFF2-40B4-BE49-F238E27FC236}">
                <a16:creationId xmlns:a16="http://schemas.microsoft.com/office/drawing/2014/main" id="{E5243305-6B16-422F-B5E0-002B42E7AB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74638"/>
            <a:ext cx="8496300" cy="6034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>
            <a:extLst>
              <a:ext uri="{FF2B5EF4-FFF2-40B4-BE49-F238E27FC236}">
                <a16:creationId xmlns:a16="http://schemas.microsoft.com/office/drawing/2014/main" id="{F0BEF343-3406-488B-A4EC-3AA2B4402B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9">
            <a:extLst>
              <a:ext uri="{FF2B5EF4-FFF2-40B4-BE49-F238E27FC236}">
                <a16:creationId xmlns:a16="http://schemas.microsoft.com/office/drawing/2014/main" id="{351DB589-1E2B-400A-9AB3-D85C8FF9A2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684213" y="77788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7">
            <a:extLst>
              <a:ext uri="{FF2B5EF4-FFF2-40B4-BE49-F238E27FC236}">
                <a16:creationId xmlns:a16="http://schemas.microsoft.com/office/drawing/2014/main" id="{8EF9D1AF-C885-47EA-A8E8-C0F62FB269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1">
            <a:extLst>
              <a:ext uri="{FF2B5EF4-FFF2-40B4-BE49-F238E27FC236}">
                <a16:creationId xmlns:a16="http://schemas.microsoft.com/office/drawing/2014/main" id="{A152E7FC-6B93-47B6-842E-6BD08B67B0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11">
            <a:extLst>
              <a:ext uri="{FF2B5EF4-FFF2-40B4-BE49-F238E27FC236}">
                <a16:creationId xmlns:a16="http://schemas.microsoft.com/office/drawing/2014/main" id="{B9B35C76-CC46-43AF-8FC5-1C6A0152FF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Title 1">
            <a:extLst>
              <a:ext uri="{FF2B5EF4-FFF2-40B4-BE49-F238E27FC236}">
                <a16:creationId xmlns:a16="http://schemas.microsoft.com/office/drawing/2014/main" id="{D60DB586-A682-4C41-9CCA-484550021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3438" y="12700"/>
            <a:ext cx="4321175" cy="679450"/>
          </a:xfrm>
        </p:spPr>
        <p:txBody>
          <a:bodyPr/>
          <a:lstStyle/>
          <a:p>
            <a:pPr eaLnBrk="1" hangingPunct="1"/>
            <a:r>
              <a:rPr lang="en-US" altLang="en-US" sz="3600" b="1">
                <a:solidFill>
                  <a:schemeClr val="bg1"/>
                </a:solidFill>
              </a:rPr>
              <a:t>	</a:t>
            </a:r>
            <a:r>
              <a:rPr lang="en-US" altLang="en-US" sz="2400" b="1">
                <a:solidFill>
                  <a:schemeClr val="bg1"/>
                </a:solidFill>
              </a:rPr>
              <a:t>Acknowledgements	</a:t>
            </a:r>
            <a:endParaRPr lang="en-ZA" altLang="en-US" sz="2800" b="1">
              <a:solidFill>
                <a:schemeClr val="bg1"/>
              </a:solidFill>
            </a:endParaRPr>
          </a:p>
        </p:txBody>
      </p:sp>
      <p:sp>
        <p:nvSpPr>
          <p:cNvPr id="31752" name="Content Placeholder 1">
            <a:extLst>
              <a:ext uri="{FF2B5EF4-FFF2-40B4-BE49-F238E27FC236}">
                <a16:creationId xmlns:a16="http://schemas.microsoft.com/office/drawing/2014/main" id="{D0D7E592-F806-49A2-A458-4DFC52DBB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7438"/>
            <a:ext cx="9144000" cy="5132387"/>
          </a:xfrm>
        </p:spPr>
        <p:txBody>
          <a:bodyPr/>
          <a:lstStyle/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Mr K. Mahlako 	  – NDoH: Director- PHC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 Mr J. Mndebele –  KZN DOH Chief Director- DHS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Mrs N. S. Radebe   - Former KZN Provincial  Director PHC and ICRM Champion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All District Directors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District ICRM Champions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District PPTICRMs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Sub- District CEOs and executive committees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PHC Managers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All Operational Managers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AutoNum type="arabicPeriod"/>
              <a:defRPr/>
            </a:pPr>
            <a:r>
              <a:rPr lang="en-US" sz="1800" dirty="0"/>
              <a:t>Facility ICRM teams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  <p:sp>
        <p:nvSpPr>
          <p:cNvPr id="36873" name="Slide Number Placeholder 1">
            <a:extLst>
              <a:ext uri="{FF2B5EF4-FFF2-40B4-BE49-F238E27FC236}">
                <a16:creationId xmlns:a16="http://schemas.microsoft.com/office/drawing/2014/main" id="{71E59DCC-E1EA-4846-93F7-421476F070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1E3C1F9-E6AD-4D49-A925-1825D459FDB4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ZA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6">
            <a:extLst>
              <a:ext uri="{FF2B5EF4-FFF2-40B4-BE49-F238E27FC236}">
                <a16:creationId xmlns:a16="http://schemas.microsoft.com/office/drawing/2014/main" id="{A4540285-157E-483A-A8C4-399C6833F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9">
            <a:extLst>
              <a:ext uri="{FF2B5EF4-FFF2-40B4-BE49-F238E27FC236}">
                <a16:creationId xmlns:a16="http://schemas.microsoft.com/office/drawing/2014/main" id="{1F781766-BF16-4673-B737-3F722CCBEA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t="1102" r="9088" b="-1102"/>
          <a:stretch>
            <a:fillRect/>
          </a:stretch>
        </p:blipFill>
        <p:spPr bwMode="auto">
          <a:xfrm>
            <a:off x="1763713" y="66675"/>
            <a:ext cx="4321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7">
            <a:extLst>
              <a:ext uri="{FF2B5EF4-FFF2-40B4-BE49-F238E27FC236}">
                <a16:creationId xmlns:a16="http://schemas.microsoft.com/office/drawing/2014/main" id="{6E0AD6D3-859D-4490-8002-91212299DD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6" t="34232" r="6104" b="9016"/>
          <a:stretch>
            <a:fillRect/>
          </a:stretch>
        </p:blipFill>
        <p:spPr bwMode="auto">
          <a:xfrm>
            <a:off x="3924300" y="6330950"/>
            <a:ext cx="52197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1">
            <a:extLst>
              <a:ext uri="{FF2B5EF4-FFF2-40B4-BE49-F238E27FC236}">
                <a16:creationId xmlns:a16="http://schemas.microsoft.com/office/drawing/2014/main" id="{2C8E0F41-5423-43C2-BD31-375ED17A2A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5038"/>
            <a:ext cx="9144000" cy="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11">
            <a:extLst>
              <a:ext uri="{FF2B5EF4-FFF2-40B4-BE49-F238E27FC236}">
                <a16:creationId xmlns:a16="http://schemas.microsoft.com/office/drawing/2014/main" id="{524DCEE6-03A9-469D-8CEB-5091A701A6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165850"/>
            <a:ext cx="9144000" cy="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Title 1">
            <a:extLst>
              <a:ext uri="{FF2B5EF4-FFF2-40B4-BE49-F238E27FC236}">
                <a16:creationId xmlns:a16="http://schemas.microsoft.com/office/drawing/2014/main" id="{6420C051-3E67-4BD6-8903-F8A706B9C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4143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b="1"/>
              <a:t>Thank you</a:t>
            </a:r>
            <a:br>
              <a:rPr lang="en-US" altLang="en-US" b="1"/>
            </a:br>
            <a:r>
              <a:rPr lang="en-US" altLang="en-US" b="1"/>
              <a:t>Thank you</a:t>
            </a:r>
            <a:endParaRPr lang="en-ZA" altLang="en-US" b="1"/>
          </a:p>
        </p:txBody>
      </p:sp>
      <p:pic>
        <p:nvPicPr>
          <p:cNvPr id="38920" name="Picture 3" descr="flag_southafrica">
            <a:extLst>
              <a:ext uri="{FF2B5EF4-FFF2-40B4-BE49-F238E27FC236}">
                <a16:creationId xmlns:a16="http://schemas.microsoft.com/office/drawing/2014/main" id="{1B7497E4-7A0F-4912-BC0F-41D6B5EAEC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2000250"/>
            <a:ext cx="705802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Slide Number Placeholder 1">
            <a:extLst>
              <a:ext uri="{FF2B5EF4-FFF2-40B4-BE49-F238E27FC236}">
                <a16:creationId xmlns:a16="http://schemas.microsoft.com/office/drawing/2014/main" id="{686F39E7-5036-40C8-9494-ECFA4166FB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D65F2AB-F0D3-46C7-8060-4E5D7B46E228}" type="slidenum">
              <a:rPr lang="en-ZA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ZA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8179</TotalTime>
  <Words>1560</Words>
  <Application>Microsoft Office PowerPoint</Application>
  <PresentationFormat>On-screen Show (4:3)</PresentationFormat>
  <Paragraphs>327</Paragraphs>
  <Slides>27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Calibri</vt:lpstr>
      <vt:lpstr>Arial</vt:lpstr>
      <vt:lpstr>Office Theme</vt:lpstr>
      <vt:lpstr>PowerPoint Presentation</vt:lpstr>
      <vt:lpstr>KZN Profile</vt:lpstr>
      <vt:lpstr>KwaZulu Natal Profile</vt:lpstr>
      <vt:lpstr>Progress from 2015/16 t0 2018/19</vt:lpstr>
      <vt:lpstr>Progress from 2015/16 t0 2019/20</vt:lpstr>
      <vt:lpstr>National ICRM Status as at 2019/20</vt:lpstr>
      <vt:lpstr>Critical success factors </vt:lpstr>
      <vt:lpstr>Critical success factors </vt:lpstr>
      <vt:lpstr>Critical success factors </vt:lpstr>
      <vt:lpstr>Establishment and continuous functionality of PPTICRM </vt:lpstr>
      <vt:lpstr>Establishment and continuous functionality of PPTICRM </vt:lpstr>
      <vt:lpstr> Challenges and strategies to address the challenges </vt:lpstr>
      <vt:lpstr> Challenges and strategies to address the challenges </vt:lpstr>
      <vt:lpstr>Sustainability of the programme</vt:lpstr>
      <vt:lpstr>Sustainability of the programme</vt:lpstr>
      <vt:lpstr> Facilities that never turned ideal since but have improved scores</vt:lpstr>
      <vt:lpstr>  Factors leading to facilities dropping their status </vt:lpstr>
      <vt:lpstr> Role of Clinic supervisors, PHC  Managers/  Area managers</vt:lpstr>
      <vt:lpstr>Key Lessons learnt</vt:lpstr>
      <vt:lpstr> Critical Role Players for the success of the Ideal Clinic</vt:lpstr>
      <vt:lpstr>               Ensuring the  objectivity in conducting    Baseline SD, PR and PRUs </vt:lpstr>
      <vt:lpstr>                         Relationship between the Ideal Clinic and  OHSC</vt:lpstr>
      <vt:lpstr>                                                                              Relation between the Ideal Clinic and NHI?</vt:lpstr>
      <vt:lpstr>PowerPoint Presentation</vt:lpstr>
      <vt:lpstr>PowerPoint Presentation</vt:lpstr>
      <vt:lpstr> Acknowledgements </vt:lpstr>
      <vt:lpstr>Thank you Thank you</vt:lpstr>
    </vt:vector>
  </TitlesOfParts>
  <Company>Department of Health KZN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Marelize Jooste</cp:lastModifiedBy>
  <cp:revision>340</cp:revision>
  <dcterms:created xsi:type="dcterms:W3CDTF">2018-05-15T11:34:25Z</dcterms:created>
  <dcterms:modified xsi:type="dcterms:W3CDTF">2021-05-05T12:59:49Z</dcterms:modified>
</cp:coreProperties>
</file>