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978" r:id="rId2"/>
  </p:sldMasterIdLst>
  <p:notesMasterIdLst>
    <p:notesMasterId r:id="rId29"/>
  </p:notesMasterIdLst>
  <p:handoutMasterIdLst>
    <p:handoutMasterId r:id="rId30"/>
  </p:handoutMasterIdLst>
  <p:sldIdLst>
    <p:sldId id="411" r:id="rId3"/>
    <p:sldId id="605" r:id="rId4"/>
    <p:sldId id="624" r:id="rId5"/>
    <p:sldId id="643" r:id="rId6"/>
    <p:sldId id="617" r:id="rId7"/>
    <p:sldId id="638" r:id="rId8"/>
    <p:sldId id="658" r:id="rId9"/>
    <p:sldId id="659" r:id="rId10"/>
    <p:sldId id="655" r:id="rId11"/>
    <p:sldId id="656" r:id="rId12"/>
    <p:sldId id="657" r:id="rId13"/>
    <p:sldId id="639" r:id="rId14"/>
    <p:sldId id="626" r:id="rId15"/>
    <p:sldId id="640" r:id="rId16"/>
    <p:sldId id="635" r:id="rId17"/>
    <p:sldId id="645" r:id="rId18"/>
    <p:sldId id="647" r:id="rId19"/>
    <p:sldId id="646" r:id="rId20"/>
    <p:sldId id="636" r:id="rId21"/>
    <p:sldId id="653" r:id="rId22"/>
    <p:sldId id="649" r:id="rId23"/>
    <p:sldId id="644" r:id="rId24"/>
    <p:sldId id="654" r:id="rId25"/>
    <p:sldId id="637" r:id="rId26"/>
    <p:sldId id="652" r:id="rId27"/>
    <p:sldId id="614" r:id="rId2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69B2"/>
    <a:srgbClr val="39471D"/>
    <a:srgbClr val="647D33"/>
    <a:srgbClr val="1A1C4E"/>
    <a:srgbClr val="AFC1D5"/>
    <a:srgbClr val="A3A6E1"/>
    <a:srgbClr val="7A98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4364" autoAdjust="0"/>
  </p:normalViewPr>
  <p:slideViewPr>
    <p:cSldViewPr>
      <p:cViewPr varScale="1">
        <p:scale>
          <a:sx n="69" d="100"/>
          <a:sy n="69" d="100"/>
        </p:scale>
        <p:origin x="52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ZA" alt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E3698AD8-AA3E-4BCC-BA94-3C1A49F5C7DA}" type="datetimeFigureOut">
              <a:rPr lang="en-ZA" altLang="en-US"/>
              <a:pPr>
                <a:defRPr/>
              </a:pPr>
              <a:t>2020/03/05</a:t>
            </a:fld>
            <a:endParaRPr lang="en-ZA" altLang="en-US"/>
          </a:p>
        </p:txBody>
      </p:sp>
      <p:sp>
        <p:nvSpPr>
          <p:cNvPr id="4" name="Footer Placeholder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ZA" alt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D3E050F-F8E3-4532-B938-58328D7E35A7}" type="slidenum">
              <a:rPr lang="en-ZA" altLang="en-US"/>
              <a:pPr>
                <a:defRPr/>
              </a:pPr>
              <a:t>‹#›</a:t>
            </a:fld>
            <a:endParaRPr lang="en-ZA" altLang="en-US"/>
          </a:p>
        </p:txBody>
      </p:sp>
    </p:spTree>
    <p:extLst>
      <p:ext uri="{BB962C8B-B14F-4D97-AF65-F5344CB8AC3E}">
        <p14:creationId xmlns:p14="http://schemas.microsoft.com/office/powerpoint/2010/main" val="12940073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lt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CD272029-3C9F-493E-8D1D-4AAD16B7B2D7}" type="datetimeFigureOut">
              <a:rPr lang="en-US" altLang="en-US"/>
              <a:pPr>
                <a:defRPr/>
              </a:pPr>
              <a:t>3/5/2020</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E8A7DA97-10BF-4233-A970-6FBF90BC4348}" type="slidenum">
              <a:rPr lang="en-US" altLang="en-US"/>
              <a:pPr>
                <a:defRPr/>
              </a:pPr>
              <a:t>‹#›</a:t>
            </a:fld>
            <a:endParaRPr lang="en-US" altLang="en-US"/>
          </a:p>
        </p:txBody>
      </p:sp>
    </p:spTree>
    <p:extLst>
      <p:ext uri="{BB962C8B-B14F-4D97-AF65-F5344CB8AC3E}">
        <p14:creationId xmlns:p14="http://schemas.microsoft.com/office/powerpoint/2010/main" val="40087787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ZA" altLang="en-US"/>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D61C11D-C1D3-4930-8F50-13018B0B8C56}" type="slidenum">
              <a:rPr lang="en-US" altLang="en-US" smtClean="0">
                <a:latin typeface="Calibri" panose="020F0502020204030204" pitchFamily="34" charset="0"/>
              </a:rPr>
              <a:pPr/>
              <a:t>1</a:t>
            </a:fld>
            <a:endParaRPr lang="en-US" altLang="en-US">
              <a:latin typeface="Calibri" panose="020F0502020204030204" pitchFamily="34" charset="0"/>
            </a:endParaRPr>
          </a:p>
        </p:txBody>
      </p:sp>
    </p:spTree>
    <p:extLst>
      <p:ext uri="{BB962C8B-B14F-4D97-AF65-F5344CB8AC3E}">
        <p14:creationId xmlns:p14="http://schemas.microsoft.com/office/powerpoint/2010/main" val="26047691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5</a:t>
            </a:fld>
            <a:endParaRPr lang="en-US" altLang="en-US">
              <a:solidFill>
                <a:srgbClr val="000000"/>
              </a:solidFill>
            </a:endParaRPr>
          </a:p>
        </p:txBody>
      </p:sp>
    </p:spTree>
    <p:extLst>
      <p:ext uri="{BB962C8B-B14F-4D97-AF65-F5344CB8AC3E}">
        <p14:creationId xmlns:p14="http://schemas.microsoft.com/office/powerpoint/2010/main" val="175470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6</a:t>
            </a:fld>
            <a:endParaRPr lang="en-US" altLang="en-US">
              <a:solidFill>
                <a:srgbClr val="000000"/>
              </a:solidFill>
            </a:endParaRPr>
          </a:p>
        </p:txBody>
      </p:sp>
    </p:spTree>
    <p:extLst>
      <p:ext uri="{BB962C8B-B14F-4D97-AF65-F5344CB8AC3E}">
        <p14:creationId xmlns:p14="http://schemas.microsoft.com/office/powerpoint/2010/main" val="1017437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7</a:t>
            </a:fld>
            <a:endParaRPr lang="en-US" altLang="en-US">
              <a:solidFill>
                <a:srgbClr val="000000"/>
              </a:solidFill>
            </a:endParaRPr>
          </a:p>
        </p:txBody>
      </p:sp>
    </p:spTree>
    <p:extLst>
      <p:ext uri="{BB962C8B-B14F-4D97-AF65-F5344CB8AC3E}">
        <p14:creationId xmlns:p14="http://schemas.microsoft.com/office/powerpoint/2010/main" val="108720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8</a:t>
            </a:fld>
            <a:endParaRPr lang="en-US" altLang="en-US">
              <a:solidFill>
                <a:srgbClr val="000000"/>
              </a:solidFill>
            </a:endParaRPr>
          </a:p>
        </p:txBody>
      </p:sp>
    </p:spTree>
    <p:extLst>
      <p:ext uri="{BB962C8B-B14F-4D97-AF65-F5344CB8AC3E}">
        <p14:creationId xmlns:p14="http://schemas.microsoft.com/office/powerpoint/2010/main" val="1933222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9</a:t>
            </a:fld>
            <a:endParaRPr lang="en-US" altLang="en-US">
              <a:solidFill>
                <a:srgbClr val="000000"/>
              </a:solidFill>
            </a:endParaRPr>
          </a:p>
        </p:txBody>
      </p:sp>
    </p:spTree>
    <p:extLst>
      <p:ext uri="{BB962C8B-B14F-4D97-AF65-F5344CB8AC3E}">
        <p14:creationId xmlns:p14="http://schemas.microsoft.com/office/powerpoint/2010/main" val="679126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10</a:t>
            </a:fld>
            <a:endParaRPr lang="en-US" altLang="en-US">
              <a:solidFill>
                <a:srgbClr val="000000"/>
              </a:solidFill>
            </a:endParaRPr>
          </a:p>
        </p:txBody>
      </p:sp>
    </p:spTree>
    <p:extLst>
      <p:ext uri="{BB962C8B-B14F-4D97-AF65-F5344CB8AC3E}">
        <p14:creationId xmlns:p14="http://schemas.microsoft.com/office/powerpoint/2010/main" val="2606878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11</a:t>
            </a:fld>
            <a:endParaRPr lang="en-US" altLang="en-US">
              <a:solidFill>
                <a:srgbClr val="000000"/>
              </a:solidFill>
            </a:endParaRPr>
          </a:p>
        </p:txBody>
      </p:sp>
    </p:spTree>
    <p:extLst>
      <p:ext uri="{BB962C8B-B14F-4D97-AF65-F5344CB8AC3E}">
        <p14:creationId xmlns:p14="http://schemas.microsoft.com/office/powerpoint/2010/main" val="11199851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12</a:t>
            </a:fld>
            <a:endParaRPr lang="en-US" altLang="en-US">
              <a:solidFill>
                <a:srgbClr val="000000"/>
              </a:solidFill>
            </a:endParaRPr>
          </a:p>
        </p:txBody>
      </p:sp>
    </p:spTree>
    <p:extLst>
      <p:ext uri="{BB962C8B-B14F-4D97-AF65-F5344CB8AC3E}">
        <p14:creationId xmlns:p14="http://schemas.microsoft.com/office/powerpoint/2010/main" val="7420622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13</a:t>
            </a:fld>
            <a:endParaRPr lang="en-US" altLang="en-US">
              <a:solidFill>
                <a:srgbClr val="000000"/>
              </a:solidFill>
            </a:endParaRPr>
          </a:p>
        </p:txBody>
      </p:sp>
    </p:spTree>
    <p:extLst>
      <p:ext uri="{BB962C8B-B14F-4D97-AF65-F5344CB8AC3E}">
        <p14:creationId xmlns:p14="http://schemas.microsoft.com/office/powerpoint/2010/main" val="3251793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14</a:t>
            </a:fld>
            <a:endParaRPr lang="en-US" altLang="en-US">
              <a:solidFill>
                <a:srgbClr val="000000"/>
              </a:solidFill>
            </a:endParaRPr>
          </a:p>
        </p:txBody>
      </p:sp>
    </p:spTree>
    <p:extLst>
      <p:ext uri="{BB962C8B-B14F-4D97-AF65-F5344CB8AC3E}">
        <p14:creationId xmlns:p14="http://schemas.microsoft.com/office/powerpoint/2010/main" val="2722160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dirty="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15</a:t>
            </a:fld>
            <a:endParaRPr lang="en-US" altLang="en-US">
              <a:solidFill>
                <a:srgbClr val="000000"/>
              </a:solidFill>
            </a:endParaRPr>
          </a:p>
        </p:txBody>
      </p:sp>
    </p:spTree>
    <p:extLst>
      <p:ext uri="{BB962C8B-B14F-4D97-AF65-F5344CB8AC3E}">
        <p14:creationId xmlns:p14="http://schemas.microsoft.com/office/powerpoint/2010/main" val="17444520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8A7DA97-10BF-4233-A970-6FBF90BC4348}" type="slidenum">
              <a:rPr lang="en-US" altLang="en-US" smtClean="0"/>
              <a:pPr>
                <a:defRPr/>
              </a:pPr>
              <a:t>17</a:t>
            </a:fld>
            <a:endParaRPr lang="en-US" altLang="en-US"/>
          </a:p>
        </p:txBody>
      </p:sp>
    </p:spTree>
    <p:extLst>
      <p:ext uri="{BB962C8B-B14F-4D97-AF65-F5344CB8AC3E}">
        <p14:creationId xmlns:p14="http://schemas.microsoft.com/office/powerpoint/2010/main" val="25010086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19</a:t>
            </a:fld>
            <a:endParaRPr lang="en-US" altLang="en-US">
              <a:solidFill>
                <a:srgbClr val="000000"/>
              </a:solidFill>
            </a:endParaRPr>
          </a:p>
        </p:txBody>
      </p:sp>
    </p:spTree>
    <p:extLst>
      <p:ext uri="{BB962C8B-B14F-4D97-AF65-F5344CB8AC3E}">
        <p14:creationId xmlns:p14="http://schemas.microsoft.com/office/powerpoint/2010/main" val="1808883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20</a:t>
            </a:fld>
            <a:endParaRPr lang="en-US" altLang="en-US">
              <a:solidFill>
                <a:srgbClr val="000000"/>
              </a:solidFill>
            </a:endParaRPr>
          </a:p>
        </p:txBody>
      </p:sp>
    </p:spTree>
    <p:extLst>
      <p:ext uri="{BB962C8B-B14F-4D97-AF65-F5344CB8AC3E}">
        <p14:creationId xmlns:p14="http://schemas.microsoft.com/office/powerpoint/2010/main" val="18099665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21</a:t>
            </a:fld>
            <a:endParaRPr lang="en-US" altLang="en-US">
              <a:solidFill>
                <a:srgbClr val="000000"/>
              </a:solidFill>
            </a:endParaRPr>
          </a:p>
        </p:txBody>
      </p:sp>
    </p:spTree>
    <p:extLst>
      <p:ext uri="{BB962C8B-B14F-4D97-AF65-F5344CB8AC3E}">
        <p14:creationId xmlns:p14="http://schemas.microsoft.com/office/powerpoint/2010/main" val="23695771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22</a:t>
            </a:fld>
            <a:endParaRPr lang="en-US" altLang="en-US">
              <a:solidFill>
                <a:srgbClr val="000000"/>
              </a:solidFill>
            </a:endParaRPr>
          </a:p>
        </p:txBody>
      </p:sp>
    </p:spTree>
    <p:extLst>
      <p:ext uri="{BB962C8B-B14F-4D97-AF65-F5344CB8AC3E}">
        <p14:creationId xmlns:p14="http://schemas.microsoft.com/office/powerpoint/2010/main" val="4099664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23</a:t>
            </a:fld>
            <a:endParaRPr lang="en-US" altLang="en-US">
              <a:solidFill>
                <a:srgbClr val="000000"/>
              </a:solidFill>
            </a:endParaRPr>
          </a:p>
        </p:txBody>
      </p:sp>
    </p:spTree>
    <p:extLst>
      <p:ext uri="{BB962C8B-B14F-4D97-AF65-F5344CB8AC3E}">
        <p14:creationId xmlns:p14="http://schemas.microsoft.com/office/powerpoint/2010/main" val="24884327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C54F0FC-421E-4CCC-8A7F-250A75E98342}" type="slidenum">
              <a:rPr lang="en-US" altLang="en-US" smtClean="0">
                <a:solidFill>
                  <a:srgbClr val="000000"/>
                </a:solidFill>
              </a:rPr>
              <a:pPr>
                <a:spcBef>
                  <a:spcPct val="0"/>
                </a:spcBef>
              </a:pPr>
              <a:t>24</a:t>
            </a:fld>
            <a:endParaRPr lang="en-US" altLang="en-US">
              <a:solidFill>
                <a:srgbClr val="000000"/>
              </a:solidFill>
            </a:endParaRPr>
          </a:p>
        </p:txBody>
      </p:sp>
    </p:spTree>
    <p:extLst>
      <p:ext uri="{BB962C8B-B14F-4D97-AF65-F5344CB8AC3E}">
        <p14:creationId xmlns:p14="http://schemas.microsoft.com/office/powerpoint/2010/main" val="18728882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1167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FA4A6FE-2D7F-4E70-AAF9-A2845F7C074B}" type="slidenum">
              <a:rPr lang="en-US" altLang="en-US" smtClean="0">
                <a:solidFill>
                  <a:srgbClr val="000000"/>
                </a:solidFill>
              </a:rPr>
              <a:pPr>
                <a:spcBef>
                  <a:spcPct val="0"/>
                </a:spcBef>
              </a:pPr>
              <a:t>26</a:t>
            </a:fld>
            <a:endParaRPr lang="en-US" altLang="en-US">
              <a:solidFill>
                <a:srgbClr val="000000"/>
              </a:solidFill>
            </a:endParaRPr>
          </a:p>
        </p:txBody>
      </p:sp>
    </p:spTree>
    <p:extLst>
      <p:ext uri="{BB962C8B-B14F-4D97-AF65-F5344CB8AC3E}">
        <p14:creationId xmlns:p14="http://schemas.microsoft.com/office/powerpoint/2010/main" val="3782271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5.jpe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5.jpe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5.jpe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5.jpe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6.png"/><Relationship Id="rId1" Type="http://schemas.openxmlformats.org/officeDocument/2006/relationships/slideMaster" Target="../slideMasters/slideMaster2.xml"/><Relationship Id="rId5" Type="http://schemas.openxmlformats.org/officeDocument/2006/relationships/image" Target="../media/image5.jpeg"/><Relationship Id="rId4" Type="http://schemas.openxmlformats.org/officeDocument/2006/relationships/image" Target="../media/image2.jpe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6.png"/><Relationship Id="rId1" Type="http://schemas.openxmlformats.org/officeDocument/2006/relationships/slideMaster" Target="../slideMasters/slideMaster2.xml"/><Relationship Id="rId5" Type="http://schemas.openxmlformats.org/officeDocument/2006/relationships/image" Target="../media/image5.jpeg"/><Relationship Id="rId4" Type="http://schemas.openxmlformats.org/officeDocument/2006/relationships/image" Target="../media/image2.jpe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5.jpe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3"/>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defTabSz="914400">
              <a:defRPr/>
            </a:lvl1pPr>
          </a:lstStyle>
          <a:p>
            <a:pPr>
              <a:defRPr/>
            </a:pPr>
            <a:endParaRPr lang="en-US" altLang="en-US"/>
          </a:p>
        </p:txBody>
      </p:sp>
      <p:sp>
        <p:nvSpPr>
          <p:cNvPr id="5" name="Slide Number Placeholder 5"/>
          <p:cNvSpPr>
            <a:spLocks noGrp="1"/>
          </p:cNvSpPr>
          <p:nvPr>
            <p:ph type="sldNum" sz="quarter" idx="11"/>
          </p:nvPr>
        </p:nvSpPr>
        <p:spPr/>
        <p:txBody>
          <a:bodyPr/>
          <a:lstStyle>
            <a:lvl1pPr defTabSz="914400">
              <a:defRPr/>
            </a:lvl1pPr>
          </a:lstStyle>
          <a:p>
            <a:pPr>
              <a:defRPr/>
            </a:pPr>
            <a:fld id="{44E87B61-DB05-4694-BC26-3DE97E0D2AA1}" type="slidenum">
              <a:rPr lang="en-US" altLang="en-US"/>
              <a:pPr>
                <a:defRPr/>
              </a:pPr>
              <a:t>‹#›</a:t>
            </a:fld>
            <a:endParaRPr lang="en-US" altLang="en-US"/>
          </a:p>
        </p:txBody>
      </p:sp>
      <p:sp>
        <p:nvSpPr>
          <p:cNvPr id="6" name="Footer Placeholder 4"/>
          <p:cNvSpPr>
            <a:spLocks noGrp="1"/>
          </p:cNvSpPr>
          <p:nvPr>
            <p:ph type="ftr" sz="quarter" idx="12"/>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defTabSz="457200" eaLnBrk="1" hangingPunct="1">
              <a:defRPr>
                <a:solidFill>
                  <a:srgbClr val="000000"/>
                </a:solidFill>
                <a:latin typeface="Calibri" panose="020F0502020204030204" pitchFamily="34" charset="0"/>
              </a:defRPr>
            </a:lvl1pPr>
          </a:lstStyle>
          <a:p>
            <a:pPr>
              <a:defRPr/>
            </a:pPr>
            <a:endParaRPr lang="en-US" altLang="en-US"/>
          </a:p>
        </p:txBody>
      </p:sp>
    </p:spTree>
    <p:extLst>
      <p:ext uri="{BB962C8B-B14F-4D97-AF65-F5344CB8AC3E}">
        <p14:creationId xmlns:p14="http://schemas.microsoft.com/office/powerpoint/2010/main" val="191912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52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413625" y="6067425"/>
            <a:ext cx="1304925"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Connector 5"/>
          <p:cNvCxnSpPr/>
          <p:nvPr userDrawn="1"/>
        </p:nvCxnSpPr>
        <p:spPr>
          <a:xfrm flipV="1">
            <a:off x="0" y="550863"/>
            <a:ext cx="9144000" cy="9525"/>
          </a:xfrm>
          <a:prstGeom prst="line">
            <a:avLst/>
          </a:prstGeom>
          <a:ln>
            <a:solidFill>
              <a:srgbClr val="2C5131"/>
            </a:solidFill>
          </a:ln>
          <a:effectLst/>
        </p:spPr>
        <p:style>
          <a:lnRef idx="2">
            <a:schemeClr val="accent1"/>
          </a:lnRef>
          <a:fillRef idx="0">
            <a:schemeClr val="accent1"/>
          </a:fillRef>
          <a:effectRef idx="1">
            <a:schemeClr val="accent1"/>
          </a:effectRef>
          <a:fontRef idx="minor">
            <a:schemeClr val="tx1"/>
          </a:fontRef>
        </p:style>
      </p:cxnSp>
      <p:pic>
        <p:nvPicPr>
          <p:cNvPr id="7" name="Picture 4" descr="Health.jpg"/>
          <p:cNvPicPr>
            <a:picLocks noChangeAspect="1"/>
          </p:cNvPicPr>
          <p:nvPr userDrawn="1"/>
        </p:nvPicPr>
        <p:blipFill>
          <a:blip r:embed="rId4">
            <a:extLst>
              <a:ext uri="{28A0092B-C50C-407E-A947-70E740481C1C}">
                <a14:useLocalDpi xmlns:a14="http://schemas.microsoft.com/office/drawing/2010/main" val="0"/>
              </a:ext>
            </a:extLst>
          </a:blip>
          <a:srcRect r="21201"/>
          <a:stretch>
            <a:fillRect/>
          </a:stretch>
        </p:blipFill>
        <p:spPr bwMode="auto">
          <a:xfrm>
            <a:off x="9525" y="5956300"/>
            <a:ext cx="2836863"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967" y="-1026"/>
            <a:ext cx="9135032" cy="552355"/>
          </a:xfrm>
        </p:spPr>
        <p:txBody>
          <a:bodyPr/>
          <a:lstStyle>
            <a:lvl1pPr>
              <a:defRPr>
                <a:solidFill>
                  <a:srgbClr val="FFFF00"/>
                </a:solidFill>
              </a:defRPr>
            </a:lvl1pPr>
          </a:lstStyle>
          <a:p>
            <a:endParaRPr lang="en-US" dirty="0"/>
          </a:p>
        </p:txBody>
      </p:sp>
      <p:sp>
        <p:nvSpPr>
          <p:cNvPr id="3" name="Content Placeholder 2"/>
          <p:cNvSpPr>
            <a:spLocks noGrp="1"/>
          </p:cNvSpPr>
          <p:nvPr>
            <p:ph idx="1"/>
          </p:nvPr>
        </p:nvSpPr>
        <p:spPr>
          <a:xfrm>
            <a:off x="260667" y="658913"/>
            <a:ext cx="8664042" cy="5297393"/>
          </a:xfrm>
        </p:spPr>
        <p:txBody>
          <a:bodyPr/>
          <a:lstStyle>
            <a:lvl1pPr marL="457200" indent="-457200">
              <a:buFont typeface="Wingdings" panose="05000000000000000000" pitchFamily="2" charset="2"/>
              <a:buChar char="§"/>
              <a:defRPr/>
            </a:lvl1pPr>
            <a:lvl2pPr marL="914400" indent="-457200">
              <a:buFont typeface="Wingdings" panose="05000000000000000000" pitchFamily="2" charset="2"/>
              <a:buChar char="v"/>
              <a:defRPr/>
            </a:lvl2pPr>
            <a:lvl3pPr marL="1371600" indent="-457200">
              <a:buFont typeface="Wingdings" panose="05000000000000000000" pitchFamily="2" charset="2"/>
              <a:buChar char="Ø"/>
              <a:defRPr/>
            </a:lvl3pPr>
            <a:lvl4pPr marL="1828800" indent="-457200">
              <a:defRPr/>
            </a:lvl4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p:cNvSpPr>
            <a:spLocks noGrp="1"/>
          </p:cNvSpPr>
          <p:nvPr>
            <p:ph type="sldNum" sz="quarter" idx="10"/>
          </p:nvPr>
        </p:nvSpPr>
        <p:spPr>
          <a:xfrm>
            <a:off x="3032125" y="6356350"/>
            <a:ext cx="2133600" cy="365125"/>
          </a:xfrm>
        </p:spPr>
        <p:txBody>
          <a:bodyPr/>
          <a:lstStyle>
            <a:lvl1pPr defTabSz="914400">
              <a:defRPr/>
            </a:lvl1pPr>
          </a:lstStyle>
          <a:p>
            <a:pPr>
              <a:defRPr/>
            </a:pPr>
            <a:fld id="{3BEED70E-C098-4DF0-AA1F-8175F89756C6}" type="slidenum">
              <a:rPr lang="en-US" altLang="en-US"/>
              <a:pPr>
                <a:defRPr/>
              </a:pPr>
              <a:t>‹#›</a:t>
            </a:fld>
            <a:endParaRPr lang="en-US" altLang="en-US"/>
          </a:p>
        </p:txBody>
      </p:sp>
    </p:spTree>
    <p:extLst>
      <p:ext uri="{BB962C8B-B14F-4D97-AF65-F5344CB8AC3E}">
        <p14:creationId xmlns:p14="http://schemas.microsoft.com/office/powerpoint/2010/main" val="2828426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84500"/>
            <a:ext cx="7772400" cy="1470025"/>
          </a:xfrm>
        </p:spPr>
        <p:txBody>
          <a:bodyPr>
            <a:normAutofit/>
          </a:bodyPr>
          <a:lstStyle>
            <a:lvl1pPr algn="ctr">
              <a:defRPr sz="4062"/>
            </a:lvl1pPr>
          </a:lstStyle>
          <a:p>
            <a:r>
              <a:rPr lang="en-US"/>
              <a:t>Click to edit Master title style</a:t>
            </a:r>
          </a:p>
        </p:txBody>
      </p:sp>
      <p:sp>
        <p:nvSpPr>
          <p:cNvPr id="3" name="Subtitle 2"/>
          <p:cNvSpPr>
            <a:spLocks noGrp="1"/>
          </p:cNvSpPr>
          <p:nvPr>
            <p:ph type="subTitle" idx="1"/>
          </p:nvPr>
        </p:nvSpPr>
        <p:spPr>
          <a:xfrm>
            <a:off x="1371600" y="4886325"/>
            <a:ext cx="6400800" cy="752475"/>
          </a:xfrm>
        </p:spPr>
        <p:txBody>
          <a:bodyPr/>
          <a:lstStyle>
            <a:lvl1pPr marL="0" indent="0" algn="ctr">
              <a:buNone/>
              <a:defRPr>
                <a:solidFill>
                  <a:schemeClr val="tx1">
                    <a:tint val="75000"/>
                  </a:schemeClr>
                </a:solidFill>
              </a:defRPr>
            </a:lvl1pPr>
            <a:lvl2pPr marL="422041" indent="0" algn="ctr">
              <a:buNone/>
              <a:defRPr>
                <a:solidFill>
                  <a:schemeClr val="tx1">
                    <a:tint val="75000"/>
                  </a:schemeClr>
                </a:solidFill>
              </a:defRPr>
            </a:lvl2pPr>
            <a:lvl3pPr marL="844083" indent="0" algn="ctr">
              <a:buNone/>
              <a:defRPr>
                <a:solidFill>
                  <a:schemeClr val="tx1">
                    <a:tint val="75000"/>
                  </a:schemeClr>
                </a:solidFill>
              </a:defRPr>
            </a:lvl3pPr>
            <a:lvl4pPr marL="1266124" indent="0" algn="ctr">
              <a:buNone/>
              <a:defRPr>
                <a:solidFill>
                  <a:schemeClr val="tx1">
                    <a:tint val="75000"/>
                  </a:schemeClr>
                </a:solidFill>
              </a:defRPr>
            </a:lvl4pPr>
            <a:lvl5pPr marL="1688165" indent="0" algn="ctr">
              <a:buNone/>
              <a:defRPr>
                <a:solidFill>
                  <a:schemeClr val="tx1">
                    <a:tint val="75000"/>
                  </a:schemeClr>
                </a:solidFill>
              </a:defRPr>
            </a:lvl5pPr>
            <a:lvl6pPr marL="2110207" indent="0" algn="ctr">
              <a:buNone/>
              <a:defRPr>
                <a:solidFill>
                  <a:schemeClr val="tx1">
                    <a:tint val="75000"/>
                  </a:schemeClr>
                </a:solidFill>
              </a:defRPr>
            </a:lvl6pPr>
            <a:lvl7pPr marL="2532248" indent="0" algn="ctr">
              <a:buNone/>
              <a:defRPr>
                <a:solidFill>
                  <a:schemeClr val="tx1">
                    <a:tint val="75000"/>
                  </a:schemeClr>
                </a:solidFill>
              </a:defRPr>
            </a:lvl7pPr>
            <a:lvl8pPr marL="2954289" indent="0" algn="ctr">
              <a:buNone/>
              <a:defRPr>
                <a:solidFill>
                  <a:schemeClr val="tx1">
                    <a:tint val="75000"/>
                  </a:schemeClr>
                </a:solidFill>
              </a:defRPr>
            </a:lvl8pPr>
            <a:lvl9pPr marL="3376331"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39AC5568-C467-DA4E-A229-6C912B895CA4}" type="slidenum">
              <a:rPr lang="en-US" smtClean="0">
                <a:solidFill>
                  <a:prstClr val="black"/>
                </a:solidFill>
              </a:rPr>
              <a:pPr/>
              <a:t>‹#›</a:t>
            </a:fld>
            <a:endParaRPr lang="en-US">
              <a:solidFill>
                <a:prstClr val="black"/>
              </a:solidFill>
            </a:endParaRPr>
          </a:p>
        </p:txBody>
      </p:sp>
      <p:pic>
        <p:nvPicPr>
          <p:cNvPr id="7" name="Picture 6" descr="MPG POWERPOINT LR.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326" y="0"/>
            <a:ext cx="9144000" cy="2984500"/>
          </a:xfrm>
          <a:prstGeom prst="rect">
            <a:avLst/>
          </a:prstGeom>
        </p:spPr>
      </p:pic>
      <p:pic>
        <p:nvPicPr>
          <p:cNvPr id="8" name="Picture 7"/>
          <p:cNvPicPr>
            <a:picLocks noChangeAspect="1"/>
          </p:cNvPicPr>
          <p:nvPr userDrawn="1"/>
        </p:nvPicPr>
        <p:blipFill>
          <a:blip r:embed="rId3"/>
          <a:stretch>
            <a:fillRect/>
          </a:stretch>
        </p:blipFill>
        <p:spPr>
          <a:xfrm>
            <a:off x="7413962" y="6067937"/>
            <a:ext cx="1304650" cy="663063"/>
          </a:xfrm>
          <a:prstGeom prst="rect">
            <a:avLst/>
          </a:prstGeom>
        </p:spPr>
      </p:pic>
      <p:pic>
        <p:nvPicPr>
          <p:cNvPr id="9" name="Picture 4" descr="Health.jpg"/>
          <p:cNvPicPr>
            <a:picLocks noChangeAspect="1"/>
          </p:cNvPicPr>
          <p:nvPr userDrawn="1"/>
        </p:nvPicPr>
        <p:blipFill>
          <a:blip r:embed="rId4" cstate="print">
            <a:extLst>
              <a:ext uri="{28A0092B-C50C-407E-A947-70E740481C1C}">
                <a14:useLocalDpi xmlns:a14="http://schemas.microsoft.com/office/drawing/2010/main" val="0"/>
              </a:ext>
            </a:extLst>
          </a:blip>
          <a:srcRect r="21201"/>
          <a:stretch>
            <a:fillRect/>
          </a:stretch>
        </p:blipFill>
        <p:spPr bwMode="auto">
          <a:xfrm>
            <a:off x="8967" y="5956300"/>
            <a:ext cx="2836985" cy="78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5228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MPG POWERPOINT LR.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79419"/>
            <a:ext cx="9144000" cy="3126187"/>
          </a:xfrm>
          <a:prstGeom prst="rect">
            <a:avLst/>
          </a:prstGeom>
        </p:spPr>
      </p:pic>
      <p:sp>
        <p:nvSpPr>
          <p:cNvPr id="2" name="Title 1"/>
          <p:cNvSpPr>
            <a:spLocks noGrp="1"/>
          </p:cNvSpPr>
          <p:nvPr>
            <p:ph type="title"/>
          </p:nvPr>
        </p:nvSpPr>
        <p:spPr>
          <a:xfrm>
            <a:off x="1209343" y="4694238"/>
            <a:ext cx="7624530" cy="1228580"/>
          </a:xfrm>
        </p:spPr>
        <p:txBody>
          <a:bodyPr anchor="b">
            <a:normAutofit/>
          </a:bodyPr>
          <a:lstStyle>
            <a:lvl1pPr algn="ctr">
              <a:defRPr sz="3692"/>
            </a:lvl1pPr>
          </a:lstStyle>
          <a:p>
            <a:r>
              <a:rPr lang="en-US" dirty="0"/>
              <a:t>Click to edit Master title style</a:t>
            </a:r>
            <a:endParaRPr lang="en-ZA" dirty="0"/>
          </a:p>
        </p:txBody>
      </p:sp>
      <p:sp>
        <p:nvSpPr>
          <p:cNvPr id="3" name="Text Placeholder 2"/>
          <p:cNvSpPr>
            <a:spLocks noGrp="1"/>
          </p:cNvSpPr>
          <p:nvPr>
            <p:ph type="body" idx="1"/>
          </p:nvPr>
        </p:nvSpPr>
        <p:spPr>
          <a:xfrm>
            <a:off x="1804353" y="5922818"/>
            <a:ext cx="5701410" cy="470766"/>
          </a:xfrm>
        </p:spPr>
        <p:txBody>
          <a:bodyPr/>
          <a:lstStyle>
            <a:lvl1pPr marL="0" indent="0" algn="ctr">
              <a:buNone/>
              <a:defRPr sz="2215">
                <a:solidFill>
                  <a:schemeClr val="tx1">
                    <a:tint val="75000"/>
                  </a:schemeClr>
                </a:solidFill>
              </a:defRPr>
            </a:lvl1pPr>
            <a:lvl2pPr marL="422041" indent="0">
              <a:buNone/>
              <a:defRPr sz="1846">
                <a:solidFill>
                  <a:schemeClr val="tx1">
                    <a:tint val="75000"/>
                  </a:schemeClr>
                </a:solidFill>
              </a:defRPr>
            </a:lvl2pPr>
            <a:lvl3pPr marL="844083" indent="0">
              <a:buNone/>
              <a:defRPr sz="1662">
                <a:solidFill>
                  <a:schemeClr val="tx1">
                    <a:tint val="75000"/>
                  </a:schemeClr>
                </a:solidFill>
              </a:defRPr>
            </a:lvl3pPr>
            <a:lvl4pPr marL="1266124" indent="0">
              <a:buNone/>
              <a:defRPr sz="1477">
                <a:solidFill>
                  <a:schemeClr val="tx1">
                    <a:tint val="75000"/>
                  </a:schemeClr>
                </a:solidFill>
              </a:defRPr>
            </a:lvl4pPr>
            <a:lvl5pPr marL="1688165" indent="0">
              <a:buNone/>
              <a:defRPr sz="1477">
                <a:solidFill>
                  <a:schemeClr val="tx1">
                    <a:tint val="75000"/>
                  </a:schemeClr>
                </a:solidFill>
              </a:defRPr>
            </a:lvl5pPr>
            <a:lvl6pPr marL="2110207" indent="0">
              <a:buNone/>
              <a:defRPr sz="1477">
                <a:solidFill>
                  <a:schemeClr val="tx1">
                    <a:tint val="75000"/>
                  </a:schemeClr>
                </a:solidFill>
              </a:defRPr>
            </a:lvl6pPr>
            <a:lvl7pPr marL="2532248" indent="0">
              <a:buNone/>
              <a:defRPr sz="1477">
                <a:solidFill>
                  <a:schemeClr val="tx1">
                    <a:tint val="75000"/>
                  </a:schemeClr>
                </a:solidFill>
              </a:defRPr>
            </a:lvl7pPr>
            <a:lvl8pPr marL="2954289" indent="0">
              <a:buNone/>
              <a:defRPr sz="1477">
                <a:solidFill>
                  <a:schemeClr val="tx1">
                    <a:tint val="75000"/>
                  </a:schemeClr>
                </a:solidFill>
              </a:defRPr>
            </a:lvl8pPr>
            <a:lvl9pPr marL="3376331" indent="0">
              <a:buNone/>
              <a:defRPr sz="147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0" y="6492876"/>
            <a:ext cx="2133600" cy="365125"/>
          </a:xfrm>
        </p:spPr>
        <p:txBody>
          <a:bodyPr/>
          <a:lstStyle/>
          <a:p>
            <a:endParaRPr lang="en-ZA">
              <a:solidFill>
                <a:prstClr val="black">
                  <a:tint val="75000"/>
                </a:prstClr>
              </a:solidFill>
            </a:endParaRPr>
          </a:p>
        </p:txBody>
      </p:sp>
      <p:sp>
        <p:nvSpPr>
          <p:cNvPr id="6" name="Slide Number Placeholder 5"/>
          <p:cNvSpPr>
            <a:spLocks noGrp="1"/>
          </p:cNvSpPr>
          <p:nvPr>
            <p:ph type="sldNum" sz="quarter" idx="12"/>
          </p:nvPr>
        </p:nvSpPr>
        <p:spPr>
          <a:xfrm>
            <a:off x="3743451" y="6492876"/>
            <a:ext cx="2133600" cy="365125"/>
          </a:xfrm>
        </p:spPr>
        <p:txBody>
          <a:bodyPr/>
          <a:lstStyle/>
          <a:p>
            <a:fld id="{E0B74EB1-0009-4A42-8745-1C013F84CC96}" type="slidenum">
              <a:rPr lang="en-ZA" smtClean="0">
                <a:solidFill>
                  <a:prstClr val="black"/>
                </a:solidFill>
              </a:rPr>
              <a:pPr/>
              <a:t>‹#›</a:t>
            </a:fld>
            <a:endParaRPr lang="en-ZA">
              <a:solidFill>
                <a:prstClr val="black"/>
              </a:solidFill>
            </a:endParaRPr>
          </a:p>
        </p:txBody>
      </p:sp>
      <p:pic>
        <p:nvPicPr>
          <p:cNvPr id="8" name="Picture 7"/>
          <p:cNvPicPr>
            <a:picLocks noChangeAspect="1"/>
          </p:cNvPicPr>
          <p:nvPr userDrawn="1"/>
        </p:nvPicPr>
        <p:blipFill>
          <a:blip r:embed="rId3"/>
          <a:stretch>
            <a:fillRect/>
          </a:stretch>
        </p:blipFill>
        <p:spPr>
          <a:xfrm>
            <a:off x="7404996" y="135990"/>
            <a:ext cx="1304650" cy="663063"/>
          </a:xfrm>
          <a:prstGeom prst="rect">
            <a:avLst/>
          </a:prstGeom>
        </p:spPr>
      </p:pic>
      <p:pic>
        <p:nvPicPr>
          <p:cNvPr id="9" name="Picture 4" descr="Health.jpg"/>
          <p:cNvPicPr>
            <a:picLocks noChangeAspect="1"/>
          </p:cNvPicPr>
          <p:nvPr userDrawn="1"/>
        </p:nvPicPr>
        <p:blipFill>
          <a:blip r:embed="rId4" cstate="print">
            <a:extLst>
              <a:ext uri="{28A0092B-C50C-407E-A947-70E740481C1C}">
                <a14:useLocalDpi xmlns:a14="http://schemas.microsoft.com/office/drawing/2010/main" val="0"/>
              </a:ext>
            </a:extLst>
          </a:blip>
          <a:srcRect r="21201"/>
          <a:stretch>
            <a:fillRect/>
          </a:stretch>
        </p:blipFill>
        <p:spPr bwMode="auto">
          <a:xfrm>
            <a:off x="0" y="24353"/>
            <a:ext cx="2836985" cy="78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1131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60667" y="1079501"/>
            <a:ext cx="8664042" cy="4833529"/>
          </a:xfrm>
        </p:spPr>
        <p:txBody>
          <a:bodyPr/>
          <a:lstStyle>
            <a:lvl1pPr marL="422041" indent="-422041">
              <a:spcBef>
                <a:spcPts val="554"/>
              </a:spcBef>
              <a:buSzPct val="60000"/>
              <a:buFont typeface="Wingdings" panose="05000000000000000000" pitchFamily="2" charset="2"/>
              <a:buChar char="q"/>
              <a:defRPr sz="2215"/>
            </a:lvl1pPr>
            <a:lvl2pPr marL="844083" indent="-222652">
              <a:spcBef>
                <a:spcPts val="277"/>
              </a:spcBef>
              <a:buFont typeface="Wingdings" panose="05000000000000000000" pitchFamily="2" charset="2"/>
              <a:buChar char="§"/>
              <a:defRPr baseline="0"/>
            </a:lvl2pPr>
            <a:lvl3pPr marL="1066734" indent="-222652">
              <a:spcBef>
                <a:spcPts val="277"/>
              </a:spcBef>
              <a:buFont typeface="Courier New" panose="02070309020205020404" pitchFamily="49" charset="0"/>
              <a:buChar char="o"/>
              <a:defRPr/>
            </a:lvl3pPr>
            <a:lvl4pPr marL="1289386" indent="-222652">
              <a:spcBef>
                <a:spcPts val="0"/>
              </a:spcBef>
              <a:buSzPct val="80000"/>
              <a:buFont typeface="Wingdings" panose="05000000000000000000" pitchFamily="2" charset="2"/>
              <a:buChar char="Ø"/>
              <a:defRPr/>
            </a:lvl4pPr>
            <a:lvl5pPr marL="1512038" indent="-222652">
              <a:spcBef>
                <a:spcPts val="0"/>
              </a:spcBef>
              <a:defRPr/>
            </a:lvl5pPr>
          </a:lstStyle>
          <a:p>
            <a:pPr lvl="0"/>
            <a:r>
              <a:rPr lang="en-US" dirty="0"/>
              <a:t>Click to edit Master text style</a:t>
            </a:r>
          </a:p>
          <a:p>
            <a:pPr lvl="1"/>
            <a:r>
              <a:rPr lang="en-US" dirty="0"/>
              <a:t>Second level</a:t>
            </a:r>
          </a:p>
          <a:p>
            <a:pPr lvl="2"/>
            <a:r>
              <a:rPr lang="en-US" dirty="0"/>
              <a:t>Third level </a:t>
            </a:r>
          </a:p>
          <a:p>
            <a:pPr lvl="3"/>
            <a:r>
              <a:rPr lang="en-US" dirty="0"/>
              <a:t>Fourth level</a:t>
            </a:r>
          </a:p>
          <a:p>
            <a:pPr lvl="4"/>
            <a:r>
              <a:rPr lang="en-US" dirty="0"/>
              <a:t>Fifth level</a:t>
            </a:r>
          </a:p>
          <a:p>
            <a:pPr lvl="4"/>
            <a:endParaRPr lang="en-US" dirty="0"/>
          </a:p>
        </p:txBody>
      </p:sp>
      <p:sp>
        <p:nvSpPr>
          <p:cNvPr id="6" name="Slide Number Placeholder 5"/>
          <p:cNvSpPr>
            <a:spLocks noGrp="1"/>
          </p:cNvSpPr>
          <p:nvPr>
            <p:ph type="sldNum" sz="quarter" idx="12"/>
          </p:nvPr>
        </p:nvSpPr>
        <p:spPr>
          <a:xfrm>
            <a:off x="3031700" y="6356352"/>
            <a:ext cx="2133600" cy="365125"/>
          </a:xfrm>
        </p:spPr>
        <p:txBody>
          <a:bodyPr/>
          <a:lstStyle/>
          <a:p>
            <a:fld id="{39FA0468-3927-4793-AA81-D33DA6B21872}" type="slidenum">
              <a:rPr lang="en-US" smtClean="0">
                <a:solidFill>
                  <a:prstClr val="black"/>
                </a:solidFill>
              </a:rPr>
              <a:pPr/>
              <a:t>‹#›</a:t>
            </a:fld>
            <a:endParaRPr lang="en-US" dirty="0">
              <a:solidFill>
                <a:prstClr val="black"/>
              </a:solidFill>
            </a:endParaRPr>
          </a:p>
        </p:txBody>
      </p:sp>
      <p:pic>
        <p:nvPicPr>
          <p:cNvPr id="7" name="Picture 6"/>
          <p:cNvPicPr>
            <a:picLocks noChangeAspect="1"/>
          </p:cNvPicPr>
          <p:nvPr userDrawn="1"/>
        </p:nvPicPr>
        <p:blipFill>
          <a:blip r:embed="rId2"/>
          <a:stretch>
            <a:fillRect/>
          </a:stretch>
        </p:blipFill>
        <p:spPr>
          <a:xfrm>
            <a:off x="0" y="-35860"/>
            <a:ext cx="9144000" cy="915335"/>
          </a:xfrm>
          <a:prstGeom prst="rect">
            <a:avLst/>
          </a:prstGeom>
        </p:spPr>
      </p:pic>
      <p:pic>
        <p:nvPicPr>
          <p:cNvPr id="8" name="Picture 7"/>
          <p:cNvPicPr>
            <a:picLocks noChangeAspect="1"/>
          </p:cNvPicPr>
          <p:nvPr userDrawn="1"/>
        </p:nvPicPr>
        <p:blipFill>
          <a:blip r:embed="rId3"/>
          <a:stretch>
            <a:fillRect/>
          </a:stretch>
        </p:blipFill>
        <p:spPr>
          <a:xfrm>
            <a:off x="7413962" y="6067937"/>
            <a:ext cx="1304650" cy="663063"/>
          </a:xfrm>
          <a:prstGeom prst="rect">
            <a:avLst/>
          </a:prstGeom>
        </p:spPr>
      </p:pic>
      <p:cxnSp>
        <p:nvCxnSpPr>
          <p:cNvPr id="10" name="Straight Connector 9"/>
          <p:cNvCxnSpPr/>
          <p:nvPr userDrawn="1"/>
        </p:nvCxnSpPr>
        <p:spPr>
          <a:xfrm flipV="1">
            <a:off x="0" y="914402"/>
            <a:ext cx="9144000" cy="8342"/>
          </a:xfrm>
          <a:prstGeom prst="line">
            <a:avLst/>
          </a:prstGeom>
          <a:ln>
            <a:solidFill>
              <a:srgbClr val="2C5131"/>
            </a:solidFill>
          </a:ln>
          <a:effectLst/>
        </p:spPr>
        <p:style>
          <a:lnRef idx="2">
            <a:schemeClr val="accent1"/>
          </a:lnRef>
          <a:fillRef idx="0">
            <a:schemeClr val="accent1"/>
          </a:fillRef>
          <a:effectRef idx="1">
            <a:schemeClr val="accent1"/>
          </a:effectRef>
          <a:fontRef idx="minor">
            <a:schemeClr val="tx1"/>
          </a:fontRef>
        </p:style>
      </p:cxnSp>
      <p:pic>
        <p:nvPicPr>
          <p:cNvPr id="11" name="Picture 4" descr="Health.jpg"/>
          <p:cNvPicPr>
            <a:picLocks noChangeAspect="1"/>
          </p:cNvPicPr>
          <p:nvPr userDrawn="1"/>
        </p:nvPicPr>
        <p:blipFill>
          <a:blip r:embed="rId4" cstate="print">
            <a:extLst>
              <a:ext uri="{28A0092B-C50C-407E-A947-70E740481C1C}">
                <a14:useLocalDpi xmlns:a14="http://schemas.microsoft.com/office/drawing/2010/main" val="0"/>
              </a:ext>
            </a:extLst>
          </a:blip>
          <a:srcRect r="21201"/>
          <a:stretch>
            <a:fillRect/>
          </a:stretch>
        </p:blipFill>
        <p:spPr bwMode="auto">
          <a:xfrm>
            <a:off x="8967" y="5956300"/>
            <a:ext cx="2836985" cy="78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60667" y="-1025"/>
            <a:ext cx="8664042" cy="919163"/>
          </a:xfrm>
        </p:spPr>
        <p:txBody>
          <a:bodyPr/>
          <a:lstStyle>
            <a:lvl1pPr>
              <a:defRPr>
                <a:solidFill>
                  <a:schemeClr val="tx1"/>
                </a:solidFill>
              </a:defRPr>
            </a:lvl1pPr>
          </a:lstStyle>
          <a:p>
            <a:endParaRPr lang="en-US" dirty="0"/>
          </a:p>
        </p:txBody>
      </p:sp>
    </p:spTree>
    <p:extLst>
      <p:ext uri="{BB962C8B-B14F-4D97-AF65-F5344CB8AC3E}">
        <p14:creationId xmlns:p14="http://schemas.microsoft.com/office/powerpoint/2010/main" val="3519480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stretch>
            <a:fillRect/>
          </a:stretch>
        </p:blipFill>
        <p:spPr>
          <a:xfrm>
            <a:off x="0" y="-25469"/>
            <a:ext cx="9144000" cy="915335"/>
          </a:xfrm>
          <a:prstGeom prst="rect">
            <a:avLst/>
          </a:prstGeom>
        </p:spPr>
      </p:pic>
      <p:sp>
        <p:nvSpPr>
          <p:cNvPr id="2" name="Title 1"/>
          <p:cNvSpPr>
            <a:spLocks noGrp="1"/>
          </p:cNvSpPr>
          <p:nvPr>
            <p:ph type="title"/>
          </p:nvPr>
        </p:nvSpPr>
        <p:spPr>
          <a:xfrm>
            <a:off x="198603" y="-30743"/>
            <a:ext cx="8746794" cy="920609"/>
          </a:xfrm>
        </p:spPr>
        <p:txBody>
          <a:bodyPr/>
          <a:lstStyle/>
          <a:p>
            <a:r>
              <a:rPr lang="en-US" dirty="0"/>
              <a:t>Click to edit Master title style</a:t>
            </a:r>
            <a:endParaRPr lang="en-ZA" dirty="0"/>
          </a:p>
        </p:txBody>
      </p:sp>
      <p:sp>
        <p:nvSpPr>
          <p:cNvPr id="3" name="Content Placeholder 2"/>
          <p:cNvSpPr>
            <a:spLocks noGrp="1"/>
          </p:cNvSpPr>
          <p:nvPr>
            <p:ph sz="half" idx="1"/>
          </p:nvPr>
        </p:nvSpPr>
        <p:spPr>
          <a:xfrm>
            <a:off x="242451" y="1184564"/>
            <a:ext cx="4246422" cy="48860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4637086" y="1184564"/>
            <a:ext cx="4246423" cy="488603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ZA" dirty="0"/>
          </a:p>
        </p:txBody>
      </p:sp>
      <p:sp>
        <p:nvSpPr>
          <p:cNvPr id="5" name="Date Placeholder 4"/>
          <p:cNvSpPr>
            <a:spLocks noGrp="1"/>
          </p:cNvSpPr>
          <p:nvPr>
            <p:ph type="dt" sz="half" idx="10"/>
          </p:nvPr>
        </p:nvSpPr>
        <p:spPr/>
        <p:txBody>
          <a:bodyPr/>
          <a:lstStyle/>
          <a:p>
            <a:endParaRPr lang="en-ZA">
              <a:solidFill>
                <a:prstClr val="black">
                  <a:tint val="75000"/>
                </a:prstClr>
              </a:solidFill>
            </a:endParaRPr>
          </a:p>
        </p:txBody>
      </p:sp>
      <p:sp>
        <p:nvSpPr>
          <p:cNvPr id="6" name="Footer Placeholder 5"/>
          <p:cNvSpPr>
            <a:spLocks noGrp="1"/>
          </p:cNvSpPr>
          <p:nvPr>
            <p:ph type="ftr" sz="quarter" idx="11"/>
          </p:nvPr>
        </p:nvSpPr>
        <p:spPr>
          <a:xfrm>
            <a:off x="3028951" y="6356351"/>
            <a:ext cx="3086100" cy="365125"/>
          </a:xfrm>
          <a:prstGeom prst="rect">
            <a:avLst/>
          </a:prstGeom>
        </p:spPr>
        <p:txBody>
          <a:bodyPr/>
          <a:lstStyle/>
          <a:p>
            <a:pPr defTabSz="422041" eaLnBrk="1" fontAlgn="auto" hangingPunct="1">
              <a:spcBef>
                <a:spcPts val="0"/>
              </a:spcBef>
              <a:spcAft>
                <a:spcPts val="0"/>
              </a:spcAft>
            </a:pPr>
            <a:endParaRPr lang="en-ZA">
              <a:solidFill>
                <a:prstClr val="black"/>
              </a:solidFill>
              <a:latin typeface="Calibri"/>
            </a:endParaRPr>
          </a:p>
        </p:txBody>
      </p:sp>
      <p:sp>
        <p:nvSpPr>
          <p:cNvPr id="7" name="Slide Number Placeholder 6"/>
          <p:cNvSpPr>
            <a:spLocks noGrp="1"/>
          </p:cNvSpPr>
          <p:nvPr>
            <p:ph type="sldNum" sz="quarter" idx="12"/>
          </p:nvPr>
        </p:nvSpPr>
        <p:spPr/>
        <p:txBody>
          <a:bodyPr/>
          <a:lstStyle/>
          <a:p>
            <a:fld id="{E0B74EB1-0009-4A42-8745-1C013F84CC96}" type="slidenum">
              <a:rPr lang="en-ZA" smtClean="0">
                <a:solidFill>
                  <a:prstClr val="black"/>
                </a:solidFill>
              </a:rPr>
              <a:pPr/>
              <a:t>‹#›</a:t>
            </a:fld>
            <a:endParaRPr lang="en-ZA">
              <a:solidFill>
                <a:prstClr val="black"/>
              </a:solidFill>
            </a:endParaRPr>
          </a:p>
        </p:txBody>
      </p:sp>
      <p:pic>
        <p:nvPicPr>
          <p:cNvPr id="9" name="Picture 8"/>
          <p:cNvPicPr>
            <a:picLocks noChangeAspect="1"/>
          </p:cNvPicPr>
          <p:nvPr userDrawn="1"/>
        </p:nvPicPr>
        <p:blipFill>
          <a:blip r:embed="rId3"/>
          <a:stretch>
            <a:fillRect/>
          </a:stretch>
        </p:blipFill>
        <p:spPr>
          <a:xfrm>
            <a:off x="7413962" y="6182238"/>
            <a:ext cx="1304650" cy="663063"/>
          </a:xfrm>
          <a:prstGeom prst="rect">
            <a:avLst/>
          </a:prstGeom>
        </p:spPr>
      </p:pic>
      <p:pic>
        <p:nvPicPr>
          <p:cNvPr id="10" name="Picture 4" descr="Health.jpg"/>
          <p:cNvPicPr>
            <a:picLocks noChangeAspect="1"/>
          </p:cNvPicPr>
          <p:nvPr userDrawn="1"/>
        </p:nvPicPr>
        <p:blipFill>
          <a:blip r:embed="rId4" cstate="print">
            <a:extLst>
              <a:ext uri="{28A0092B-C50C-407E-A947-70E740481C1C}">
                <a14:useLocalDpi xmlns:a14="http://schemas.microsoft.com/office/drawing/2010/main" val="0"/>
              </a:ext>
            </a:extLst>
          </a:blip>
          <a:srcRect r="21201"/>
          <a:stretch>
            <a:fillRect/>
          </a:stretch>
        </p:blipFill>
        <p:spPr bwMode="auto">
          <a:xfrm>
            <a:off x="8967" y="6070601"/>
            <a:ext cx="2836985" cy="78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5606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a:stretch>
            <a:fillRect/>
          </a:stretch>
        </p:blipFill>
        <p:spPr>
          <a:xfrm>
            <a:off x="-9592" y="898678"/>
            <a:ext cx="9144000" cy="944912"/>
          </a:xfrm>
          <a:prstGeom prst="rect">
            <a:avLst/>
          </a:prstGeom>
        </p:spPr>
      </p:pic>
      <p:pic>
        <p:nvPicPr>
          <p:cNvPr id="8" name="Picture 7"/>
          <p:cNvPicPr>
            <a:picLocks noChangeAspect="1"/>
          </p:cNvPicPr>
          <p:nvPr userDrawn="1"/>
        </p:nvPicPr>
        <p:blipFill>
          <a:blip r:embed="rId3"/>
          <a:stretch>
            <a:fillRect/>
          </a:stretch>
        </p:blipFill>
        <p:spPr>
          <a:xfrm>
            <a:off x="0" y="-25469"/>
            <a:ext cx="9144000" cy="915335"/>
          </a:xfrm>
          <a:prstGeom prst="rect">
            <a:avLst/>
          </a:prstGeom>
        </p:spPr>
      </p:pic>
      <p:sp>
        <p:nvSpPr>
          <p:cNvPr id="2" name="Title 1"/>
          <p:cNvSpPr>
            <a:spLocks noGrp="1"/>
          </p:cNvSpPr>
          <p:nvPr>
            <p:ph type="title"/>
          </p:nvPr>
        </p:nvSpPr>
        <p:spPr>
          <a:xfrm>
            <a:off x="198603" y="-30743"/>
            <a:ext cx="8746794" cy="920609"/>
          </a:xfrm>
        </p:spPr>
        <p:txBody>
          <a:bodyPr/>
          <a:lstStyle/>
          <a:p>
            <a:r>
              <a:rPr lang="en-US"/>
              <a:t>Click to edit Master title style</a:t>
            </a:r>
            <a:endParaRPr lang="en-ZA"/>
          </a:p>
        </p:txBody>
      </p:sp>
      <p:sp>
        <p:nvSpPr>
          <p:cNvPr id="3" name="Content Placeholder 2"/>
          <p:cNvSpPr>
            <a:spLocks noGrp="1"/>
          </p:cNvSpPr>
          <p:nvPr>
            <p:ph sz="half" idx="1"/>
          </p:nvPr>
        </p:nvSpPr>
        <p:spPr>
          <a:xfrm>
            <a:off x="242451" y="1915494"/>
            <a:ext cx="4246422" cy="41551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ZA" dirty="0"/>
          </a:p>
        </p:txBody>
      </p:sp>
      <p:sp>
        <p:nvSpPr>
          <p:cNvPr id="4" name="Content Placeholder 3"/>
          <p:cNvSpPr>
            <a:spLocks noGrp="1"/>
          </p:cNvSpPr>
          <p:nvPr>
            <p:ph sz="half" idx="2"/>
          </p:nvPr>
        </p:nvSpPr>
        <p:spPr>
          <a:xfrm>
            <a:off x="4637086" y="1915494"/>
            <a:ext cx="4246423" cy="41551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ZA" dirty="0"/>
          </a:p>
        </p:txBody>
      </p:sp>
      <p:sp>
        <p:nvSpPr>
          <p:cNvPr id="5" name="Date Placeholder 4"/>
          <p:cNvSpPr>
            <a:spLocks noGrp="1"/>
          </p:cNvSpPr>
          <p:nvPr>
            <p:ph type="dt" sz="half" idx="10"/>
          </p:nvPr>
        </p:nvSpPr>
        <p:spPr/>
        <p:txBody>
          <a:bodyPr/>
          <a:lstStyle/>
          <a:p>
            <a:endParaRPr lang="en-ZA">
              <a:solidFill>
                <a:prstClr val="black">
                  <a:tint val="75000"/>
                </a:prstClr>
              </a:solidFill>
            </a:endParaRPr>
          </a:p>
        </p:txBody>
      </p:sp>
      <p:sp>
        <p:nvSpPr>
          <p:cNvPr id="6" name="Footer Placeholder 5"/>
          <p:cNvSpPr>
            <a:spLocks noGrp="1"/>
          </p:cNvSpPr>
          <p:nvPr>
            <p:ph type="ftr" sz="quarter" idx="11"/>
          </p:nvPr>
        </p:nvSpPr>
        <p:spPr>
          <a:xfrm>
            <a:off x="3028951" y="6356351"/>
            <a:ext cx="3086100" cy="365125"/>
          </a:xfrm>
          <a:prstGeom prst="rect">
            <a:avLst/>
          </a:prstGeom>
        </p:spPr>
        <p:txBody>
          <a:bodyPr/>
          <a:lstStyle/>
          <a:p>
            <a:pPr defTabSz="422041" eaLnBrk="1" fontAlgn="auto" hangingPunct="1">
              <a:spcBef>
                <a:spcPts val="0"/>
              </a:spcBef>
              <a:spcAft>
                <a:spcPts val="0"/>
              </a:spcAft>
            </a:pPr>
            <a:endParaRPr lang="en-ZA">
              <a:solidFill>
                <a:prstClr val="black"/>
              </a:solidFill>
              <a:latin typeface="Calibri"/>
            </a:endParaRPr>
          </a:p>
        </p:txBody>
      </p:sp>
      <p:sp>
        <p:nvSpPr>
          <p:cNvPr id="7" name="Slide Number Placeholder 6"/>
          <p:cNvSpPr>
            <a:spLocks noGrp="1"/>
          </p:cNvSpPr>
          <p:nvPr>
            <p:ph type="sldNum" sz="quarter" idx="12"/>
          </p:nvPr>
        </p:nvSpPr>
        <p:spPr/>
        <p:txBody>
          <a:bodyPr/>
          <a:lstStyle/>
          <a:p>
            <a:fld id="{E0B74EB1-0009-4A42-8745-1C013F84CC96}" type="slidenum">
              <a:rPr lang="en-ZA" smtClean="0">
                <a:solidFill>
                  <a:prstClr val="black"/>
                </a:solidFill>
              </a:rPr>
              <a:pPr/>
              <a:t>‹#›</a:t>
            </a:fld>
            <a:endParaRPr lang="en-ZA">
              <a:solidFill>
                <a:prstClr val="black"/>
              </a:solidFill>
            </a:endParaRPr>
          </a:p>
        </p:txBody>
      </p:sp>
      <p:pic>
        <p:nvPicPr>
          <p:cNvPr id="9" name="Picture 8"/>
          <p:cNvPicPr>
            <a:picLocks noChangeAspect="1"/>
          </p:cNvPicPr>
          <p:nvPr userDrawn="1"/>
        </p:nvPicPr>
        <p:blipFill>
          <a:blip r:embed="rId4"/>
          <a:stretch>
            <a:fillRect/>
          </a:stretch>
        </p:blipFill>
        <p:spPr>
          <a:xfrm>
            <a:off x="7413962" y="6182238"/>
            <a:ext cx="1304650" cy="663063"/>
          </a:xfrm>
          <a:prstGeom prst="rect">
            <a:avLst/>
          </a:prstGeom>
        </p:spPr>
      </p:pic>
      <p:pic>
        <p:nvPicPr>
          <p:cNvPr id="10" name="Picture 4" descr="Health.jpg"/>
          <p:cNvPicPr>
            <a:picLocks noChangeAspect="1"/>
          </p:cNvPicPr>
          <p:nvPr userDrawn="1"/>
        </p:nvPicPr>
        <p:blipFill>
          <a:blip r:embed="rId5" cstate="print">
            <a:extLst>
              <a:ext uri="{28A0092B-C50C-407E-A947-70E740481C1C}">
                <a14:useLocalDpi xmlns:a14="http://schemas.microsoft.com/office/drawing/2010/main" val="0"/>
              </a:ext>
            </a:extLst>
          </a:blip>
          <a:srcRect r="21201"/>
          <a:stretch>
            <a:fillRect/>
          </a:stretch>
        </p:blipFill>
        <p:spPr bwMode="auto">
          <a:xfrm>
            <a:off x="8967" y="6070601"/>
            <a:ext cx="2836985" cy="78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Placeholder 2"/>
          <p:cNvSpPr>
            <a:spLocks noGrp="1"/>
          </p:cNvSpPr>
          <p:nvPr>
            <p:ph type="body" idx="13"/>
          </p:nvPr>
        </p:nvSpPr>
        <p:spPr>
          <a:xfrm>
            <a:off x="242451" y="1087396"/>
            <a:ext cx="4225616" cy="602858"/>
          </a:xfrm>
          <a:solidFill>
            <a:schemeClr val="bg1"/>
          </a:solidFill>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dirty="0"/>
              <a:t>Click to edit Master text styles</a:t>
            </a:r>
          </a:p>
        </p:txBody>
      </p:sp>
      <p:sp>
        <p:nvSpPr>
          <p:cNvPr id="12" name="Text Placeholder 4"/>
          <p:cNvSpPr>
            <a:spLocks noGrp="1"/>
          </p:cNvSpPr>
          <p:nvPr>
            <p:ph type="body" sz="quarter" idx="3"/>
          </p:nvPr>
        </p:nvSpPr>
        <p:spPr>
          <a:xfrm>
            <a:off x="4637086" y="1087396"/>
            <a:ext cx="4246423" cy="602858"/>
          </a:xfrm>
          <a:solidFill>
            <a:schemeClr val="bg1"/>
          </a:solidFill>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dirty="0"/>
              <a:t>Click to edit Master text styles</a:t>
            </a:r>
          </a:p>
        </p:txBody>
      </p:sp>
    </p:spTree>
    <p:extLst>
      <p:ext uri="{BB962C8B-B14F-4D97-AF65-F5344CB8AC3E}">
        <p14:creationId xmlns:p14="http://schemas.microsoft.com/office/powerpoint/2010/main" val="3556597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a:stretch>
            <a:fillRect/>
          </a:stretch>
        </p:blipFill>
        <p:spPr>
          <a:xfrm>
            <a:off x="-9592" y="898678"/>
            <a:ext cx="9144000" cy="944912"/>
          </a:xfrm>
          <a:prstGeom prst="rect">
            <a:avLst/>
          </a:prstGeom>
        </p:spPr>
      </p:pic>
      <p:pic>
        <p:nvPicPr>
          <p:cNvPr id="8" name="Picture 7"/>
          <p:cNvPicPr>
            <a:picLocks noChangeAspect="1"/>
          </p:cNvPicPr>
          <p:nvPr userDrawn="1"/>
        </p:nvPicPr>
        <p:blipFill>
          <a:blip r:embed="rId3"/>
          <a:stretch>
            <a:fillRect/>
          </a:stretch>
        </p:blipFill>
        <p:spPr>
          <a:xfrm>
            <a:off x="0" y="-25469"/>
            <a:ext cx="9144000" cy="915335"/>
          </a:xfrm>
          <a:prstGeom prst="rect">
            <a:avLst/>
          </a:prstGeom>
        </p:spPr>
      </p:pic>
      <p:sp>
        <p:nvSpPr>
          <p:cNvPr id="2" name="Title 1"/>
          <p:cNvSpPr>
            <a:spLocks noGrp="1"/>
          </p:cNvSpPr>
          <p:nvPr>
            <p:ph type="title"/>
          </p:nvPr>
        </p:nvSpPr>
        <p:spPr>
          <a:xfrm>
            <a:off x="198603" y="-30743"/>
            <a:ext cx="8746794" cy="920609"/>
          </a:xfrm>
        </p:spPr>
        <p:txBody>
          <a:bodyPr/>
          <a:lstStyle/>
          <a:p>
            <a:r>
              <a:rPr lang="en-US"/>
              <a:t>Click to edit Master title style</a:t>
            </a:r>
            <a:endParaRPr lang="en-ZA"/>
          </a:p>
        </p:txBody>
      </p:sp>
      <p:sp>
        <p:nvSpPr>
          <p:cNvPr id="3" name="Content Placeholder 2"/>
          <p:cNvSpPr>
            <a:spLocks noGrp="1"/>
          </p:cNvSpPr>
          <p:nvPr>
            <p:ph sz="half" idx="1"/>
          </p:nvPr>
        </p:nvSpPr>
        <p:spPr>
          <a:xfrm>
            <a:off x="242451" y="1915494"/>
            <a:ext cx="4246422" cy="41551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ZA" dirty="0"/>
          </a:p>
        </p:txBody>
      </p:sp>
      <p:sp>
        <p:nvSpPr>
          <p:cNvPr id="4" name="Content Placeholder 3"/>
          <p:cNvSpPr>
            <a:spLocks noGrp="1"/>
          </p:cNvSpPr>
          <p:nvPr>
            <p:ph sz="half" idx="2"/>
          </p:nvPr>
        </p:nvSpPr>
        <p:spPr>
          <a:xfrm>
            <a:off x="4637086" y="1915494"/>
            <a:ext cx="4246423" cy="41551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ZA" dirty="0"/>
          </a:p>
        </p:txBody>
      </p:sp>
      <p:sp>
        <p:nvSpPr>
          <p:cNvPr id="5" name="Date Placeholder 4"/>
          <p:cNvSpPr>
            <a:spLocks noGrp="1"/>
          </p:cNvSpPr>
          <p:nvPr>
            <p:ph type="dt" sz="half" idx="10"/>
          </p:nvPr>
        </p:nvSpPr>
        <p:spPr/>
        <p:txBody>
          <a:bodyPr/>
          <a:lstStyle/>
          <a:p>
            <a:endParaRPr lang="en-ZA">
              <a:solidFill>
                <a:prstClr val="black">
                  <a:tint val="75000"/>
                </a:prstClr>
              </a:solidFill>
            </a:endParaRPr>
          </a:p>
        </p:txBody>
      </p:sp>
      <p:sp>
        <p:nvSpPr>
          <p:cNvPr id="6" name="Footer Placeholder 5"/>
          <p:cNvSpPr>
            <a:spLocks noGrp="1"/>
          </p:cNvSpPr>
          <p:nvPr>
            <p:ph type="ftr" sz="quarter" idx="11"/>
          </p:nvPr>
        </p:nvSpPr>
        <p:spPr>
          <a:xfrm>
            <a:off x="3028951" y="6356351"/>
            <a:ext cx="3086100" cy="365125"/>
          </a:xfrm>
          <a:prstGeom prst="rect">
            <a:avLst/>
          </a:prstGeom>
        </p:spPr>
        <p:txBody>
          <a:bodyPr/>
          <a:lstStyle/>
          <a:p>
            <a:pPr defTabSz="422041" eaLnBrk="1" fontAlgn="auto" hangingPunct="1">
              <a:spcBef>
                <a:spcPts val="0"/>
              </a:spcBef>
              <a:spcAft>
                <a:spcPts val="0"/>
              </a:spcAft>
            </a:pPr>
            <a:endParaRPr lang="en-ZA">
              <a:solidFill>
                <a:prstClr val="black"/>
              </a:solidFill>
              <a:latin typeface="Calibri"/>
            </a:endParaRPr>
          </a:p>
        </p:txBody>
      </p:sp>
      <p:sp>
        <p:nvSpPr>
          <p:cNvPr id="7" name="Slide Number Placeholder 6"/>
          <p:cNvSpPr>
            <a:spLocks noGrp="1"/>
          </p:cNvSpPr>
          <p:nvPr>
            <p:ph type="sldNum" sz="quarter" idx="12"/>
          </p:nvPr>
        </p:nvSpPr>
        <p:spPr/>
        <p:txBody>
          <a:bodyPr/>
          <a:lstStyle/>
          <a:p>
            <a:fld id="{E0B74EB1-0009-4A42-8745-1C013F84CC96}" type="slidenum">
              <a:rPr lang="en-ZA" smtClean="0">
                <a:solidFill>
                  <a:prstClr val="black"/>
                </a:solidFill>
              </a:rPr>
              <a:pPr/>
              <a:t>‹#›</a:t>
            </a:fld>
            <a:endParaRPr lang="en-ZA">
              <a:solidFill>
                <a:prstClr val="black"/>
              </a:solidFill>
            </a:endParaRPr>
          </a:p>
        </p:txBody>
      </p:sp>
      <p:pic>
        <p:nvPicPr>
          <p:cNvPr id="9" name="Picture 8"/>
          <p:cNvPicPr>
            <a:picLocks noChangeAspect="1"/>
          </p:cNvPicPr>
          <p:nvPr userDrawn="1"/>
        </p:nvPicPr>
        <p:blipFill>
          <a:blip r:embed="rId4"/>
          <a:stretch>
            <a:fillRect/>
          </a:stretch>
        </p:blipFill>
        <p:spPr>
          <a:xfrm>
            <a:off x="7413962" y="6182238"/>
            <a:ext cx="1304650" cy="663063"/>
          </a:xfrm>
          <a:prstGeom prst="rect">
            <a:avLst/>
          </a:prstGeom>
        </p:spPr>
      </p:pic>
      <p:pic>
        <p:nvPicPr>
          <p:cNvPr id="10" name="Picture 4" descr="Health.jpg"/>
          <p:cNvPicPr>
            <a:picLocks noChangeAspect="1"/>
          </p:cNvPicPr>
          <p:nvPr userDrawn="1"/>
        </p:nvPicPr>
        <p:blipFill>
          <a:blip r:embed="rId5" cstate="print">
            <a:extLst>
              <a:ext uri="{28A0092B-C50C-407E-A947-70E740481C1C}">
                <a14:useLocalDpi xmlns:a14="http://schemas.microsoft.com/office/drawing/2010/main" val="0"/>
              </a:ext>
            </a:extLst>
          </a:blip>
          <a:srcRect r="21201"/>
          <a:stretch>
            <a:fillRect/>
          </a:stretch>
        </p:blipFill>
        <p:spPr bwMode="auto">
          <a:xfrm>
            <a:off x="8967" y="6070601"/>
            <a:ext cx="2836985" cy="78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Placeholder 2"/>
          <p:cNvSpPr>
            <a:spLocks noGrp="1"/>
          </p:cNvSpPr>
          <p:nvPr>
            <p:ph type="body" idx="13"/>
          </p:nvPr>
        </p:nvSpPr>
        <p:spPr>
          <a:xfrm>
            <a:off x="242451" y="1087396"/>
            <a:ext cx="4225616" cy="602858"/>
          </a:xfrm>
          <a:solidFill>
            <a:schemeClr val="bg1"/>
          </a:solidFill>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dirty="0"/>
              <a:t>Click to edit Master text styles</a:t>
            </a:r>
          </a:p>
        </p:txBody>
      </p:sp>
      <p:sp>
        <p:nvSpPr>
          <p:cNvPr id="12" name="Text Placeholder 4"/>
          <p:cNvSpPr>
            <a:spLocks noGrp="1"/>
          </p:cNvSpPr>
          <p:nvPr>
            <p:ph type="body" sz="quarter" idx="3"/>
          </p:nvPr>
        </p:nvSpPr>
        <p:spPr>
          <a:xfrm>
            <a:off x="4637086" y="1087396"/>
            <a:ext cx="4246423" cy="602858"/>
          </a:xfrm>
          <a:solidFill>
            <a:schemeClr val="bg1"/>
          </a:solidFill>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dirty="0"/>
              <a:t>Click to edit Master text styles</a:t>
            </a:r>
          </a:p>
        </p:txBody>
      </p:sp>
    </p:spTree>
    <p:extLst>
      <p:ext uri="{BB962C8B-B14F-4D97-AF65-F5344CB8AC3E}">
        <p14:creationId xmlns:p14="http://schemas.microsoft.com/office/powerpoint/2010/main" val="194563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_Only">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stretch>
            <a:fillRect/>
          </a:stretch>
        </p:blipFill>
        <p:spPr>
          <a:xfrm>
            <a:off x="0" y="-25469"/>
            <a:ext cx="9144000" cy="915335"/>
          </a:xfrm>
          <a:prstGeom prst="rect">
            <a:avLst/>
          </a:prstGeom>
        </p:spPr>
      </p:pic>
      <p:sp>
        <p:nvSpPr>
          <p:cNvPr id="2" name="Title 1"/>
          <p:cNvSpPr>
            <a:spLocks noGrp="1"/>
          </p:cNvSpPr>
          <p:nvPr>
            <p:ph type="title"/>
          </p:nvPr>
        </p:nvSpPr>
        <p:spPr>
          <a:xfrm>
            <a:off x="198603" y="0"/>
            <a:ext cx="8746794" cy="775856"/>
          </a:xfrm>
          <a:solidFill>
            <a:srgbClr val="FFC000"/>
          </a:solidFill>
        </p:spPr>
        <p:txBody>
          <a:bodyPr/>
          <a:lstStyle/>
          <a:p>
            <a:r>
              <a:rPr lang="en-US" dirty="0"/>
              <a:t>Click to edit Master title style</a:t>
            </a:r>
            <a:endParaRPr lang="en-ZA" dirty="0"/>
          </a:p>
        </p:txBody>
      </p:sp>
      <p:sp>
        <p:nvSpPr>
          <p:cNvPr id="5" name="Date Placeholder 4"/>
          <p:cNvSpPr>
            <a:spLocks noGrp="1"/>
          </p:cNvSpPr>
          <p:nvPr>
            <p:ph type="dt" sz="half" idx="10"/>
          </p:nvPr>
        </p:nvSpPr>
        <p:spPr/>
        <p:txBody>
          <a:bodyPr/>
          <a:lstStyle/>
          <a:p>
            <a:endParaRPr lang="en-ZA">
              <a:solidFill>
                <a:prstClr val="black">
                  <a:tint val="75000"/>
                </a:prstClr>
              </a:solidFill>
            </a:endParaRPr>
          </a:p>
        </p:txBody>
      </p:sp>
      <p:sp>
        <p:nvSpPr>
          <p:cNvPr id="6" name="Footer Placeholder 5"/>
          <p:cNvSpPr>
            <a:spLocks noGrp="1"/>
          </p:cNvSpPr>
          <p:nvPr>
            <p:ph type="ftr" sz="quarter" idx="11"/>
          </p:nvPr>
        </p:nvSpPr>
        <p:spPr>
          <a:xfrm>
            <a:off x="3028951" y="6356351"/>
            <a:ext cx="3086100" cy="365125"/>
          </a:xfrm>
          <a:prstGeom prst="rect">
            <a:avLst/>
          </a:prstGeom>
        </p:spPr>
        <p:txBody>
          <a:bodyPr/>
          <a:lstStyle/>
          <a:p>
            <a:pPr defTabSz="422041" eaLnBrk="1" fontAlgn="auto" hangingPunct="1">
              <a:spcBef>
                <a:spcPts val="0"/>
              </a:spcBef>
              <a:spcAft>
                <a:spcPts val="0"/>
              </a:spcAft>
            </a:pPr>
            <a:endParaRPr lang="en-ZA">
              <a:solidFill>
                <a:prstClr val="black"/>
              </a:solidFill>
              <a:latin typeface="Calibri"/>
            </a:endParaRPr>
          </a:p>
        </p:txBody>
      </p:sp>
      <p:sp>
        <p:nvSpPr>
          <p:cNvPr id="7" name="Slide Number Placeholder 6"/>
          <p:cNvSpPr>
            <a:spLocks noGrp="1"/>
          </p:cNvSpPr>
          <p:nvPr>
            <p:ph type="sldNum" sz="quarter" idx="12"/>
          </p:nvPr>
        </p:nvSpPr>
        <p:spPr/>
        <p:txBody>
          <a:bodyPr/>
          <a:lstStyle/>
          <a:p>
            <a:fld id="{E0B74EB1-0009-4A42-8745-1C013F84CC96}" type="slidenum">
              <a:rPr lang="en-ZA" smtClean="0">
                <a:solidFill>
                  <a:prstClr val="black"/>
                </a:solidFill>
              </a:rPr>
              <a:pPr/>
              <a:t>‹#›</a:t>
            </a:fld>
            <a:endParaRPr lang="en-ZA">
              <a:solidFill>
                <a:prstClr val="black"/>
              </a:solidFill>
            </a:endParaRPr>
          </a:p>
        </p:txBody>
      </p:sp>
      <p:pic>
        <p:nvPicPr>
          <p:cNvPr id="9" name="Picture 8"/>
          <p:cNvPicPr>
            <a:picLocks noChangeAspect="1"/>
          </p:cNvPicPr>
          <p:nvPr userDrawn="1"/>
        </p:nvPicPr>
        <p:blipFill>
          <a:blip r:embed="rId3"/>
          <a:stretch>
            <a:fillRect/>
          </a:stretch>
        </p:blipFill>
        <p:spPr>
          <a:xfrm>
            <a:off x="7413962" y="6182238"/>
            <a:ext cx="1304650" cy="663063"/>
          </a:xfrm>
          <a:prstGeom prst="rect">
            <a:avLst/>
          </a:prstGeom>
        </p:spPr>
      </p:pic>
      <p:pic>
        <p:nvPicPr>
          <p:cNvPr id="10" name="Picture 4" descr="Health.jpg"/>
          <p:cNvPicPr>
            <a:picLocks noChangeAspect="1"/>
          </p:cNvPicPr>
          <p:nvPr userDrawn="1"/>
        </p:nvPicPr>
        <p:blipFill>
          <a:blip r:embed="rId4" cstate="print">
            <a:extLst>
              <a:ext uri="{28A0092B-C50C-407E-A947-70E740481C1C}">
                <a14:useLocalDpi xmlns:a14="http://schemas.microsoft.com/office/drawing/2010/main" val="0"/>
              </a:ext>
            </a:extLst>
          </a:blip>
          <a:srcRect r="21201"/>
          <a:stretch>
            <a:fillRect/>
          </a:stretch>
        </p:blipFill>
        <p:spPr bwMode="auto">
          <a:xfrm>
            <a:off x="8967" y="6070601"/>
            <a:ext cx="2836985" cy="78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1066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918745" y="-25468"/>
            <a:ext cx="2225254" cy="2948778"/>
          </a:xfrm>
          <a:solidFill>
            <a:srgbClr val="FFC000"/>
          </a:solidFill>
        </p:spPr>
        <p:txBody>
          <a:bodyPr>
            <a:normAutofit/>
          </a:bodyPr>
          <a:lstStyle>
            <a:lvl1pPr>
              <a:defRPr sz="2215"/>
            </a:lvl1pPr>
          </a:lstStyle>
          <a:p>
            <a:r>
              <a:rPr lang="en-US" dirty="0"/>
              <a:t>Click to edit Master title style</a:t>
            </a:r>
            <a:endParaRPr lang="en-ZA" dirty="0"/>
          </a:p>
        </p:txBody>
      </p:sp>
      <p:sp>
        <p:nvSpPr>
          <p:cNvPr id="7" name="Slide Number Placeholder 6"/>
          <p:cNvSpPr>
            <a:spLocks noGrp="1"/>
          </p:cNvSpPr>
          <p:nvPr>
            <p:ph type="sldNum" sz="quarter" idx="12"/>
          </p:nvPr>
        </p:nvSpPr>
        <p:spPr>
          <a:xfrm>
            <a:off x="3359787" y="6468453"/>
            <a:ext cx="2133600" cy="365125"/>
          </a:xfrm>
        </p:spPr>
        <p:txBody>
          <a:bodyPr/>
          <a:lstStyle/>
          <a:p>
            <a:fld id="{E0B74EB1-0009-4A42-8745-1C013F84CC96}" type="slidenum">
              <a:rPr lang="en-ZA" smtClean="0">
                <a:solidFill>
                  <a:prstClr val="black"/>
                </a:solidFill>
              </a:rPr>
              <a:pPr/>
              <a:t>‹#›</a:t>
            </a:fld>
            <a:endParaRPr lang="en-ZA">
              <a:solidFill>
                <a:prstClr val="black"/>
              </a:solidFill>
            </a:endParaRPr>
          </a:p>
        </p:txBody>
      </p:sp>
      <p:pic>
        <p:nvPicPr>
          <p:cNvPr id="9" name="Picture 8"/>
          <p:cNvPicPr>
            <a:picLocks noChangeAspect="1"/>
          </p:cNvPicPr>
          <p:nvPr userDrawn="1"/>
        </p:nvPicPr>
        <p:blipFill>
          <a:blip r:embed="rId2"/>
          <a:stretch>
            <a:fillRect/>
          </a:stretch>
        </p:blipFill>
        <p:spPr>
          <a:xfrm>
            <a:off x="7413962" y="6182238"/>
            <a:ext cx="1304650" cy="663063"/>
          </a:xfrm>
          <a:prstGeom prst="rect">
            <a:avLst/>
          </a:prstGeom>
        </p:spPr>
      </p:pic>
      <p:pic>
        <p:nvPicPr>
          <p:cNvPr id="10" name="Picture 4" descr="Health.jpg"/>
          <p:cNvPicPr>
            <a:picLocks noChangeAspect="1"/>
          </p:cNvPicPr>
          <p:nvPr userDrawn="1"/>
        </p:nvPicPr>
        <p:blipFill>
          <a:blip r:embed="rId3" cstate="print">
            <a:extLst>
              <a:ext uri="{28A0092B-C50C-407E-A947-70E740481C1C}">
                <a14:useLocalDpi xmlns:a14="http://schemas.microsoft.com/office/drawing/2010/main" val="0"/>
              </a:ext>
            </a:extLst>
          </a:blip>
          <a:srcRect r="21201"/>
          <a:stretch>
            <a:fillRect/>
          </a:stretch>
        </p:blipFill>
        <p:spPr bwMode="auto">
          <a:xfrm>
            <a:off x="8967" y="6070601"/>
            <a:ext cx="2836985" cy="78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userDrawn="1"/>
        </p:nvSpPr>
        <p:spPr>
          <a:xfrm>
            <a:off x="6918746" y="2923310"/>
            <a:ext cx="2225253" cy="3934690"/>
          </a:xfrm>
          <a:prstGeom prst="rect">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t"/>
          <a:lstStyle/>
          <a:p>
            <a:pPr defTabSz="422041" eaLnBrk="1" fontAlgn="auto" hangingPunct="1">
              <a:spcBef>
                <a:spcPts val="0"/>
              </a:spcBef>
              <a:spcAft>
                <a:spcPts val="0"/>
              </a:spcAft>
            </a:pPr>
            <a:r>
              <a:rPr lang="en-ZA" dirty="0" err="1">
                <a:solidFill>
                  <a:prstClr val="white"/>
                </a:solidFill>
              </a:rPr>
              <a:t>asas</a:t>
            </a:r>
            <a:endParaRPr lang="en-ZA" dirty="0">
              <a:solidFill>
                <a:prstClr val="white"/>
              </a:solidFill>
            </a:endParaRPr>
          </a:p>
        </p:txBody>
      </p:sp>
    </p:spTree>
    <p:extLst>
      <p:ext uri="{BB962C8B-B14F-4D97-AF65-F5344CB8AC3E}">
        <p14:creationId xmlns:p14="http://schemas.microsoft.com/office/powerpoint/2010/main" val="1702441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stretch>
            <a:fillRect/>
          </a:stretch>
        </p:blipFill>
        <p:spPr>
          <a:xfrm>
            <a:off x="0" y="1"/>
            <a:ext cx="3934811" cy="2087561"/>
          </a:xfrm>
          <a:prstGeom prst="rect">
            <a:avLst/>
          </a:prstGeom>
        </p:spPr>
      </p:pic>
      <p:sp>
        <p:nvSpPr>
          <p:cNvPr id="3" name="Content Placeholder 2"/>
          <p:cNvSpPr>
            <a:spLocks noGrp="1"/>
          </p:cNvSpPr>
          <p:nvPr>
            <p:ph idx="1"/>
          </p:nvPr>
        </p:nvSpPr>
        <p:spPr>
          <a:xfrm>
            <a:off x="3934811" y="249382"/>
            <a:ext cx="4889468" cy="6243493"/>
          </a:xfrm>
        </p:spPr>
        <p:txBody>
          <a:bodyPr>
            <a:normAutofit/>
          </a:bodyPr>
          <a:lstStyle>
            <a:lvl1pPr marL="316531" indent="-316531">
              <a:defRPr lang="en-US" sz="2215" kern="1200" dirty="0" smtClean="0">
                <a:solidFill>
                  <a:schemeClr val="tx1"/>
                </a:solidFill>
                <a:latin typeface="+mn-lt"/>
                <a:ea typeface="+mn-ea"/>
                <a:cs typeface="+mn-cs"/>
              </a:defRPr>
            </a:lvl1pPr>
            <a:lvl2pPr marL="1043472" indent="-422041">
              <a:defRPr lang="en-US" sz="2215" kern="1200" baseline="0" dirty="0" smtClean="0">
                <a:solidFill>
                  <a:schemeClr val="tx1"/>
                </a:solidFill>
                <a:latin typeface="+mn-lt"/>
                <a:ea typeface="+mn-ea"/>
                <a:cs typeface="+mn-cs"/>
              </a:defRPr>
            </a:lvl2pPr>
            <a:lvl3pPr marL="1055103" indent="-211021">
              <a:defRPr lang="en-US" sz="1846" kern="1200" dirty="0" smtClean="0">
                <a:solidFill>
                  <a:schemeClr val="tx1"/>
                </a:solidFill>
                <a:latin typeface="+mn-lt"/>
                <a:ea typeface="+mn-ea"/>
                <a:cs typeface="+mn-cs"/>
              </a:defRPr>
            </a:lvl3pPr>
            <a:lvl4pPr marL="1383265" indent="-316531">
              <a:defRPr lang="en-US" sz="1846" kern="1200" dirty="0" smtClean="0">
                <a:solidFill>
                  <a:schemeClr val="tx1"/>
                </a:solidFill>
                <a:latin typeface="+mn-lt"/>
                <a:ea typeface="+mn-ea"/>
                <a:cs typeface="+mn-cs"/>
              </a:defRPr>
            </a:lvl4pPr>
            <a:lvl5pPr marL="1605917" indent="-316531">
              <a:defRPr lang="en-ZA" sz="1846" kern="1200" dirty="0">
                <a:solidFill>
                  <a:schemeClr val="tx1"/>
                </a:solidFill>
                <a:latin typeface="+mn-lt"/>
                <a:ea typeface="+mn-ea"/>
                <a:cs typeface="+mn-cs"/>
              </a:defRPr>
            </a:lvl5pPr>
            <a:lvl6pPr>
              <a:defRPr sz="1846"/>
            </a:lvl6pPr>
            <a:lvl7pPr>
              <a:defRPr sz="1846"/>
            </a:lvl7pPr>
            <a:lvl8pPr>
              <a:defRPr sz="1846"/>
            </a:lvl8pPr>
            <a:lvl9pPr>
              <a:defRPr sz="1846"/>
            </a:lvl9pPr>
          </a:lstStyle>
          <a:p>
            <a:pPr marL="422041" lvl="0" indent="-422041" algn="l" defTabSz="422041" rtl="0" eaLnBrk="1" latinLnBrk="0" hangingPunct="1">
              <a:spcBef>
                <a:spcPts val="554"/>
              </a:spcBef>
              <a:buSzPct val="60000"/>
              <a:buFont typeface="Wingdings" panose="05000000000000000000" pitchFamily="2" charset="2"/>
              <a:buChar char="q"/>
            </a:pPr>
            <a:r>
              <a:rPr lang="en-US" dirty="0"/>
              <a:t>Click to edit Master text styles</a:t>
            </a:r>
          </a:p>
          <a:p>
            <a:pPr marL="844083" lvl="1" indent="-222652" algn="l" defTabSz="422041" rtl="0" eaLnBrk="1" latinLnBrk="0" hangingPunct="1">
              <a:spcBef>
                <a:spcPts val="277"/>
              </a:spcBef>
              <a:buFont typeface="Wingdings" panose="05000000000000000000" pitchFamily="2" charset="2"/>
              <a:buChar char="§"/>
            </a:pPr>
            <a:r>
              <a:rPr lang="en-US" dirty="0"/>
              <a:t>Second level</a:t>
            </a:r>
          </a:p>
          <a:p>
            <a:pPr marL="1066734" lvl="2" indent="-222652" algn="l" defTabSz="422041" rtl="0" eaLnBrk="1" latinLnBrk="0" hangingPunct="1">
              <a:spcBef>
                <a:spcPts val="277"/>
              </a:spcBef>
              <a:buFont typeface="Courier New" panose="02070309020205020404" pitchFamily="49" charset="0"/>
              <a:buChar char="o"/>
            </a:pPr>
            <a:r>
              <a:rPr lang="en-US" dirty="0"/>
              <a:t>Third level</a:t>
            </a:r>
          </a:p>
          <a:p>
            <a:pPr marL="1289386" lvl="3" indent="-222652" algn="l" defTabSz="422041" rtl="0" eaLnBrk="1" latinLnBrk="0" hangingPunct="1">
              <a:spcBef>
                <a:spcPts val="0"/>
              </a:spcBef>
              <a:buSzPct val="80000"/>
              <a:buFont typeface="Wingdings" panose="05000000000000000000" pitchFamily="2" charset="2"/>
              <a:buChar char="Ø"/>
            </a:pPr>
            <a:r>
              <a:rPr lang="en-US" dirty="0"/>
              <a:t>Fourth level</a:t>
            </a:r>
          </a:p>
          <a:p>
            <a:pPr marL="1512038" lvl="4" indent="-222652" algn="l" defTabSz="422041" rtl="0" eaLnBrk="1" latinLnBrk="0" hangingPunct="1">
              <a:spcBef>
                <a:spcPts val="0"/>
              </a:spcBef>
              <a:buFont typeface="Arial"/>
              <a:buChar char="»"/>
            </a:pPr>
            <a:r>
              <a:rPr lang="en-US" dirty="0"/>
              <a:t>Fifth level</a:t>
            </a:r>
            <a:endParaRPr lang="en-ZA" dirty="0"/>
          </a:p>
        </p:txBody>
      </p:sp>
      <p:sp>
        <p:nvSpPr>
          <p:cNvPr id="4" name="Text Placeholder 3"/>
          <p:cNvSpPr>
            <a:spLocks noGrp="1"/>
          </p:cNvSpPr>
          <p:nvPr>
            <p:ph type="body" sz="half" idx="2"/>
          </p:nvPr>
        </p:nvSpPr>
        <p:spPr>
          <a:xfrm>
            <a:off x="258973" y="2304757"/>
            <a:ext cx="3398627" cy="4188118"/>
          </a:xfrm>
        </p:spPr>
        <p:txBody>
          <a:bodyPr>
            <a:normAutofit/>
          </a:bodyPr>
          <a:lstStyle>
            <a:lvl1pPr marL="0" indent="0">
              <a:spcBef>
                <a:spcPts val="554"/>
              </a:spcBef>
              <a:buNone/>
              <a:defRPr sz="2215"/>
            </a:lvl1pPr>
            <a:lvl2pPr marL="422041" indent="0">
              <a:buNone/>
              <a:defRPr sz="1292"/>
            </a:lvl2pPr>
            <a:lvl3pPr marL="844083" indent="0">
              <a:buNone/>
              <a:defRPr sz="1108"/>
            </a:lvl3pPr>
            <a:lvl4pPr marL="1266124" indent="0">
              <a:buNone/>
              <a:defRPr sz="923"/>
            </a:lvl4pPr>
            <a:lvl5pPr marL="1688165" indent="0">
              <a:buNone/>
              <a:defRPr sz="923"/>
            </a:lvl5pPr>
            <a:lvl6pPr marL="2110207" indent="0">
              <a:buNone/>
              <a:defRPr sz="923"/>
            </a:lvl6pPr>
            <a:lvl7pPr marL="2532248" indent="0">
              <a:buNone/>
              <a:defRPr sz="923"/>
            </a:lvl7pPr>
            <a:lvl8pPr marL="2954289" indent="0">
              <a:buNone/>
              <a:defRPr sz="923"/>
            </a:lvl8pPr>
            <a:lvl9pPr marL="3376331" indent="0">
              <a:buNone/>
              <a:defRPr sz="923"/>
            </a:lvl9pPr>
          </a:lstStyle>
          <a:p>
            <a:pPr lvl="0"/>
            <a:r>
              <a:rPr lang="en-US" dirty="0"/>
              <a:t>Click to edit Master text styles</a:t>
            </a:r>
          </a:p>
        </p:txBody>
      </p:sp>
      <p:sp>
        <p:nvSpPr>
          <p:cNvPr id="7" name="Slide Number Placeholder 6"/>
          <p:cNvSpPr>
            <a:spLocks noGrp="1"/>
          </p:cNvSpPr>
          <p:nvPr>
            <p:ph type="sldNum" sz="quarter" idx="12"/>
          </p:nvPr>
        </p:nvSpPr>
        <p:spPr>
          <a:xfrm>
            <a:off x="3743451" y="6492876"/>
            <a:ext cx="2133600" cy="365125"/>
          </a:xfrm>
        </p:spPr>
        <p:txBody>
          <a:bodyPr/>
          <a:lstStyle/>
          <a:p>
            <a:fld id="{E0B74EB1-0009-4A42-8745-1C013F84CC96}" type="slidenum">
              <a:rPr lang="en-ZA" smtClean="0">
                <a:solidFill>
                  <a:prstClr val="black"/>
                </a:solidFill>
              </a:rPr>
              <a:pPr/>
              <a:t>‹#›</a:t>
            </a:fld>
            <a:endParaRPr lang="en-ZA">
              <a:solidFill>
                <a:prstClr val="black"/>
              </a:solidFill>
            </a:endParaRPr>
          </a:p>
        </p:txBody>
      </p:sp>
      <p:sp>
        <p:nvSpPr>
          <p:cNvPr id="2" name="Title 1"/>
          <p:cNvSpPr>
            <a:spLocks noGrp="1"/>
          </p:cNvSpPr>
          <p:nvPr>
            <p:ph type="title"/>
          </p:nvPr>
        </p:nvSpPr>
        <p:spPr>
          <a:xfrm>
            <a:off x="258973" y="249382"/>
            <a:ext cx="3398626" cy="1537854"/>
          </a:xfrm>
          <a:solidFill>
            <a:schemeClr val="bg1"/>
          </a:solidFill>
        </p:spPr>
        <p:txBody>
          <a:bodyPr anchor="b"/>
          <a:lstStyle>
            <a:lvl1pPr>
              <a:defRPr sz="2954">
                <a:solidFill>
                  <a:schemeClr val="tx1"/>
                </a:solidFill>
              </a:defRPr>
            </a:lvl1pPr>
          </a:lstStyle>
          <a:p>
            <a:r>
              <a:rPr lang="en-US" dirty="0"/>
              <a:t>Click to edit Master title style</a:t>
            </a:r>
            <a:endParaRPr lang="en-ZA" dirty="0"/>
          </a:p>
        </p:txBody>
      </p:sp>
    </p:spTree>
    <p:extLst>
      <p:ext uri="{BB962C8B-B14F-4D97-AF65-F5344CB8AC3E}">
        <p14:creationId xmlns:p14="http://schemas.microsoft.com/office/powerpoint/2010/main" val="138781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116" y="365126"/>
            <a:ext cx="7886700" cy="1325563"/>
          </a:xfrm>
        </p:spPr>
        <p:txBody>
          <a:bodyPr/>
          <a:lstStyle/>
          <a:p>
            <a:r>
              <a:rPr lang="en-US"/>
              <a:t>Click to edit Master title style</a:t>
            </a:r>
            <a:endParaRPr lang="en-ZA"/>
          </a:p>
        </p:txBody>
      </p:sp>
      <p:sp>
        <p:nvSpPr>
          <p:cNvPr id="3" name="Text Placeholder 2"/>
          <p:cNvSpPr>
            <a:spLocks noGrp="1"/>
          </p:cNvSpPr>
          <p:nvPr>
            <p:ph type="body" idx="1"/>
          </p:nvPr>
        </p:nvSpPr>
        <p:spPr>
          <a:xfrm>
            <a:off x="630116" y="1681163"/>
            <a:ext cx="3868615" cy="82391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a:t>Click to edit Master text styles</a:t>
            </a:r>
          </a:p>
        </p:txBody>
      </p:sp>
      <p:sp>
        <p:nvSpPr>
          <p:cNvPr id="4" name="Content Placeholder 3"/>
          <p:cNvSpPr>
            <a:spLocks noGrp="1"/>
          </p:cNvSpPr>
          <p:nvPr>
            <p:ph sz="half" idx="2"/>
          </p:nvPr>
        </p:nvSpPr>
        <p:spPr>
          <a:xfrm>
            <a:off x="630116" y="2505075"/>
            <a:ext cx="386861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p:cNvSpPr>
            <a:spLocks noGrp="1"/>
          </p:cNvSpPr>
          <p:nvPr>
            <p:ph type="body" sz="quarter" idx="3"/>
          </p:nvPr>
        </p:nvSpPr>
        <p:spPr>
          <a:xfrm>
            <a:off x="4629151" y="1681163"/>
            <a:ext cx="3887665" cy="82391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a:t>Click to edit Master text styles</a:t>
            </a:r>
          </a:p>
        </p:txBody>
      </p:sp>
      <p:sp>
        <p:nvSpPr>
          <p:cNvPr id="6" name="Content Placeholder 5"/>
          <p:cNvSpPr>
            <a:spLocks noGrp="1"/>
          </p:cNvSpPr>
          <p:nvPr>
            <p:ph sz="quarter" idx="4"/>
          </p:nvPr>
        </p:nvSpPr>
        <p:spPr>
          <a:xfrm>
            <a:off x="4629151" y="2505075"/>
            <a:ext cx="388766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Date Placeholder 6"/>
          <p:cNvSpPr>
            <a:spLocks noGrp="1"/>
          </p:cNvSpPr>
          <p:nvPr>
            <p:ph type="dt" sz="half" idx="10"/>
          </p:nvPr>
        </p:nvSpPr>
        <p:spPr/>
        <p:txBody>
          <a:bodyPr/>
          <a:lstStyle/>
          <a:p>
            <a:endParaRPr lang="en-ZA">
              <a:solidFill>
                <a:prstClr val="black">
                  <a:tint val="75000"/>
                </a:prstClr>
              </a:solidFill>
            </a:endParaRPr>
          </a:p>
        </p:txBody>
      </p:sp>
      <p:sp>
        <p:nvSpPr>
          <p:cNvPr id="8" name="Footer Placeholder 7"/>
          <p:cNvSpPr>
            <a:spLocks noGrp="1"/>
          </p:cNvSpPr>
          <p:nvPr>
            <p:ph type="ftr" sz="quarter" idx="11"/>
          </p:nvPr>
        </p:nvSpPr>
        <p:spPr>
          <a:xfrm>
            <a:off x="3028951" y="6356351"/>
            <a:ext cx="3086100" cy="365125"/>
          </a:xfrm>
          <a:prstGeom prst="rect">
            <a:avLst/>
          </a:prstGeom>
        </p:spPr>
        <p:txBody>
          <a:bodyPr/>
          <a:lstStyle/>
          <a:p>
            <a:pPr defTabSz="422041" eaLnBrk="1" fontAlgn="auto" hangingPunct="1">
              <a:spcBef>
                <a:spcPts val="0"/>
              </a:spcBef>
              <a:spcAft>
                <a:spcPts val="0"/>
              </a:spcAft>
            </a:pPr>
            <a:endParaRPr lang="en-ZA">
              <a:solidFill>
                <a:prstClr val="black"/>
              </a:solidFill>
              <a:latin typeface="Calibri"/>
            </a:endParaRPr>
          </a:p>
        </p:txBody>
      </p:sp>
      <p:sp>
        <p:nvSpPr>
          <p:cNvPr id="9" name="Slide Number Placeholder 8"/>
          <p:cNvSpPr>
            <a:spLocks noGrp="1"/>
          </p:cNvSpPr>
          <p:nvPr>
            <p:ph type="sldNum" sz="quarter" idx="12"/>
          </p:nvPr>
        </p:nvSpPr>
        <p:spPr/>
        <p:txBody>
          <a:bodyPr/>
          <a:lstStyle/>
          <a:p>
            <a:fld id="{E0B74EB1-0009-4A42-8745-1C013F84CC96}" type="slidenum">
              <a:rPr lang="en-ZA" smtClean="0">
                <a:solidFill>
                  <a:prstClr val="black"/>
                </a:solidFill>
              </a:rPr>
              <a:pPr/>
              <a:t>‹#›</a:t>
            </a:fld>
            <a:endParaRPr lang="en-ZA">
              <a:solidFill>
                <a:prstClr val="black"/>
              </a:solidFill>
            </a:endParaRPr>
          </a:p>
        </p:txBody>
      </p:sp>
    </p:spTree>
    <p:extLst>
      <p:ext uri="{BB962C8B-B14F-4D97-AF65-F5344CB8AC3E}">
        <p14:creationId xmlns:p14="http://schemas.microsoft.com/office/powerpoint/2010/main" val="25800975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8"/>
          <p:cNvSpPr>
            <a:spLocks noGrp="1"/>
          </p:cNvSpPr>
          <p:nvPr>
            <p:ph type="sldNum" sz="quarter" idx="12"/>
          </p:nvPr>
        </p:nvSpPr>
        <p:spPr>
          <a:xfrm>
            <a:off x="3743451" y="6487504"/>
            <a:ext cx="2133600" cy="365125"/>
          </a:xfrm>
        </p:spPr>
        <p:txBody>
          <a:bodyPr/>
          <a:lstStyle/>
          <a:p>
            <a:fld id="{E0B74EB1-0009-4A42-8745-1C013F84CC96}" type="slidenum">
              <a:rPr lang="en-ZA" smtClean="0">
                <a:solidFill>
                  <a:prstClr val="black"/>
                </a:solidFill>
              </a:rPr>
              <a:pPr/>
              <a:t>‹#›</a:t>
            </a:fld>
            <a:endParaRPr lang="en-ZA">
              <a:solidFill>
                <a:prstClr val="black"/>
              </a:solidFill>
            </a:endParaRPr>
          </a:p>
        </p:txBody>
      </p:sp>
    </p:spTree>
    <p:extLst>
      <p:ext uri="{BB962C8B-B14F-4D97-AF65-F5344CB8AC3E}">
        <p14:creationId xmlns:p14="http://schemas.microsoft.com/office/powerpoint/2010/main" val="8312010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13" name="Slide Number Placeholder 8"/>
          <p:cNvSpPr>
            <a:spLocks noGrp="1"/>
          </p:cNvSpPr>
          <p:nvPr>
            <p:ph type="sldNum" sz="quarter" idx="12"/>
          </p:nvPr>
        </p:nvSpPr>
        <p:spPr>
          <a:xfrm>
            <a:off x="3743451" y="6487504"/>
            <a:ext cx="2133600" cy="365125"/>
          </a:xfrm>
        </p:spPr>
        <p:txBody>
          <a:bodyPr/>
          <a:lstStyle/>
          <a:p>
            <a:fld id="{E0B74EB1-0009-4A42-8745-1C013F84CC96}" type="slidenum">
              <a:rPr lang="en-ZA" smtClean="0">
                <a:solidFill>
                  <a:prstClr val="black"/>
                </a:solidFill>
              </a:rPr>
              <a:pPr/>
              <a:t>‹#›</a:t>
            </a:fld>
            <a:endParaRPr lang="en-ZA">
              <a:solidFill>
                <a:prstClr val="black"/>
              </a:solidFill>
            </a:endParaRPr>
          </a:p>
        </p:txBody>
      </p:sp>
    </p:spTree>
    <p:extLst>
      <p:ext uri="{BB962C8B-B14F-4D97-AF65-F5344CB8AC3E}">
        <p14:creationId xmlns:p14="http://schemas.microsoft.com/office/powerpoint/2010/main" val="1670598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defTabSz="457200" eaLnBrk="1" hangingPunct="1">
              <a:defRPr sz="1200">
                <a:solidFill>
                  <a:srgbClr val="898989"/>
                </a:solidFill>
                <a:latin typeface="Calibri" panose="020F0502020204030204" pitchFamily="34" charset="0"/>
              </a:defRPr>
            </a:lvl1pPr>
          </a:lstStyle>
          <a:p>
            <a:pPr>
              <a:defRPr/>
            </a:pPr>
            <a:endParaRPr lang="en-US" altLang="en-US"/>
          </a:p>
        </p:txBody>
      </p:sp>
      <p:sp>
        <p:nvSpPr>
          <p:cNvPr id="6" name="Slide Number Placeholder 5"/>
          <p:cNvSpPr>
            <a:spLocks noGrp="1"/>
          </p:cNvSpPr>
          <p:nvPr>
            <p:ph type="sldNum" sz="quarter" idx="4"/>
          </p:nvPr>
        </p:nvSpPr>
        <p:spPr>
          <a:xfrm>
            <a:off x="2867025"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defTabSz="457200" eaLnBrk="1" hangingPunct="1">
              <a:defRPr sz="1200">
                <a:solidFill>
                  <a:srgbClr val="000000"/>
                </a:solidFill>
                <a:latin typeface="Calibri" panose="020F0502020204030204" pitchFamily="34" charset="0"/>
              </a:defRPr>
            </a:lvl1pPr>
          </a:lstStyle>
          <a:p>
            <a:pPr>
              <a:defRPr/>
            </a:pPr>
            <a:fld id="{4E81CEF5-9430-4A9D-94CB-E5C0F8B5048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918" r:id="rId1"/>
    <p:sldLayoutId id="2147483919" r:id="rId2"/>
  </p:sldLayoutIdLst>
  <p:hf hdr="0" ftr="0" dt="0"/>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8603" y="274639"/>
            <a:ext cx="8746794" cy="675621"/>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98603" y="1180448"/>
            <a:ext cx="8622667" cy="490645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524000" y="6356351"/>
            <a:ext cx="2133600" cy="365125"/>
          </a:xfrm>
          <a:prstGeom prst="rect">
            <a:avLst/>
          </a:prstGeom>
        </p:spPr>
        <p:txBody>
          <a:bodyPr vert="horz" lIns="91440" tIns="45720" rIns="91440" bIns="45720" rtlCol="0" anchor="ctr"/>
          <a:lstStyle>
            <a:lvl1pPr algn="l">
              <a:defRPr sz="1108">
                <a:solidFill>
                  <a:schemeClr val="tx1">
                    <a:tint val="75000"/>
                  </a:schemeClr>
                </a:solidFill>
              </a:defRPr>
            </a:lvl1pPr>
          </a:lstStyle>
          <a:p>
            <a:pPr defTabSz="422041" eaLnBrk="1" fontAlgn="auto" hangingPunct="1">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3743451" y="6356352"/>
            <a:ext cx="2133600" cy="365125"/>
          </a:xfrm>
          <a:prstGeom prst="rect">
            <a:avLst/>
          </a:prstGeom>
        </p:spPr>
        <p:txBody>
          <a:bodyPr vert="horz" lIns="91440" tIns="45720" rIns="91440" bIns="45720" rtlCol="0" anchor="ctr"/>
          <a:lstStyle>
            <a:lvl1pPr algn="ctr">
              <a:defRPr sz="1108">
                <a:solidFill>
                  <a:schemeClr val="tx1"/>
                </a:solidFill>
              </a:defRPr>
            </a:lvl1pPr>
          </a:lstStyle>
          <a:p>
            <a:pPr defTabSz="422041" eaLnBrk="1" fontAlgn="auto" hangingPunct="1">
              <a:spcBef>
                <a:spcPts val="0"/>
              </a:spcBef>
              <a:spcAft>
                <a:spcPts val="0"/>
              </a:spcAft>
            </a:pPr>
            <a:fld id="{39AC5568-C467-DA4E-A229-6C912B895CA4}" type="slidenum">
              <a:rPr lang="en-US" smtClean="0">
                <a:solidFill>
                  <a:prstClr val="black"/>
                </a:solidFill>
                <a:latin typeface="Calibri"/>
              </a:rPr>
              <a:pPr defTabSz="422041" eaLnBrk="1" fontAlgn="auto" hangingPunct="1">
                <a:spcBef>
                  <a:spcPts val="0"/>
                </a:spcBef>
                <a:spcAft>
                  <a:spcPts val="0"/>
                </a:spcAft>
              </a:pPr>
              <a:t>‹#›</a:t>
            </a:fld>
            <a:endParaRPr lang="en-US" dirty="0">
              <a:solidFill>
                <a:prstClr val="black"/>
              </a:solidFill>
              <a:latin typeface="Calibri"/>
            </a:endParaRPr>
          </a:p>
        </p:txBody>
      </p:sp>
    </p:spTree>
    <p:extLst>
      <p:ext uri="{BB962C8B-B14F-4D97-AF65-F5344CB8AC3E}">
        <p14:creationId xmlns:p14="http://schemas.microsoft.com/office/powerpoint/2010/main" val="425397571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 id="2147483982" r:id="rId4"/>
    <p:sldLayoutId id="2147483983" r:id="rId5"/>
    <p:sldLayoutId id="2147483984" r:id="rId6"/>
    <p:sldLayoutId id="2147483985" r:id="rId7"/>
    <p:sldLayoutId id="2147483986" r:id="rId8"/>
    <p:sldLayoutId id="2147483987" r:id="rId9"/>
    <p:sldLayoutId id="2147483988" r:id="rId10"/>
    <p:sldLayoutId id="2147483989" r:id="rId11"/>
    <p:sldLayoutId id="2147483990" r:id="rId12"/>
  </p:sldLayoutIdLst>
  <p:hf hdr="0" ftr="0" dt="0"/>
  <p:txStyles>
    <p:titleStyle>
      <a:lvl1pPr algn="l" defTabSz="422041" rtl="0" eaLnBrk="1" latinLnBrk="0" hangingPunct="1">
        <a:spcBef>
          <a:spcPct val="0"/>
        </a:spcBef>
        <a:buNone/>
        <a:defRPr sz="2954" kern="1200" cap="all" baseline="0">
          <a:solidFill>
            <a:schemeClr val="tx1"/>
          </a:solidFill>
          <a:latin typeface="Arial Black" panose="020B0A04020102020204" pitchFamily="34" charset="0"/>
          <a:ea typeface="+mj-ea"/>
          <a:cs typeface="+mj-cs"/>
        </a:defRPr>
      </a:lvl1pPr>
    </p:titleStyle>
    <p:bodyStyle>
      <a:lvl1pPr marL="316531" indent="-316531" algn="l" defTabSz="422041" rtl="0" eaLnBrk="1" latinLnBrk="0" hangingPunct="1">
        <a:spcBef>
          <a:spcPct val="20000"/>
        </a:spcBef>
        <a:buFont typeface="Arial"/>
        <a:buChar char="•"/>
        <a:defRPr sz="1846" kern="1200">
          <a:solidFill>
            <a:schemeClr val="tx1"/>
          </a:solidFill>
          <a:latin typeface="+mn-lt"/>
          <a:ea typeface="+mn-ea"/>
          <a:cs typeface="+mn-cs"/>
        </a:defRPr>
      </a:lvl1pPr>
      <a:lvl2pPr marL="685817" indent="-263776" algn="l" defTabSz="422041" rtl="0" eaLnBrk="1" latinLnBrk="0" hangingPunct="1">
        <a:spcBef>
          <a:spcPct val="20000"/>
        </a:spcBef>
        <a:buFont typeface="Arial"/>
        <a:buChar char="–"/>
        <a:defRPr sz="1846" kern="1200">
          <a:solidFill>
            <a:schemeClr val="tx1"/>
          </a:solidFill>
          <a:latin typeface="+mn-lt"/>
          <a:ea typeface="+mn-ea"/>
          <a:cs typeface="+mn-cs"/>
        </a:defRPr>
      </a:lvl2pPr>
      <a:lvl3pPr marL="1055103" indent="-211021" algn="l" defTabSz="422041" rtl="0" eaLnBrk="1" latinLnBrk="0" hangingPunct="1">
        <a:spcBef>
          <a:spcPct val="20000"/>
        </a:spcBef>
        <a:buFont typeface="Arial"/>
        <a:buChar char="•"/>
        <a:defRPr sz="1662" kern="1200">
          <a:solidFill>
            <a:schemeClr val="tx1"/>
          </a:solidFill>
          <a:latin typeface="+mn-lt"/>
          <a:ea typeface="+mn-ea"/>
          <a:cs typeface="+mn-cs"/>
        </a:defRPr>
      </a:lvl3pPr>
      <a:lvl4pPr marL="1477145" indent="-211021" algn="l" defTabSz="422041" rtl="0" eaLnBrk="1" latinLnBrk="0" hangingPunct="1">
        <a:spcBef>
          <a:spcPct val="20000"/>
        </a:spcBef>
        <a:buFont typeface="Arial"/>
        <a:buChar char="–"/>
        <a:defRPr sz="1662" kern="1200">
          <a:solidFill>
            <a:schemeClr val="tx1"/>
          </a:solidFill>
          <a:latin typeface="+mn-lt"/>
          <a:ea typeface="+mn-ea"/>
          <a:cs typeface="+mn-cs"/>
        </a:defRPr>
      </a:lvl4pPr>
      <a:lvl5pPr marL="1899186" indent="-211021" algn="l" defTabSz="422041" rtl="0" eaLnBrk="1" latinLnBrk="0" hangingPunct="1">
        <a:spcBef>
          <a:spcPct val="20000"/>
        </a:spcBef>
        <a:buFont typeface="Arial"/>
        <a:buChar char="»"/>
        <a:defRPr sz="1662" kern="1200">
          <a:solidFill>
            <a:schemeClr val="tx1"/>
          </a:solidFill>
          <a:latin typeface="+mn-lt"/>
          <a:ea typeface="+mn-ea"/>
          <a:cs typeface="+mn-cs"/>
        </a:defRPr>
      </a:lvl5pPr>
      <a:lvl6pPr marL="2321227" indent="-211021" algn="l" defTabSz="422041" rtl="0" eaLnBrk="1" latinLnBrk="0" hangingPunct="1">
        <a:spcBef>
          <a:spcPct val="20000"/>
        </a:spcBef>
        <a:buFont typeface="Arial"/>
        <a:buChar char="•"/>
        <a:defRPr sz="1846" kern="1200">
          <a:solidFill>
            <a:schemeClr val="tx1"/>
          </a:solidFill>
          <a:latin typeface="+mn-lt"/>
          <a:ea typeface="+mn-ea"/>
          <a:cs typeface="+mn-cs"/>
        </a:defRPr>
      </a:lvl6pPr>
      <a:lvl7pPr marL="2743269" indent="-211021" algn="l" defTabSz="422041" rtl="0" eaLnBrk="1" latinLnBrk="0" hangingPunct="1">
        <a:spcBef>
          <a:spcPct val="20000"/>
        </a:spcBef>
        <a:buFont typeface="Arial"/>
        <a:buChar char="•"/>
        <a:defRPr sz="1846" kern="1200">
          <a:solidFill>
            <a:schemeClr val="tx1"/>
          </a:solidFill>
          <a:latin typeface="+mn-lt"/>
          <a:ea typeface="+mn-ea"/>
          <a:cs typeface="+mn-cs"/>
        </a:defRPr>
      </a:lvl7pPr>
      <a:lvl8pPr marL="3165310" indent="-211021" algn="l" defTabSz="422041" rtl="0" eaLnBrk="1" latinLnBrk="0" hangingPunct="1">
        <a:spcBef>
          <a:spcPct val="20000"/>
        </a:spcBef>
        <a:buFont typeface="Arial"/>
        <a:buChar char="•"/>
        <a:defRPr sz="1846" kern="1200">
          <a:solidFill>
            <a:schemeClr val="tx1"/>
          </a:solidFill>
          <a:latin typeface="+mn-lt"/>
          <a:ea typeface="+mn-ea"/>
          <a:cs typeface="+mn-cs"/>
        </a:defRPr>
      </a:lvl8pPr>
      <a:lvl9pPr marL="3587351" indent="-211021" algn="l" defTabSz="422041" rtl="0" eaLnBrk="1" latinLnBrk="0" hangingPunct="1">
        <a:spcBef>
          <a:spcPct val="20000"/>
        </a:spcBef>
        <a:buFont typeface="Arial"/>
        <a:buChar char="•"/>
        <a:defRPr sz="1846" kern="1200">
          <a:solidFill>
            <a:schemeClr val="tx1"/>
          </a:solidFill>
          <a:latin typeface="+mn-lt"/>
          <a:ea typeface="+mn-ea"/>
          <a:cs typeface="+mn-cs"/>
        </a:defRPr>
      </a:lvl9pPr>
    </p:bodyStyle>
    <p:otherStyle>
      <a:defPPr>
        <a:defRPr lang="en-US"/>
      </a:defPPr>
      <a:lvl1pPr marL="0" algn="l" defTabSz="422041" rtl="0" eaLnBrk="1" latinLnBrk="0" hangingPunct="1">
        <a:defRPr sz="1662" kern="1200">
          <a:solidFill>
            <a:schemeClr val="tx1"/>
          </a:solidFill>
          <a:latin typeface="+mn-lt"/>
          <a:ea typeface="+mn-ea"/>
          <a:cs typeface="+mn-cs"/>
        </a:defRPr>
      </a:lvl1pPr>
      <a:lvl2pPr marL="422041" algn="l" defTabSz="422041" rtl="0" eaLnBrk="1" latinLnBrk="0" hangingPunct="1">
        <a:defRPr sz="1662" kern="1200">
          <a:solidFill>
            <a:schemeClr val="tx1"/>
          </a:solidFill>
          <a:latin typeface="+mn-lt"/>
          <a:ea typeface="+mn-ea"/>
          <a:cs typeface="+mn-cs"/>
        </a:defRPr>
      </a:lvl2pPr>
      <a:lvl3pPr marL="844083" algn="l" defTabSz="422041" rtl="0" eaLnBrk="1" latinLnBrk="0" hangingPunct="1">
        <a:defRPr sz="1662" kern="1200">
          <a:solidFill>
            <a:schemeClr val="tx1"/>
          </a:solidFill>
          <a:latin typeface="+mn-lt"/>
          <a:ea typeface="+mn-ea"/>
          <a:cs typeface="+mn-cs"/>
        </a:defRPr>
      </a:lvl3pPr>
      <a:lvl4pPr marL="1266124" algn="l" defTabSz="422041" rtl="0" eaLnBrk="1" latinLnBrk="0" hangingPunct="1">
        <a:defRPr sz="1662" kern="1200">
          <a:solidFill>
            <a:schemeClr val="tx1"/>
          </a:solidFill>
          <a:latin typeface="+mn-lt"/>
          <a:ea typeface="+mn-ea"/>
          <a:cs typeface="+mn-cs"/>
        </a:defRPr>
      </a:lvl4pPr>
      <a:lvl5pPr marL="1688165" algn="l" defTabSz="422041" rtl="0" eaLnBrk="1" latinLnBrk="0" hangingPunct="1">
        <a:defRPr sz="1662" kern="1200">
          <a:solidFill>
            <a:schemeClr val="tx1"/>
          </a:solidFill>
          <a:latin typeface="+mn-lt"/>
          <a:ea typeface="+mn-ea"/>
          <a:cs typeface="+mn-cs"/>
        </a:defRPr>
      </a:lvl5pPr>
      <a:lvl6pPr marL="2110207" algn="l" defTabSz="422041" rtl="0" eaLnBrk="1" latinLnBrk="0" hangingPunct="1">
        <a:defRPr sz="1662" kern="1200">
          <a:solidFill>
            <a:schemeClr val="tx1"/>
          </a:solidFill>
          <a:latin typeface="+mn-lt"/>
          <a:ea typeface="+mn-ea"/>
          <a:cs typeface="+mn-cs"/>
        </a:defRPr>
      </a:lvl6pPr>
      <a:lvl7pPr marL="2532248" algn="l" defTabSz="422041" rtl="0" eaLnBrk="1" latinLnBrk="0" hangingPunct="1">
        <a:defRPr sz="1662" kern="1200">
          <a:solidFill>
            <a:schemeClr val="tx1"/>
          </a:solidFill>
          <a:latin typeface="+mn-lt"/>
          <a:ea typeface="+mn-ea"/>
          <a:cs typeface="+mn-cs"/>
        </a:defRPr>
      </a:lvl7pPr>
      <a:lvl8pPr marL="2954289" algn="l" defTabSz="422041" rtl="0" eaLnBrk="1" latinLnBrk="0" hangingPunct="1">
        <a:defRPr sz="1662" kern="1200">
          <a:solidFill>
            <a:schemeClr val="tx1"/>
          </a:solidFill>
          <a:latin typeface="+mn-lt"/>
          <a:ea typeface="+mn-ea"/>
          <a:cs typeface="+mn-cs"/>
        </a:defRPr>
      </a:lvl8pPr>
      <a:lvl9pPr marL="3376331" algn="l" defTabSz="422041" rtl="0" eaLnBrk="1" latinLnBrk="0" hangingPunct="1">
        <a:defRPr sz="16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MPG POWERPOINT L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63525"/>
            <a:ext cx="914400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47" name="Group 10"/>
          <p:cNvGrpSpPr>
            <a:grpSpLocks/>
          </p:cNvGrpSpPr>
          <p:nvPr/>
        </p:nvGrpSpPr>
        <p:grpSpPr bwMode="auto">
          <a:xfrm>
            <a:off x="5337175" y="2254250"/>
            <a:ext cx="3338513" cy="814388"/>
            <a:chOff x="5782732" y="2055173"/>
            <a:chExt cx="3894668" cy="949002"/>
          </a:xfrm>
        </p:grpSpPr>
        <p:sp>
          <p:nvSpPr>
            <p:cNvPr id="6151" name="TextBox 8"/>
            <p:cNvSpPr txBox="1">
              <a:spLocks noChangeArrowheads="1"/>
            </p:cNvSpPr>
            <p:nvPr/>
          </p:nvSpPr>
          <p:spPr bwMode="auto">
            <a:xfrm>
              <a:off x="6779085" y="2055173"/>
              <a:ext cx="2198275" cy="60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baseline="30000">
                  <a:solidFill>
                    <a:srgbClr val="F2B01E"/>
                  </a:solidFill>
                  <a:latin typeface="Arial" panose="020B0604020202020204" pitchFamily="34" charset="0"/>
                </a:rPr>
                <a:t>when the sun rises</a:t>
              </a:r>
            </a:p>
            <a:p>
              <a:pPr eaLnBrk="1" hangingPunct="1">
                <a:spcBef>
                  <a:spcPct val="0"/>
                </a:spcBef>
                <a:buFontTx/>
                <a:buNone/>
              </a:pPr>
              <a:endParaRPr lang="en-US" altLang="en-US" sz="1800">
                <a:solidFill>
                  <a:srgbClr val="F2B01E"/>
                </a:solidFill>
                <a:latin typeface="Arial" panose="020B0604020202020204" pitchFamily="34" charset="0"/>
              </a:endParaRPr>
            </a:p>
          </p:txBody>
        </p:sp>
        <p:sp>
          <p:nvSpPr>
            <p:cNvPr id="6152" name="TextBox 9"/>
            <p:cNvSpPr txBox="1">
              <a:spLocks noChangeArrowheads="1"/>
            </p:cNvSpPr>
            <p:nvPr/>
          </p:nvSpPr>
          <p:spPr bwMode="auto">
            <a:xfrm>
              <a:off x="5782732" y="2308611"/>
              <a:ext cx="3894668" cy="695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200" baseline="30000" dirty="0">
                  <a:solidFill>
                    <a:schemeClr val="bg1"/>
                  </a:solidFill>
                  <a:latin typeface="Arial" panose="020B0604020202020204" pitchFamily="34" charset="0"/>
                </a:rPr>
                <a:t>we work hard to deliver</a:t>
              </a:r>
            </a:p>
            <a:p>
              <a:pPr eaLnBrk="1" hangingPunct="1">
                <a:spcBef>
                  <a:spcPct val="0"/>
                </a:spcBef>
                <a:buFontTx/>
                <a:buNone/>
              </a:pPr>
              <a:endParaRPr lang="en-US" altLang="en-US" sz="1800" dirty="0">
                <a:solidFill>
                  <a:schemeClr val="bg1"/>
                </a:solidFill>
                <a:latin typeface="Arial" panose="020B0604020202020204" pitchFamily="34" charset="0"/>
              </a:endParaRPr>
            </a:p>
          </p:txBody>
        </p:sp>
      </p:grpSp>
      <p:sp>
        <p:nvSpPr>
          <p:cNvPr id="6148" name="Slide Number Placehold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2DA7E3C-0FCE-4461-98C3-CA9EA4ABF567}" type="slidenum">
              <a:rPr lang="en-US" altLang="en-US" sz="1200" smtClean="0">
                <a:solidFill>
                  <a:srgbClr val="000000"/>
                </a:solidFill>
              </a:rPr>
              <a:pPr>
                <a:spcBef>
                  <a:spcPct val="0"/>
                </a:spcBef>
                <a:buFontTx/>
                <a:buNone/>
              </a:pPr>
              <a:t>1</a:t>
            </a:fld>
            <a:endParaRPr lang="en-US" altLang="en-US" sz="1200">
              <a:solidFill>
                <a:srgbClr val="000000"/>
              </a:solidFill>
            </a:endParaRPr>
          </a:p>
        </p:txBody>
      </p:sp>
      <p:sp>
        <p:nvSpPr>
          <p:cNvPr id="6149" name="TextBox 6"/>
          <p:cNvSpPr txBox="1">
            <a:spLocks noChangeArrowheads="1"/>
          </p:cNvSpPr>
          <p:nvPr/>
        </p:nvSpPr>
        <p:spPr bwMode="auto">
          <a:xfrm>
            <a:off x="257175" y="3287713"/>
            <a:ext cx="86217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ZA" altLang="en-US" sz="2800" b="1" dirty="0"/>
              <a:t>MPUMALANGA DEPARTMENT OF HEALTH </a:t>
            </a:r>
          </a:p>
          <a:p>
            <a:pPr eaLnBrk="1" hangingPunct="1">
              <a:spcBef>
                <a:spcPct val="0"/>
              </a:spcBef>
              <a:buFontTx/>
              <a:buNone/>
            </a:pPr>
            <a:endParaRPr lang="en-ZA" altLang="en-US" sz="2800" b="1" dirty="0"/>
          </a:p>
        </p:txBody>
      </p:sp>
      <p:sp>
        <p:nvSpPr>
          <p:cNvPr id="6150" name="TextBox 7"/>
          <p:cNvSpPr txBox="1">
            <a:spLocks noChangeArrowheads="1"/>
          </p:cNvSpPr>
          <p:nvPr/>
        </p:nvSpPr>
        <p:spPr bwMode="auto">
          <a:xfrm>
            <a:off x="0" y="4022725"/>
            <a:ext cx="9144000"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endParaRPr lang="en-US" altLang="en-US" sz="2000" b="1" dirty="0"/>
          </a:p>
          <a:p>
            <a:pPr algn="ctr">
              <a:spcBef>
                <a:spcPct val="0"/>
              </a:spcBef>
              <a:buFontTx/>
              <a:buNone/>
            </a:pPr>
            <a:r>
              <a:rPr lang="en-US" altLang="en-US" sz="2000" b="1" dirty="0"/>
              <a:t>PROGRESS REPORT ON THE IMPLEMENTATION OF IDEAL CLINIC INITIATIVE </a:t>
            </a:r>
          </a:p>
          <a:p>
            <a:pPr algn="ctr">
              <a:spcBef>
                <a:spcPct val="0"/>
              </a:spcBef>
              <a:buFontTx/>
              <a:buNone/>
            </a:pPr>
            <a:r>
              <a:rPr lang="en-GB" altLang="en-US" sz="2000" b="1" dirty="0">
                <a:solidFill>
                  <a:srgbClr val="F2B01E"/>
                </a:solidFill>
              </a:rPr>
              <a:t>FEBRUARY 2020</a:t>
            </a:r>
            <a:endParaRPr lang="en-US" altLang="en-US" sz="2000" b="1" dirty="0">
              <a:solidFill>
                <a:srgbClr val="F2B01E"/>
              </a:solidFill>
            </a:endParaRPr>
          </a:p>
          <a:p>
            <a:pPr algn="r" eaLnBrk="1" hangingPunct="1">
              <a:spcBef>
                <a:spcPct val="0"/>
              </a:spcBef>
              <a:buFontTx/>
              <a:buNone/>
            </a:pPr>
            <a:endParaRPr lang="en-GB" altLang="en-US" sz="2400" b="1" baseline="30000" dirty="0">
              <a:solidFill>
                <a:srgbClr val="F2B01E"/>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1052737"/>
            <a:ext cx="8817205" cy="4860294"/>
          </a:xfrm>
        </p:spPr>
        <p:txBody>
          <a:bodyPr>
            <a:normAutofit fontScale="62500" lnSpcReduction="20000"/>
          </a:bodyPr>
          <a:lstStyle/>
          <a:p>
            <a:pPr marL="0" indent="0">
              <a:lnSpc>
                <a:spcPct val="150000"/>
              </a:lnSpc>
              <a:buNone/>
            </a:pPr>
            <a:r>
              <a:rPr lang="en-GB" sz="3200" dirty="0" smtClean="0">
                <a:cs typeface="Arial" panose="020B0604020202020204" pitchFamily="34" charset="0"/>
              </a:rPr>
              <a:t>1. Background</a:t>
            </a:r>
            <a:endParaRPr lang="en-GB" sz="3200" dirty="0">
              <a:cs typeface="Arial" panose="020B0604020202020204" pitchFamily="34" charset="0"/>
            </a:endParaRPr>
          </a:p>
          <a:p>
            <a:pPr marL="0" marR="88055" indent="0">
              <a:lnSpc>
                <a:spcPct val="150000"/>
              </a:lnSpc>
              <a:spcBef>
                <a:spcPts val="0"/>
              </a:spcBef>
              <a:buNone/>
            </a:pPr>
            <a:r>
              <a:rPr lang="en-US" sz="3200" dirty="0"/>
              <a:t>2</a:t>
            </a:r>
            <a:r>
              <a:rPr lang="en-US" sz="3200" dirty="0" smtClean="0"/>
              <a:t>. </a:t>
            </a:r>
            <a:r>
              <a:rPr lang="en-US" sz="3200" dirty="0"/>
              <a:t>Progress from 2015 to date </a:t>
            </a:r>
            <a:endParaRPr lang="en-US" sz="3200" dirty="0" smtClean="0"/>
          </a:p>
          <a:p>
            <a:pPr marL="0" marR="88055" indent="0">
              <a:lnSpc>
                <a:spcPct val="150000"/>
              </a:lnSpc>
              <a:spcBef>
                <a:spcPts val="0"/>
              </a:spcBef>
              <a:buNone/>
            </a:pPr>
            <a:r>
              <a:rPr lang="en-US" sz="3200" dirty="0"/>
              <a:t>3</a:t>
            </a:r>
            <a:r>
              <a:rPr lang="en-US" sz="3200" dirty="0" smtClean="0"/>
              <a:t>. Critical </a:t>
            </a:r>
            <a:r>
              <a:rPr lang="en-US" sz="3200" dirty="0"/>
              <a:t>success </a:t>
            </a:r>
            <a:r>
              <a:rPr lang="en-US" sz="3200" dirty="0" smtClean="0"/>
              <a:t>factors</a:t>
            </a:r>
          </a:p>
          <a:p>
            <a:pPr marL="0" marR="88055" indent="0">
              <a:lnSpc>
                <a:spcPct val="150000"/>
              </a:lnSpc>
              <a:spcBef>
                <a:spcPts val="0"/>
              </a:spcBef>
              <a:buNone/>
            </a:pPr>
            <a:r>
              <a:rPr lang="en-US" sz="3200" dirty="0" smtClean="0"/>
              <a:t>4. </a:t>
            </a:r>
            <a:r>
              <a:rPr lang="en-US" sz="3200" dirty="0"/>
              <a:t>Establishment and continuous functionality of PPTICRM- Keeping ICRM teams </a:t>
            </a:r>
            <a:endParaRPr lang="en-US" sz="3200" dirty="0" smtClean="0"/>
          </a:p>
          <a:p>
            <a:pPr marL="0" marR="88055" indent="0">
              <a:lnSpc>
                <a:spcPct val="150000"/>
              </a:lnSpc>
              <a:spcBef>
                <a:spcPts val="0"/>
              </a:spcBef>
              <a:buNone/>
            </a:pPr>
            <a:r>
              <a:rPr lang="en-US" sz="3200" dirty="0"/>
              <a:t> </a:t>
            </a:r>
            <a:r>
              <a:rPr lang="en-US" sz="3200" dirty="0" smtClean="0"/>
              <a:t>    motivated</a:t>
            </a:r>
          </a:p>
          <a:p>
            <a:pPr marL="0" marR="88055" indent="0">
              <a:lnSpc>
                <a:spcPct val="150000"/>
              </a:lnSpc>
              <a:spcBef>
                <a:spcPts val="0"/>
              </a:spcBef>
              <a:buNone/>
            </a:pPr>
            <a:r>
              <a:rPr lang="en-US" sz="3200" dirty="0"/>
              <a:t>5</a:t>
            </a:r>
            <a:r>
              <a:rPr lang="en-US" sz="3200" dirty="0" smtClean="0"/>
              <a:t>. </a:t>
            </a:r>
            <a:r>
              <a:rPr lang="en-US" sz="3200" dirty="0"/>
              <a:t>Identified challenges and reasons for </a:t>
            </a:r>
            <a:r>
              <a:rPr lang="en-US" sz="3200" dirty="0" smtClean="0"/>
              <a:t>non-achievement</a:t>
            </a:r>
          </a:p>
          <a:p>
            <a:pPr marL="0" marR="88055" indent="0">
              <a:lnSpc>
                <a:spcPct val="150000"/>
              </a:lnSpc>
              <a:spcBef>
                <a:spcPts val="0"/>
              </a:spcBef>
              <a:buNone/>
            </a:pPr>
            <a:r>
              <a:rPr lang="en-US" sz="3200" dirty="0" smtClean="0"/>
              <a:t>6. Strategies </a:t>
            </a:r>
            <a:r>
              <a:rPr lang="en-US" sz="3200" dirty="0"/>
              <a:t>to address identified </a:t>
            </a:r>
            <a:r>
              <a:rPr lang="en-US" sz="3200" dirty="0" smtClean="0"/>
              <a:t>challenges</a:t>
            </a:r>
          </a:p>
          <a:p>
            <a:pPr marL="0" marR="88055" indent="0">
              <a:lnSpc>
                <a:spcPct val="150000"/>
              </a:lnSpc>
              <a:spcBef>
                <a:spcPts val="0"/>
              </a:spcBef>
              <a:buNone/>
            </a:pPr>
            <a:r>
              <a:rPr lang="en-US" sz="3200" dirty="0" smtClean="0"/>
              <a:t>7. Sustainability </a:t>
            </a:r>
            <a:r>
              <a:rPr lang="en-US" sz="3200" dirty="0"/>
              <a:t>of the </a:t>
            </a:r>
            <a:r>
              <a:rPr lang="en-US" sz="3200" dirty="0" err="1" smtClean="0"/>
              <a:t>programme</a:t>
            </a:r>
            <a:endParaRPr lang="en-US" sz="3200" dirty="0" smtClean="0"/>
          </a:p>
          <a:p>
            <a:pPr marL="0" marR="88055" indent="0">
              <a:lnSpc>
                <a:spcPct val="150000"/>
              </a:lnSpc>
              <a:spcBef>
                <a:spcPts val="0"/>
              </a:spcBef>
              <a:buNone/>
            </a:pPr>
            <a:r>
              <a:rPr lang="en-US" sz="3200" dirty="0" smtClean="0">
                <a:ea typeface="Calibri" panose="020F0502020204030204" pitchFamily="34" charset="0"/>
                <a:cs typeface="Times New Roman" panose="02020603050405020304" pitchFamily="18" charset="0"/>
              </a:rPr>
              <a:t>8. </a:t>
            </a:r>
            <a:r>
              <a:rPr lang="en-US" sz="3200" dirty="0">
                <a:ea typeface="Calibri" panose="020F0502020204030204" pitchFamily="34" charset="0"/>
                <a:cs typeface="Times New Roman" panose="02020603050405020304" pitchFamily="18" charset="0"/>
              </a:rPr>
              <a:t>K</a:t>
            </a:r>
            <a:r>
              <a:rPr lang="en-US" sz="3200" dirty="0" smtClean="0">
                <a:ea typeface="Calibri" panose="020F0502020204030204" pitchFamily="34" charset="0"/>
                <a:cs typeface="Times New Roman" panose="02020603050405020304" pitchFamily="18" charset="0"/>
              </a:rPr>
              <a:t>ey </a:t>
            </a:r>
            <a:r>
              <a:rPr lang="en-US" sz="3200" dirty="0">
                <a:ea typeface="Calibri" panose="020F0502020204030204" pitchFamily="34" charset="0"/>
                <a:cs typeface="Times New Roman" panose="02020603050405020304" pitchFamily="18" charset="0"/>
              </a:rPr>
              <a:t>i</a:t>
            </a:r>
            <a:r>
              <a:rPr lang="en-US" sz="3200" dirty="0" smtClean="0">
                <a:ea typeface="Calibri" panose="020F0502020204030204" pitchFamily="34" charset="0"/>
                <a:cs typeface="Times New Roman" panose="02020603050405020304" pitchFamily="18" charset="0"/>
              </a:rPr>
              <a:t>ssues  </a:t>
            </a:r>
            <a:r>
              <a:rPr lang="en-US" sz="3200" dirty="0">
                <a:ea typeface="Calibri" panose="020F0502020204030204" pitchFamily="34" charset="0"/>
                <a:cs typeface="Times New Roman" panose="02020603050405020304" pitchFamily="18" charset="0"/>
              </a:rPr>
              <a:t>highlighted </a:t>
            </a:r>
            <a:endParaRPr lang="en-US" sz="3200" dirty="0" smtClean="0">
              <a:ea typeface="Calibri" panose="020F0502020204030204" pitchFamily="34" charset="0"/>
              <a:cs typeface="Times New Roman" panose="02020603050405020304" pitchFamily="18" charset="0"/>
            </a:endParaRPr>
          </a:p>
          <a:p>
            <a:pPr marL="0" marR="88055" indent="0">
              <a:lnSpc>
                <a:spcPct val="150000"/>
              </a:lnSpc>
              <a:spcBef>
                <a:spcPts val="0"/>
              </a:spcBef>
              <a:buNone/>
            </a:pPr>
            <a:r>
              <a:rPr lang="en-ZA" sz="3200" dirty="0" smtClean="0">
                <a:cs typeface="Arial" pitchFamily="34" charset="0"/>
              </a:rPr>
              <a:t>9. Ideal </a:t>
            </a:r>
            <a:r>
              <a:rPr lang="en-ZA" sz="3200" dirty="0">
                <a:cs typeface="Arial" pitchFamily="34" charset="0"/>
              </a:rPr>
              <a:t>clinic rate- MTSF target</a:t>
            </a:r>
            <a:r>
              <a:rPr lang="en-US" sz="3200" dirty="0"/>
              <a:t> </a:t>
            </a:r>
            <a:r>
              <a:rPr lang="en-ZA" altLang="en-US" sz="3200" dirty="0" smtClean="0">
                <a:cs typeface="Arial" panose="020B0604020202020204" pitchFamily="34" charset="0"/>
              </a:rPr>
              <a:t> </a:t>
            </a:r>
            <a:endParaRPr lang="en-ZA" altLang="en-US" sz="3200" dirty="0"/>
          </a:p>
          <a:p>
            <a:pPr marL="0" indent="0">
              <a:buNone/>
            </a:pPr>
            <a:endParaRPr lang="en-GB" dirty="0">
              <a:solidFill>
                <a:srgbClr val="FF0000"/>
              </a:solidFill>
            </a:endParaRPr>
          </a:p>
        </p:txBody>
      </p:sp>
      <p:sp>
        <p:nvSpPr>
          <p:cNvPr id="3" name="Slide Number Placeholder 2"/>
          <p:cNvSpPr>
            <a:spLocks noGrp="1"/>
          </p:cNvSpPr>
          <p:nvPr>
            <p:ph type="sldNum" sz="quarter" idx="12"/>
          </p:nvPr>
        </p:nvSpPr>
        <p:spPr/>
        <p:txBody>
          <a:bodyPr/>
          <a:lstStyle/>
          <a:p>
            <a:fld id="{39FA0468-3927-4793-AA81-D33DA6B21872}" type="slidenum">
              <a:rPr lang="en-US" smtClean="0">
                <a:solidFill>
                  <a:prstClr val="black"/>
                </a:solidFill>
              </a:rPr>
              <a:pPr/>
              <a:t>2</a:t>
            </a:fld>
            <a:endParaRPr lang="en-US" dirty="0">
              <a:solidFill>
                <a:prstClr val="black"/>
              </a:solidFill>
            </a:endParaRPr>
          </a:p>
        </p:txBody>
      </p:sp>
      <p:sp>
        <p:nvSpPr>
          <p:cNvPr id="4" name="Title 3"/>
          <p:cNvSpPr>
            <a:spLocks noGrp="1"/>
          </p:cNvSpPr>
          <p:nvPr>
            <p:ph type="title"/>
          </p:nvPr>
        </p:nvSpPr>
        <p:spPr/>
        <p:txBody>
          <a:bodyPr>
            <a:normAutofit/>
          </a:bodyPr>
          <a:lstStyle/>
          <a:p>
            <a:pPr algn="ctr"/>
            <a:r>
              <a:rPr lang="en-GB" sz="2800" b="1" cap="none" dirty="0" smtClean="0">
                <a:latin typeface="+mj-lt"/>
                <a:cs typeface="Arial" panose="020B0604020202020204" pitchFamily="34" charset="0"/>
              </a:rPr>
              <a:t>PRESENTATION OUTLINE</a:t>
            </a:r>
            <a:endParaRPr lang="en-GB" sz="2800" b="1" cap="none" dirty="0">
              <a:latin typeface="+mj-lt"/>
              <a:cs typeface="Arial" panose="020B0604020202020204" pitchFamily="34" charset="0"/>
            </a:endParaRPr>
          </a:p>
        </p:txBody>
      </p:sp>
    </p:spTree>
    <p:extLst>
      <p:ext uri="{BB962C8B-B14F-4D97-AF65-F5344CB8AC3E}">
        <p14:creationId xmlns:p14="http://schemas.microsoft.com/office/powerpoint/2010/main" val="2139646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ZA" sz="2800" b="1" cap="none" dirty="0" smtClean="0">
                <a:latin typeface="+mj-lt"/>
              </a:rPr>
              <a:t>1.BACKGROUND</a:t>
            </a:r>
            <a:endParaRPr lang="en-US" sz="2800" b="1" cap="none" dirty="0">
              <a:solidFill>
                <a:schemeClr val="tx1"/>
              </a:solidFill>
              <a:latin typeface="+mj-lt"/>
            </a:endParaRPr>
          </a:p>
        </p:txBody>
      </p:sp>
      <p:sp>
        <p:nvSpPr>
          <p:cNvPr id="4" name="Slide Number Placeholder 3"/>
          <p:cNvSpPr>
            <a:spLocks noGrp="1"/>
          </p:cNvSpPr>
          <p:nvPr>
            <p:ph type="sldNum" sz="quarter" idx="12"/>
          </p:nvPr>
        </p:nvSpPr>
        <p:spPr/>
        <p:txBody>
          <a:bodyPr/>
          <a:lstStyle/>
          <a:p>
            <a:fld id="{39FA0468-3927-4793-AA81-D33DA6B21872}" type="slidenum">
              <a:rPr lang="en-US" smtClean="0"/>
              <a:t>3</a:t>
            </a:fld>
            <a:endParaRPr lang="en-US" dirty="0"/>
          </a:p>
        </p:txBody>
      </p:sp>
      <p:sp>
        <p:nvSpPr>
          <p:cNvPr id="6" name="Rectangle 2"/>
          <p:cNvSpPr txBox="1">
            <a:spLocks noGrp="1"/>
          </p:cNvSpPr>
          <p:nvPr>
            <p:ph idx="1"/>
          </p:nvPr>
        </p:nvSpPr>
        <p:spPr>
          <a:xfrm>
            <a:off x="260667" y="1206029"/>
            <a:ext cx="8664042" cy="5538311"/>
          </a:xfrm>
          <a:prstGeom prst="rect">
            <a:avLst/>
          </a:prstGeom>
          <a:noFill/>
          <a:ln>
            <a:no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rtlCol="0"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6125"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marL="317997" lvl="1" indent="-316531" algn="just">
              <a:lnSpc>
                <a:spcPct val="150000"/>
              </a:lnSpc>
              <a:spcBef>
                <a:spcPts val="1662"/>
              </a:spcBef>
            </a:pPr>
            <a:r>
              <a:rPr lang="en-ZA" sz="2000" dirty="0" smtClean="0">
                <a:cs typeface="Arial" pitchFamily="34" charset="0"/>
              </a:rPr>
              <a:t>The Ideal Clinic initiative has been implemented in Mpumalanga since 2015 following the operation </a:t>
            </a:r>
            <a:r>
              <a:rPr lang="en-ZA" sz="2000" dirty="0" err="1" smtClean="0">
                <a:cs typeface="Arial" pitchFamily="34" charset="0"/>
              </a:rPr>
              <a:t>Phakisa</a:t>
            </a:r>
            <a:r>
              <a:rPr lang="en-ZA" sz="2000" dirty="0" smtClean="0">
                <a:cs typeface="Arial" pitchFamily="34" charset="0"/>
              </a:rPr>
              <a:t> laboratory sitting and subsequent launch by the President on the 18 November 2014 </a:t>
            </a:r>
          </a:p>
          <a:p>
            <a:pPr marL="317997" lvl="1" indent="-316531" algn="just">
              <a:lnSpc>
                <a:spcPct val="150000"/>
              </a:lnSpc>
              <a:spcBef>
                <a:spcPts val="1662"/>
              </a:spcBef>
            </a:pPr>
            <a:r>
              <a:rPr lang="en-GB" sz="2000" dirty="0" smtClean="0">
                <a:cs typeface="Arial" pitchFamily="34" charset="0"/>
              </a:rPr>
              <a:t>The ICRM Programme was received with much enthusiasm, Political will, buy in from Managers at all levels, PPTICRM teams were established </a:t>
            </a:r>
            <a:r>
              <a:rPr lang="en-GB" sz="2000" dirty="0" err="1" smtClean="0">
                <a:cs typeface="Arial" pitchFamily="34" charset="0"/>
              </a:rPr>
              <a:t>etc</a:t>
            </a:r>
            <a:endParaRPr lang="en-GB" sz="2000" dirty="0" smtClean="0">
              <a:cs typeface="Arial" pitchFamily="34" charset="0"/>
            </a:endParaRPr>
          </a:p>
          <a:p>
            <a:pPr marL="317997" lvl="1" indent="-316531" algn="just">
              <a:lnSpc>
                <a:spcPct val="150000"/>
              </a:lnSpc>
              <a:spcBef>
                <a:spcPts val="1662"/>
              </a:spcBef>
            </a:pPr>
            <a:r>
              <a:rPr lang="en-GB" sz="2000" dirty="0" smtClean="0">
                <a:cs typeface="Arial" pitchFamily="34" charset="0"/>
              </a:rPr>
              <a:t>ICRM Implementation plan was developed taking into cognisance the 8 Streams ( Waiting Time, Infrastructure, HRH, Service delivery, Financial </a:t>
            </a:r>
            <a:r>
              <a:rPr lang="en-GB" sz="2000" dirty="0" err="1" smtClean="0">
                <a:cs typeface="Arial" pitchFamily="34" charset="0"/>
              </a:rPr>
              <a:t>Mx</a:t>
            </a:r>
            <a:r>
              <a:rPr lang="en-GB" sz="2000" dirty="0" smtClean="0">
                <a:cs typeface="Arial" pitchFamily="34" charset="0"/>
              </a:rPr>
              <a:t>, Supply Chain, Sustainability, Institutional Arrangements)</a:t>
            </a:r>
          </a:p>
          <a:p>
            <a:pPr marL="317997" lvl="1" indent="-316531" algn="just">
              <a:lnSpc>
                <a:spcPct val="150000"/>
              </a:lnSpc>
              <a:spcBef>
                <a:spcPts val="1662"/>
              </a:spcBef>
            </a:pPr>
            <a:r>
              <a:rPr lang="en-GB" sz="2000" dirty="0" smtClean="0">
                <a:cs typeface="Arial" pitchFamily="34" charset="0"/>
              </a:rPr>
              <a:t>The progress made to date is highlighted in the slides to follow</a:t>
            </a:r>
            <a:endParaRPr lang="en-US" sz="2000" dirty="0" smtClean="0">
              <a:cs typeface="Arial" pitchFamily="34" charset="0"/>
            </a:endParaRPr>
          </a:p>
          <a:p>
            <a:pPr marL="335582" lvl="1" indent="-334116">
              <a:lnSpc>
                <a:spcPct val="150000"/>
              </a:lnSpc>
              <a:spcBef>
                <a:spcPts val="1662"/>
              </a:spcBef>
            </a:pPr>
            <a:endParaRPr lang="en-US" sz="2215" dirty="0">
              <a:cs typeface="Arial" pitchFamily="34" charset="0"/>
            </a:endParaRPr>
          </a:p>
        </p:txBody>
      </p:sp>
    </p:spTree>
    <p:extLst>
      <p:ext uri="{BB962C8B-B14F-4D97-AF65-F5344CB8AC3E}">
        <p14:creationId xmlns:p14="http://schemas.microsoft.com/office/powerpoint/2010/main" val="33158305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R="88055" algn="ctr">
              <a:spcBef>
                <a:spcPts val="0"/>
              </a:spcBef>
            </a:pPr>
            <a:r>
              <a:rPr lang="en-US" sz="969" dirty="0">
                <a:solidFill>
                  <a:srgbClr val="000000"/>
                </a:solidFill>
                <a:latin typeface="Arial"/>
              </a:rPr>
              <a:t/>
            </a:r>
            <a:br>
              <a:rPr lang="en-US" sz="969" dirty="0">
                <a:solidFill>
                  <a:srgbClr val="000000"/>
                </a:solidFill>
                <a:latin typeface="Arial"/>
              </a:rPr>
            </a:br>
            <a:r>
              <a:rPr lang="en-US" sz="2800" b="1" cap="none" dirty="0" smtClean="0">
                <a:solidFill>
                  <a:srgbClr val="000000"/>
                </a:solidFill>
                <a:latin typeface="+mj-lt"/>
              </a:rPr>
              <a:t>2. </a:t>
            </a:r>
            <a:r>
              <a:rPr lang="en-US" sz="2800" b="1" cap="none" dirty="0" smtClean="0">
                <a:solidFill>
                  <a:prstClr val="black"/>
                </a:solidFill>
                <a:latin typeface="+mj-lt"/>
              </a:rPr>
              <a:t>PROGRESS FROM 2015 TO DATE </a:t>
            </a:r>
            <a:endParaRPr lang="en-US" sz="2800" b="1" cap="none" dirty="0">
              <a:solidFill>
                <a:prstClr val="black"/>
              </a:solidFill>
              <a:latin typeface="+mj-lt"/>
            </a:endParaRPr>
          </a:p>
        </p:txBody>
      </p:sp>
      <p:sp>
        <p:nvSpPr>
          <p:cNvPr id="4" name="Slide Number Placeholder 3"/>
          <p:cNvSpPr>
            <a:spLocks noGrp="1"/>
          </p:cNvSpPr>
          <p:nvPr>
            <p:ph type="sldNum" sz="quarter" idx="12"/>
          </p:nvPr>
        </p:nvSpPr>
        <p:spPr/>
        <p:txBody>
          <a:bodyPr/>
          <a:lstStyle/>
          <a:p>
            <a:fld id="{39FA0468-3927-4793-AA81-D33DA6B21872}" type="slidenum">
              <a:rPr lang="en-US" smtClean="0">
                <a:solidFill>
                  <a:prstClr val="black"/>
                </a:solidFill>
              </a:rPr>
              <a:pPr/>
              <a:t>4</a:t>
            </a:fld>
            <a:endParaRPr lang="en-US" dirty="0">
              <a:solidFill>
                <a:prstClr val="black"/>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3170143611"/>
              </p:ext>
            </p:extLst>
          </p:nvPr>
        </p:nvGraphicFramePr>
        <p:xfrm>
          <a:off x="120576" y="979716"/>
          <a:ext cx="9023422" cy="4681532"/>
        </p:xfrm>
        <a:graphic>
          <a:graphicData uri="http://schemas.openxmlformats.org/drawingml/2006/table">
            <a:tbl>
              <a:tblPr firstRow="1" bandRow="1">
                <a:tableStyleId>{10A1B5D5-9B99-4C35-A422-299274C87663}</a:tableStyleId>
              </a:tblPr>
              <a:tblGrid>
                <a:gridCol w="1211064">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936104">
                  <a:extLst>
                    <a:ext uri="{9D8B030D-6E8A-4147-A177-3AD203B41FA5}">
                      <a16:colId xmlns:a16="http://schemas.microsoft.com/office/drawing/2014/main" val="48768514"/>
                    </a:ext>
                  </a:extLst>
                </a:gridCol>
                <a:gridCol w="1440160">
                  <a:extLst>
                    <a:ext uri="{9D8B030D-6E8A-4147-A177-3AD203B41FA5}">
                      <a16:colId xmlns:a16="http://schemas.microsoft.com/office/drawing/2014/main" val="20002"/>
                    </a:ext>
                  </a:extLst>
                </a:gridCol>
                <a:gridCol w="1368152">
                  <a:extLst>
                    <a:ext uri="{9D8B030D-6E8A-4147-A177-3AD203B41FA5}">
                      <a16:colId xmlns:a16="http://schemas.microsoft.com/office/drawing/2014/main" val="20003"/>
                    </a:ext>
                  </a:extLst>
                </a:gridCol>
                <a:gridCol w="936104">
                  <a:extLst>
                    <a:ext uri="{9D8B030D-6E8A-4147-A177-3AD203B41FA5}">
                      <a16:colId xmlns:a16="http://schemas.microsoft.com/office/drawing/2014/main" val="20004"/>
                    </a:ext>
                  </a:extLst>
                </a:gridCol>
                <a:gridCol w="1080120">
                  <a:extLst>
                    <a:ext uri="{9D8B030D-6E8A-4147-A177-3AD203B41FA5}">
                      <a16:colId xmlns:a16="http://schemas.microsoft.com/office/drawing/2014/main" val="20005"/>
                    </a:ext>
                  </a:extLst>
                </a:gridCol>
                <a:gridCol w="1115614">
                  <a:extLst>
                    <a:ext uri="{9D8B030D-6E8A-4147-A177-3AD203B41FA5}">
                      <a16:colId xmlns:a16="http://schemas.microsoft.com/office/drawing/2014/main" val="20006"/>
                    </a:ext>
                  </a:extLst>
                </a:gridCol>
              </a:tblGrid>
              <a:tr h="2417682">
                <a:tc>
                  <a:txBody>
                    <a:bodyPr/>
                    <a:lstStyle/>
                    <a:p>
                      <a:pPr algn="l">
                        <a:lnSpc>
                          <a:spcPct val="115000"/>
                        </a:lnSpc>
                        <a:spcAft>
                          <a:spcPts val="0"/>
                        </a:spcAft>
                      </a:pPr>
                      <a:r>
                        <a:rPr lang="en-US" sz="1800" dirty="0">
                          <a:solidFill>
                            <a:schemeClr val="tx1"/>
                          </a:solidFill>
                          <a:latin typeface="+mn-lt"/>
                        </a:rPr>
                        <a:t>Province</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lnSpc>
                          <a:spcPct val="115000"/>
                        </a:lnSpc>
                        <a:spcAft>
                          <a:spcPts val="0"/>
                        </a:spcAft>
                      </a:pPr>
                      <a:r>
                        <a:rPr lang="en-US" sz="1800" u="none" strike="noStrike" kern="1200" baseline="0" dirty="0">
                          <a:solidFill>
                            <a:schemeClr val="tx1"/>
                          </a:solidFill>
                          <a:latin typeface="+mn-lt"/>
                        </a:rPr>
                        <a:t>Total #</a:t>
                      </a:r>
                      <a:r>
                        <a:rPr lang="en-US" sz="1800" dirty="0">
                          <a:solidFill>
                            <a:schemeClr val="tx1"/>
                          </a:solidFill>
                          <a:latin typeface="+mn-lt"/>
                        </a:rPr>
                        <a:t> of facilities</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marL="0" marR="0" indent="0" algn="ctr" defTabSz="422041" rtl="0" eaLnBrk="1" fontAlgn="auto" latinLnBrk="0" hangingPunct="1">
                        <a:lnSpc>
                          <a:spcPct val="115000"/>
                        </a:lnSpc>
                        <a:spcBef>
                          <a:spcPts val="0"/>
                        </a:spcBef>
                        <a:spcAft>
                          <a:spcPts val="0"/>
                        </a:spcAft>
                        <a:buClrTx/>
                        <a:buSzTx/>
                        <a:buFontTx/>
                        <a:buNone/>
                        <a:tabLst/>
                        <a:defRPr/>
                      </a:pPr>
                      <a:r>
                        <a:rPr lang="en-US" sz="1800" b="1" kern="1200" dirty="0" smtClean="0">
                          <a:solidFill>
                            <a:schemeClr val="tx1"/>
                          </a:solidFill>
                          <a:effectLst/>
                          <a:latin typeface="+mn-lt"/>
                          <a:ea typeface="Calibri" panose="020F0502020204030204" pitchFamily="34" charset="0"/>
                        </a:rPr>
                        <a:t>Ideal by 2015/16</a:t>
                      </a:r>
                      <a:endParaRPr lang="en-US" sz="1800" dirty="0" smtClean="0">
                        <a:solidFill>
                          <a:schemeClr val="tx1"/>
                        </a:solidFill>
                        <a:effectLst/>
                        <a:latin typeface="+mn-lt"/>
                        <a:ea typeface="Times New Roman" panose="02020603050405020304" pitchFamily="18" charset="0"/>
                      </a:endParaRPr>
                    </a:p>
                    <a:p>
                      <a:pPr algn="ctr">
                        <a:lnSpc>
                          <a:spcPct val="115000"/>
                        </a:lnSpc>
                        <a:spcAft>
                          <a:spcPts val="0"/>
                        </a:spcAft>
                      </a:pP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sz="1800" u="none" strike="noStrike" kern="1200" baseline="0" dirty="0">
                          <a:solidFill>
                            <a:schemeClr val="tx1"/>
                          </a:solidFill>
                          <a:latin typeface="+mn-lt"/>
                        </a:rPr>
                        <a:t># Facilities that remained</a:t>
                      </a:r>
                    </a:p>
                    <a:p>
                      <a:r>
                        <a:rPr lang="en-US" sz="1800" u="none" strike="noStrike" kern="1200" baseline="0" dirty="0">
                          <a:solidFill>
                            <a:schemeClr val="tx1"/>
                          </a:solidFill>
                          <a:latin typeface="+mn-lt"/>
                        </a:rPr>
                        <a:t>Ideal in 2017/18 from</a:t>
                      </a:r>
                    </a:p>
                    <a:p>
                      <a:r>
                        <a:rPr lang="en-US" sz="1800" u="none" strike="noStrike" kern="1200" baseline="0" dirty="0">
                          <a:solidFill>
                            <a:schemeClr val="tx1"/>
                          </a:solidFill>
                          <a:latin typeface="+mn-lt"/>
                        </a:rPr>
                        <a:t>2015/16 and 2016/17</a:t>
                      </a:r>
                    </a:p>
                    <a:p>
                      <a:r>
                        <a:rPr lang="en-US" sz="1800" u="none" strike="noStrike" kern="1200" baseline="0" dirty="0">
                          <a:solidFill>
                            <a:schemeClr val="tx1"/>
                          </a:solidFill>
                          <a:latin typeface="+mn-lt"/>
                        </a:rPr>
                        <a:t>financial year</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sz="1800" u="none" strike="noStrike" kern="1200" baseline="0" dirty="0">
                          <a:solidFill>
                            <a:schemeClr val="tx1"/>
                          </a:solidFill>
                          <a:latin typeface="+mn-lt"/>
                        </a:rPr>
                        <a:t># Facilities with IC status</a:t>
                      </a:r>
                    </a:p>
                    <a:p>
                      <a:r>
                        <a:rPr lang="en-US" sz="1800" u="none" strike="noStrike" kern="1200" baseline="0" dirty="0">
                          <a:solidFill>
                            <a:schemeClr val="tx1"/>
                          </a:solidFill>
                          <a:latin typeface="+mn-lt"/>
                        </a:rPr>
                        <a:t>in 2017/18 (PR and PRU</a:t>
                      </a:r>
                    </a:p>
                    <a:p>
                      <a:r>
                        <a:rPr lang="en-US" sz="1800" u="none" strike="noStrike" kern="1200" baseline="0" dirty="0">
                          <a:solidFill>
                            <a:schemeClr val="tx1"/>
                          </a:solidFill>
                          <a:latin typeface="+mn-lt"/>
                        </a:rPr>
                        <a:t>SDs only)</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sz="1800" u="none" strike="noStrike" kern="1200" baseline="0" dirty="0">
                          <a:solidFill>
                            <a:schemeClr val="tx1"/>
                          </a:solidFill>
                          <a:latin typeface="+mn-lt"/>
                        </a:rPr>
                        <a:t>Total # of Ideal</a:t>
                      </a:r>
                    </a:p>
                    <a:p>
                      <a:r>
                        <a:rPr lang="en-US" sz="1800" u="none" strike="noStrike" kern="1200" baseline="0" dirty="0">
                          <a:solidFill>
                            <a:schemeClr val="tx1"/>
                          </a:solidFill>
                          <a:latin typeface="+mn-lt"/>
                        </a:rPr>
                        <a:t>Facilities in 2017/18</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sz="1800" u="none" strike="noStrike" kern="1200" baseline="0" dirty="0">
                          <a:solidFill>
                            <a:schemeClr val="tx1"/>
                          </a:solidFill>
                          <a:latin typeface="+mn-lt"/>
                        </a:rPr>
                        <a:t>Total # of Ideal</a:t>
                      </a:r>
                    </a:p>
                    <a:p>
                      <a:r>
                        <a:rPr lang="en-US" sz="1800" u="none" strike="noStrike" kern="1200" baseline="0" dirty="0">
                          <a:solidFill>
                            <a:schemeClr val="tx1"/>
                          </a:solidFill>
                          <a:latin typeface="+mn-lt"/>
                        </a:rPr>
                        <a:t>Facilities in 2018/19</a:t>
                      </a:r>
                      <a:endParaRPr lang="en-US" sz="1800" b="1" dirty="0">
                        <a:solidFill>
                          <a:schemeClr val="tx1"/>
                        </a:solidFill>
                        <a:latin typeface="+mn-lt"/>
                        <a:ea typeface="Calibri"/>
                        <a:cs typeface="Times New Roman"/>
                      </a:endParaRPr>
                    </a:p>
                    <a:p>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lnSpc>
                          <a:spcPct val="115000"/>
                        </a:lnSpc>
                        <a:spcAft>
                          <a:spcPts val="0"/>
                        </a:spcAft>
                      </a:pPr>
                      <a:r>
                        <a:rPr lang="en-US" sz="1800" u="none" strike="noStrike" kern="1200" baseline="0" dirty="0">
                          <a:solidFill>
                            <a:schemeClr val="tx1"/>
                          </a:solidFill>
                          <a:latin typeface="+mn-lt"/>
                        </a:rPr>
                        <a:t>% of Ideal </a:t>
                      </a:r>
                      <a:r>
                        <a:rPr lang="en-US" sz="1800" u="none" strike="noStrike" kern="1200" baseline="0" dirty="0" smtClean="0">
                          <a:solidFill>
                            <a:schemeClr val="tx1"/>
                          </a:solidFill>
                          <a:latin typeface="+mn-lt"/>
                        </a:rPr>
                        <a:t>facilities in 2018/19</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597938">
                <a:tc>
                  <a:txBody>
                    <a:bodyPr/>
                    <a:lstStyle/>
                    <a:p>
                      <a:pPr algn="l">
                        <a:lnSpc>
                          <a:spcPct val="115000"/>
                        </a:lnSpc>
                        <a:spcAft>
                          <a:spcPts val="0"/>
                        </a:spcAft>
                      </a:pPr>
                      <a:r>
                        <a:rPr lang="en-US" sz="1600" dirty="0">
                          <a:latin typeface="+mn-lt"/>
                        </a:rPr>
                        <a:t>Mpumalanga</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1" dirty="0">
                          <a:latin typeface="+mn-lt"/>
                        </a:rPr>
                        <a:t>287</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fontAlgn="b">
                        <a:lnSpc>
                          <a:spcPct val="106000"/>
                        </a:lnSpc>
                        <a:spcBef>
                          <a:spcPts val="0"/>
                        </a:spcBef>
                        <a:spcAft>
                          <a:spcPts val="0"/>
                        </a:spcAft>
                      </a:pPr>
                      <a:r>
                        <a:rPr lang="en-GB" sz="1600" b="1" kern="1200" dirty="0" smtClean="0">
                          <a:solidFill>
                            <a:srgbClr val="000000"/>
                          </a:solidFill>
                          <a:effectLst/>
                          <a:latin typeface="+mn-lt"/>
                          <a:ea typeface="Times New Roman" panose="02020603050405020304" pitchFamily="18" charset="0"/>
                        </a:rPr>
                        <a:t>19</a:t>
                      </a:r>
                      <a:endParaRPr lang="en-US" sz="1600" b="1" dirty="0">
                        <a:effectLst/>
                        <a:latin typeface="+mn-lt"/>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1" dirty="0">
                          <a:latin typeface="+mn-lt"/>
                        </a:rPr>
                        <a:t>46</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1" dirty="0">
                          <a:latin typeface="+mn-lt"/>
                        </a:rPr>
                        <a:t>41</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1" dirty="0">
                          <a:latin typeface="+mn-lt"/>
                        </a:rPr>
                        <a:t>87</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1" dirty="0">
                          <a:solidFill>
                            <a:schemeClr val="tx1"/>
                          </a:solidFill>
                          <a:latin typeface="+mn-lt"/>
                          <a:ea typeface="Calibri"/>
                          <a:cs typeface="Times New Roman"/>
                        </a:rPr>
                        <a:t>133</a:t>
                      </a: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1" dirty="0">
                          <a:latin typeface="+mn-lt"/>
                        </a:rPr>
                        <a:t>46.34%</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34633">
                <a:tc>
                  <a:txBody>
                    <a:bodyPr/>
                    <a:lstStyle/>
                    <a:p>
                      <a:pPr algn="l">
                        <a:lnSpc>
                          <a:spcPct val="115000"/>
                        </a:lnSpc>
                        <a:spcAft>
                          <a:spcPts val="0"/>
                        </a:spcAft>
                      </a:pPr>
                      <a:r>
                        <a:rPr lang="en-US" sz="1600" dirty="0">
                          <a:latin typeface="+mn-lt"/>
                        </a:rPr>
                        <a:t>Ehlanzeni</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121</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fontAlgn="b">
                        <a:lnSpc>
                          <a:spcPct val="106000"/>
                        </a:lnSpc>
                        <a:spcBef>
                          <a:spcPts val="0"/>
                        </a:spcBef>
                        <a:spcAft>
                          <a:spcPts val="0"/>
                        </a:spcAft>
                      </a:pPr>
                      <a:r>
                        <a:rPr lang="en-GB" sz="1600" kern="1200" dirty="0" smtClean="0">
                          <a:solidFill>
                            <a:srgbClr val="000000"/>
                          </a:solidFill>
                          <a:effectLst/>
                          <a:latin typeface="+mn-lt"/>
                          <a:ea typeface="Times New Roman" panose="02020603050405020304" pitchFamily="18" charset="0"/>
                        </a:rPr>
                        <a:t>4</a:t>
                      </a:r>
                      <a:endParaRPr lang="en-US" sz="1600" dirty="0">
                        <a:effectLst/>
                        <a:latin typeface="+mn-lt"/>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2</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8</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10</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0" dirty="0">
                          <a:solidFill>
                            <a:schemeClr val="tx1"/>
                          </a:solidFill>
                          <a:latin typeface="+mn-lt"/>
                          <a:ea typeface="Calibri"/>
                          <a:cs typeface="Times New Roman"/>
                        </a:rPr>
                        <a:t>26</a:t>
                      </a: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21.5%</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55304">
                <a:tc>
                  <a:txBody>
                    <a:bodyPr/>
                    <a:lstStyle/>
                    <a:p>
                      <a:pPr algn="l">
                        <a:lnSpc>
                          <a:spcPct val="115000"/>
                        </a:lnSpc>
                        <a:spcAft>
                          <a:spcPts val="0"/>
                        </a:spcAft>
                      </a:pPr>
                      <a:r>
                        <a:rPr lang="en-US" sz="1600" dirty="0">
                          <a:latin typeface="+mn-lt"/>
                        </a:rPr>
                        <a:t>Gert Sibande</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76</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fontAlgn="b">
                        <a:lnSpc>
                          <a:spcPct val="106000"/>
                        </a:lnSpc>
                        <a:spcBef>
                          <a:spcPts val="0"/>
                        </a:spcBef>
                        <a:spcAft>
                          <a:spcPts val="0"/>
                        </a:spcAft>
                      </a:pPr>
                      <a:r>
                        <a:rPr lang="en-GB" sz="1600" kern="1200" dirty="0" smtClean="0">
                          <a:solidFill>
                            <a:srgbClr val="000000"/>
                          </a:solidFill>
                          <a:effectLst/>
                          <a:latin typeface="+mn-lt"/>
                          <a:ea typeface="Times New Roman" panose="02020603050405020304" pitchFamily="18" charset="0"/>
                        </a:rPr>
                        <a:t>11</a:t>
                      </a:r>
                      <a:endParaRPr lang="en-US" sz="1600" dirty="0">
                        <a:effectLst/>
                        <a:latin typeface="+mn-lt"/>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37</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18</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55</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0" dirty="0">
                          <a:solidFill>
                            <a:schemeClr val="tx1"/>
                          </a:solidFill>
                          <a:latin typeface="+mn-lt"/>
                          <a:ea typeface="Calibri"/>
                          <a:cs typeface="Times New Roman"/>
                        </a:rPr>
                        <a:t>69</a:t>
                      </a: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90.8%</a:t>
                      </a:r>
                      <a:endParaRPr lang="en-US" sz="16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75975">
                <a:tc>
                  <a:txBody>
                    <a:bodyPr/>
                    <a:lstStyle/>
                    <a:p>
                      <a:pPr algn="l">
                        <a:lnSpc>
                          <a:spcPct val="115000"/>
                        </a:lnSpc>
                        <a:spcAft>
                          <a:spcPts val="0"/>
                        </a:spcAft>
                      </a:pPr>
                      <a:r>
                        <a:rPr lang="en-US" sz="1600" dirty="0">
                          <a:latin typeface="+mn-lt"/>
                        </a:rPr>
                        <a:t>Nkangala</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90</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fontAlgn="b">
                        <a:lnSpc>
                          <a:spcPct val="106000"/>
                        </a:lnSpc>
                        <a:spcBef>
                          <a:spcPts val="0"/>
                        </a:spcBef>
                        <a:spcAft>
                          <a:spcPts val="0"/>
                        </a:spcAft>
                      </a:pPr>
                      <a:r>
                        <a:rPr lang="en-GB" sz="1600" b="0" kern="1200" dirty="0" smtClean="0">
                          <a:solidFill>
                            <a:srgbClr val="000000"/>
                          </a:solidFill>
                          <a:effectLst/>
                          <a:latin typeface="+mn-lt"/>
                          <a:ea typeface="Times New Roman" panose="02020603050405020304" pitchFamily="18" charset="0"/>
                        </a:rPr>
                        <a:t>4</a:t>
                      </a:r>
                      <a:endParaRPr lang="en-US" sz="1600" b="0" dirty="0">
                        <a:effectLst/>
                        <a:latin typeface="+mn-lt"/>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7</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15</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22</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b="0" dirty="0">
                          <a:solidFill>
                            <a:schemeClr val="tx1"/>
                          </a:solidFill>
                          <a:latin typeface="+mn-lt"/>
                          <a:ea typeface="Calibri"/>
                          <a:cs typeface="Times New Roman"/>
                        </a:rPr>
                        <a:t>38</a:t>
                      </a: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600" dirty="0">
                          <a:latin typeface="+mn-lt"/>
                        </a:rPr>
                        <a:t>42.2%</a:t>
                      </a:r>
                      <a:endParaRPr lang="en-US" sz="16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585342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5</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2.PROGRESS FROM 2015 TO DATE CONT…</a:t>
            </a: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34925" y="712788"/>
            <a:ext cx="9099550" cy="5643562"/>
          </a:xfrm>
        </p:spPr>
        <p:txBody>
          <a:bodyPr/>
          <a:lstStyle/>
          <a:p>
            <a:pPr>
              <a:lnSpc>
                <a:spcPct val="150000"/>
              </a:lnSpc>
            </a:pPr>
            <a:r>
              <a:rPr lang="en-US" altLang="en-US" sz="2000" dirty="0">
                <a:cs typeface="Arial" panose="020B0604020202020204" pitchFamily="34" charset="0"/>
              </a:rPr>
              <a:t> </a:t>
            </a:r>
            <a:r>
              <a:rPr lang="en-US" altLang="en-US" sz="1800" dirty="0">
                <a:cs typeface="Arial" panose="020B0604020202020204" pitchFamily="34" charset="0"/>
              </a:rPr>
              <a:t>Status determination conducted by the District PPTICRM in all 287 PHC facilities, to establish a </a:t>
            </a:r>
            <a:r>
              <a:rPr lang="en-US" altLang="en-US" sz="1800" dirty="0" smtClean="0">
                <a:cs typeface="Arial" panose="020B0604020202020204" pitchFamily="34" charset="0"/>
              </a:rPr>
              <a:t>baseline</a:t>
            </a:r>
            <a:r>
              <a:rPr lang="en-ZA" altLang="en-US" sz="1800" dirty="0" smtClean="0">
                <a:cs typeface="Arial" panose="020B0604020202020204" pitchFamily="34" charset="0"/>
              </a:rPr>
              <a:t>.</a:t>
            </a:r>
            <a:endParaRPr lang="en-ZA" altLang="en-US" sz="1800" dirty="0">
              <a:cs typeface="Arial" panose="020B0604020202020204" pitchFamily="34" charset="0"/>
            </a:endParaRPr>
          </a:p>
          <a:p>
            <a:pPr>
              <a:lnSpc>
                <a:spcPct val="150000"/>
              </a:lnSpc>
            </a:pPr>
            <a:r>
              <a:rPr lang="en-US" sz="1800" dirty="0"/>
              <a:t>The newly targeted PHC facilities </a:t>
            </a:r>
            <a:r>
              <a:rPr lang="en-US" sz="1800" dirty="0" smtClean="0"/>
              <a:t>for 2019/20 </a:t>
            </a:r>
            <a:r>
              <a:rPr lang="en-US" sz="1800" dirty="0"/>
              <a:t>scale up plan is </a:t>
            </a:r>
            <a:r>
              <a:rPr lang="en-US" sz="1800" dirty="0" smtClean="0"/>
              <a:t>56 </a:t>
            </a:r>
            <a:r>
              <a:rPr lang="en-US" sz="1800" dirty="0"/>
              <a:t>(</a:t>
            </a:r>
            <a:r>
              <a:rPr lang="en-US" sz="1800" dirty="0" smtClean="0"/>
              <a:t>23 </a:t>
            </a:r>
            <a:r>
              <a:rPr lang="en-US" sz="1800" dirty="0"/>
              <a:t>Nkangala and 33 in Ehlanzeni. </a:t>
            </a:r>
            <a:r>
              <a:rPr lang="en-US" sz="1800" dirty="0" smtClean="0"/>
              <a:t>These </a:t>
            </a:r>
            <a:r>
              <a:rPr lang="en-US" sz="1800" dirty="0"/>
              <a:t>are PHC facilities that were never subjected to scale up plan. </a:t>
            </a:r>
          </a:p>
          <a:p>
            <a:pPr>
              <a:lnSpc>
                <a:spcPct val="150000"/>
              </a:lnSpc>
            </a:pPr>
            <a:r>
              <a:rPr lang="en-US" sz="1800" dirty="0"/>
              <a:t>Gert Sibande has already subjected all 76 PHC facilities to the scale up plan and the District PPTICRM will conduct the assessments based on the continuous update done by the PHC facilities.</a:t>
            </a:r>
          </a:p>
          <a:p>
            <a:pPr>
              <a:lnSpc>
                <a:spcPct val="150000"/>
              </a:lnSpc>
            </a:pPr>
            <a:r>
              <a:rPr lang="en-US" sz="1800" dirty="0"/>
              <a:t>Cross district peer review assessments conducted with the support of the </a:t>
            </a:r>
            <a:r>
              <a:rPr lang="en-US" sz="1800" dirty="0" err="1"/>
              <a:t>NDoH</a:t>
            </a:r>
            <a:r>
              <a:rPr lang="en-US" sz="1800" dirty="0"/>
              <a:t> between 11-22 November 2019, and the participating districts were Ehlanzeni and Nkangala.</a:t>
            </a:r>
          </a:p>
          <a:p>
            <a:pPr>
              <a:lnSpc>
                <a:spcPct val="150000"/>
              </a:lnSpc>
            </a:pPr>
            <a:r>
              <a:rPr lang="en-US" sz="1800" dirty="0"/>
              <a:t>Peer review updates will then be conducted by the relevant district PPTICRMs in the 4</a:t>
            </a:r>
            <a:r>
              <a:rPr lang="en-US" sz="1800" baseline="30000" dirty="0"/>
              <a:t>th</a:t>
            </a:r>
            <a:r>
              <a:rPr lang="en-US" sz="1800" dirty="0"/>
              <a:t> quarter to those PHC facilities that have failed, and requiring minor issues to be addressed.</a:t>
            </a:r>
          </a:p>
          <a:p>
            <a:endParaRPr lang="en-ZA" altLang="en-US" sz="2000" dirty="0">
              <a:cs typeface="Arial" panose="020B0604020202020204" pitchFamily="34" charset="0"/>
            </a:endParaRPr>
          </a:p>
          <a:p>
            <a:endParaRPr lang="en-ZA" altLang="en-US" sz="2000" dirty="0">
              <a:cs typeface="Arial" panose="020B0604020202020204" pitchFamily="34" charset="0"/>
            </a:endParaRPr>
          </a:p>
        </p:txBody>
      </p:sp>
    </p:spTree>
    <p:extLst>
      <p:ext uri="{BB962C8B-B14F-4D97-AF65-F5344CB8AC3E}">
        <p14:creationId xmlns:p14="http://schemas.microsoft.com/office/powerpoint/2010/main" val="20706131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6</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3. </a:t>
            </a:r>
            <a:r>
              <a:rPr lang="en-US" sz="2800" b="1" dirty="0" smtClean="0">
                <a:solidFill>
                  <a:schemeClr val="tx1"/>
                </a:solidFill>
              </a:rPr>
              <a:t>CRITICAL SUCCESS FACTORS </a:t>
            </a: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34925" y="712788"/>
            <a:ext cx="9099550" cy="5643562"/>
          </a:xfrm>
        </p:spPr>
        <p:txBody>
          <a:bodyPr/>
          <a:lstStyle/>
          <a:p>
            <a:pPr algn="just"/>
            <a:r>
              <a:rPr lang="en-ZA" altLang="en-US" sz="2000" dirty="0" smtClean="0">
                <a:cs typeface="Arial" panose="020B0604020202020204" pitchFamily="34" charset="0"/>
              </a:rPr>
              <a:t>All 76 PHC facilities in </a:t>
            </a:r>
            <a:r>
              <a:rPr lang="en-ZA" altLang="en-US" sz="2000" dirty="0" err="1" smtClean="0">
                <a:cs typeface="Arial" panose="020B0604020202020204" pitchFamily="34" charset="0"/>
              </a:rPr>
              <a:t>Gert</a:t>
            </a:r>
            <a:r>
              <a:rPr lang="en-ZA" altLang="en-US" sz="2000" dirty="0" smtClean="0">
                <a:cs typeface="Arial" panose="020B0604020202020204" pitchFamily="34" charset="0"/>
              </a:rPr>
              <a:t> </a:t>
            </a:r>
            <a:r>
              <a:rPr lang="en-ZA" altLang="en-US" sz="2000" dirty="0" err="1" smtClean="0">
                <a:cs typeface="Arial" panose="020B0604020202020204" pitchFamily="34" charset="0"/>
              </a:rPr>
              <a:t>Sibande</a:t>
            </a:r>
            <a:r>
              <a:rPr lang="en-ZA" altLang="en-US" sz="2000" dirty="0" smtClean="0">
                <a:cs typeface="Arial" panose="020B0604020202020204" pitchFamily="34" charset="0"/>
              </a:rPr>
              <a:t> have been subjected to scale up plan and 69 </a:t>
            </a:r>
            <a:r>
              <a:rPr lang="en-ZA" altLang="en-US" sz="1800" dirty="0" smtClean="0">
                <a:cs typeface="Arial" panose="020B0604020202020204" pitchFamily="34" charset="0"/>
              </a:rPr>
              <a:t>obtained the ideal clinic status.</a:t>
            </a:r>
          </a:p>
          <a:p>
            <a:pPr marL="0" indent="0" algn="just">
              <a:buNone/>
            </a:pPr>
            <a:endParaRPr lang="en-ZA" altLang="en-US" sz="1800" dirty="0" smtClean="0">
              <a:cs typeface="Arial" panose="020B0604020202020204" pitchFamily="34" charset="0"/>
            </a:endParaRPr>
          </a:p>
          <a:p>
            <a:pPr algn="just"/>
            <a:r>
              <a:rPr lang="en-ZA" altLang="en-US" sz="1800" dirty="0" smtClean="0">
                <a:cs typeface="Arial" panose="020B0604020202020204" pitchFamily="34" charset="0"/>
              </a:rPr>
              <a:t>4 Facilities have been put on the Scale up plan : </a:t>
            </a:r>
            <a:r>
              <a:rPr lang="en-ZA" altLang="en-US" sz="1800" dirty="0" err="1" smtClean="0">
                <a:cs typeface="Arial" panose="020B0604020202020204" pitchFamily="34" charset="0"/>
              </a:rPr>
              <a:t>Lothair</a:t>
            </a:r>
            <a:r>
              <a:rPr lang="en-ZA" altLang="en-US" sz="1800" dirty="0" smtClean="0">
                <a:cs typeface="Arial" panose="020B0604020202020204" pitchFamily="34" charset="0"/>
              </a:rPr>
              <a:t> CHC , Ermelo town Clinic , MN Cindi Clinic and </a:t>
            </a:r>
            <a:r>
              <a:rPr lang="en-ZA" altLang="en-US" sz="1800" dirty="0" err="1" smtClean="0">
                <a:cs typeface="Arial" panose="020B0604020202020204" pitchFamily="34" charset="0"/>
              </a:rPr>
              <a:t>Badplaas</a:t>
            </a:r>
            <a:r>
              <a:rPr lang="en-ZA" altLang="en-US" sz="1800" dirty="0" smtClean="0">
                <a:cs typeface="Arial" panose="020B0604020202020204" pitchFamily="34" charset="0"/>
              </a:rPr>
              <a:t> CHC and the scores are improving. </a:t>
            </a:r>
          </a:p>
          <a:p>
            <a:pPr marL="0" indent="0" algn="just">
              <a:buNone/>
            </a:pPr>
            <a:endParaRPr lang="en-ZA" altLang="en-US" sz="1800" b="1" dirty="0" smtClean="0">
              <a:cs typeface="Arial" panose="020B0604020202020204" pitchFamily="34" charset="0"/>
            </a:endParaRPr>
          </a:p>
          <a:p>
            <a:pPr marL="0" indent="0" algn="just">
              <a:buNone/>
            </a:pPr>
            <a:r>
              <a:rPr lang="en-ZA" altLang="en-US" sz="2400" b="1" dirty="0" smtClean="0">
                <a:cs typeface="Arial" panose="020B0604020202020204" pitchFamily="34" charset="0"/>
              </a:rPr>
              <a:t>Infrastructure </a:t>
            </a:r>
            <a:endParaRPr lang="en-ZA" altLang="en-US" sz="2400" b="1" dirty="0">
              <a:cs typeface="Arial" panose="020B0604020202020204" pitchFamily="34" charset="0"/>
            </a:endParaRPr>
          </a:p>
          <a:p>
            <a:pPr algn="just"/>
            <a:r>
              <a:rPr lang="en-ZA" altLang="en-US" sz="1800" dirty="0">
                <a:cs typeface="Arial" panose="020B0604020202020204" pitchFamily="34" charset="0"/>
              </a:rPr>
              <a:t>Budget is allocated for infrastructure upgrade and maintenance, though </a:t>
            </a:r>
            <a:r>
              <a:rPr lang="en-ZA" altLang="en-US" sz="1800" dirty="0" smtClean="0">
                <a:cs typeface="Arial" panose="020B0604020202020204" pitchFamily="34" charset="0"/>
              </a:rPr>
              <a:t>very limited as it cannot </a:t>
            </a:r>
            <a:r>
              <a:rPr lang="en-ZA" altLang="en-US" sz="1800" dirty="0">
                <a:cs typeface="Arial" panose="020B0604020202020204" pitchFamily="34" charset="0"/>
              </a:rPr>
              <a:t>cover all identified health facilities. </a:t>
            </a:r>
            <a:endParaRPr lang="en-ZA" altLang="en-US" sz="1800" b="1" dirty="0">
              <a:cs typeface="Arial" panose="020B0604020202020204" pitchFamily="34" charset="0"/>
            </a:endParaRPr>
          </a:p>
          <a:p>
            <a:pPr algn="just"/>
            <a:r>
              <a:rPr lang="en-ZA" altLang="en-US" sz="1800" dirty="0">
                <a:cs typeface="Arial" panose="020B0604020202020204" pitchFamily="34" charset="0"/>
              </a:rPr>
              <a:t>Support from implementing partners.</a:t>
            </a:r>
          </a:p>
          <a:p>
            <a:pPr algn="just"/>
            <a:r>
              <a:rPr lang="en-ZA" altLang="en-US" sz="1800" dirty="0">
                <a:cs typeface="Arial" panose="020B0604020202020204" pitchFamily="34" charset="0"/>
              </a:rPr>
              <a:t>Commitment from all staff members in reporting and addressing maintenance </a:t>
            </a:r>
            <a:r>
              <a:rPr lang="en-ZA" altLang="en-US" sz="1800" dirty="0" smtClean="0">
                <a:cs typeface="Arial" panose="020B0604020202020204" pitchFamily="34" charset="0"/>
              </a:rPr>
              <a:t>challenges.</a:t>
            </a:r>
            <a:endParaRPr lang="en-ZA" altLang="en-US" sz="1800" dirty="0">
              <a:cs typeface="Arial" panose="020B0604020202020204" pitchFamily="34" charset="0"/>
            </a:endParaRPr>
          </a:p>
          <a:p>
            <a:pPr algn="just"/>
            <a:r>
              <a:rPr lang="en-ZA" altLang="en-US" sz="1800" dirty="0">
                <a:cs typeface="Arial" panose="020B0604020202020204" pitchFamily="34" charset="0"/>
              </a:rPr>
              <a:t>Support from </a:t>
            </a:r>
            <a:r>
              <a:rPr lang="en-ZA" altLang="en-US" sz="1800" dirty="0" smtClean="0">
                <a:cs typeface="Arial" panose="020B0604020202020204" pitchFamily="34" charset="0"/>
              </a:rPr>
              <a:t>the provincial infrastructure unit, districts </a:t>
            </a:r>
            <a:r>
              <a:rPr lang="en-ZA" altLang="en-US" sz="1800" dirty="0">
                <a:cs typeface="Arial" panose="020B0604020202020204" pitchFamily="34" charset="0"/>
              </a:rPr>
              <a:t>and </a:t>
            </a:r>
            <a:r>
              <a:rPr lang="en-ZA" altLang="en-US" sz="1800" dirty="0" smtClean="0">
                <a:cs typeface="Arial" panose="020B0604020202020204" pitchFamily="34" charset="0"/>
              </a:rPr>
              <a:t>sub-districts.</a:t>
            </a:r>
          </a:p>
          <a:p>
            <a:pPr algn="just"/>
            <a:r>
              <a:rPr lang="en-ZA" altLang="en-US" sz="1800" dirty="0">
                <a:solidFill>
                  <a:srgbClr val="00B050"/>
                </a:solidFill>
                <a:cs typeface="Arial" panose="020B0604020202020204" pitchFamily="34" charset="0"/>
              </a:rPr>
              <a:t>The following facilities </a:t>
            </a:r>
            <a:r>
              <a:rPr lang="en-ZA" altLang="en-US" sz="1800" dirty="0" smtClean="0">
                <a:solidFill>
                  <a:srgbClr val="00B050"/>
                </a:solidFill>
                <a:cs typeface="Arial" panose="020B0604020202020204" pitchFamily="34" charset="0"/>
              </a:rPr>
              <a:t>were </a:t>
            </a:r>
            <a:r>
              <a:rPr lang="en-ZA" altLang="en-US" sz="1800" dirty="0">
                <a:solidFill>
                  <a:srgbClr val="00B050"/>
                </a:solidFill>
                <a:cs typeface="Arial" panose="020B0604020202020204" pitchFamily="34" charset="0"/>
              </a:rPr>
              <a:t>under </a:t>
            </a:r>
            <a:r>
              <a:rPr lang="en-ZA" altLang="en-US" sz="1800" dirty="0" smtClean="0">
                <a:solidFill>
                  <a:srgbClr val="00B050"/>
                </a:solidFill>
                <a:cs typeface="Arial" panose="020B0604020202020204" pitchFamily="34" charset="0"/>
              </a:rPr>
              <a:t>renovations in </a:t>
            </a:r>
            <a:r>
              <a:rPr lang="en-ZA" altLang="en-US" sz="1800" dirty="0" err="1" smtClean="0">
                <a:solidFill>
                  <a:srgbClr val="00B050"/>
                </a:solidFill>
                <a:cs typeface="Arial" panose="020B0604020202020204" pitchFamily="34" charset="0"/>
              </a:rPr>
              <a:t>Gert</a:t>
            </a:r>
            <a:r>
              <a:rPr lang="en-ZA" altLang="en-US" sz="1800" dirty="0" smtClean="0">
                <a:solidFill>
                  <a:srgbClr val="00B050"/>
                </a:solidFill>
                <a:cs typeface="Arial" panose="020B0604020202020204" pitchFamily="34" charset="0"/>
              </a:rPr>
              <a:t> </a:t>
            </a:r>
            <a:r>
              <a:rPr lang="en-ZA" altLang="en-US" sz="1800" dirty="0" err="1" smtClean="0">
                <a:solidFill>
                  <a:srgbClr val="00B050"/>
                </a:solidFill>
                <a:cs typeface="Arial" panose="020B0604020202020204" pitchFamily="34" charset="0"/>
              </a:rPr>
              <a:t>Sibande</a:t>
            </a:r>
            <a:r>
              <a:rPr lang="en-ZA" altLang="en-US" sz="1800" dirty="0" smtClean="0">
                <a:solidFill>
                  <a:srgbClr val="00B050"/>
                </a:solidFill>
                <a:cs typeface="Arial" panose="020B0604020202020204" pitchFamily="34" charset="0"/>
              </a:rPr>
              <a:t> (MN </a:t>
            </a:r>
            <a:r>
              <a:rPr lang="en-ZA" altLang="en-US" sz="1800" dirty="0">
                <a:solidFill>
                  <a:srgbClr val="00B050"/>
                </a:solidFill>
                <a:cs typeface="Arial" panose="020B0604020202020204" pitchFamily="34" charset="0"/>
              </a:rPr>
              <a:t>Cindi , Ermelo town c</a:t>
            </a:r>
            <a:r>
              <a:rPr lang="en-ZA" altLang="en-US" sz="1800" dirty="0" smtClean="0">
                <a:solidFill>
                  <a:srgbClr val="00B050"/>
                </a:solidFill>
                <a:cs typeface="Arial" panose="020B0604020202020204" pitchFamily="34" charset="0"/>
              </a:rPr>
              <a:t>linic- scores improving), (</a:t>
            </a:r>
            <a:r>
              <a:rPr lang="en-ZA" altLang="en-US" sz="1800" dirty="0" err="1" smtClean="0">
                <a:solidFill>
                  <a:srgbClr val="00B050"/>
                </a:solidFill>
                <a:cs typeface="Arial" panose="020B0604020202020204" pitchFamily="34" charset="0"/>
              </a:rPr>
              <a:t>Volksrust</a:t>
            </a:r>
            <a:r>
              <a:rPr lang="en-ZA" altLang="en-US" sz="1800" dirty="0" smtClean="0">
                <a:solidFill>
                  <a:srgbClr val="00B050"/>
                </a:solidFill>
                <a:cs typeface="Arial" panose="020B0604020202020204" pitchFamily="34" charset="0"/>
              </a:rPr>
              <a:t>  </a:t>
            </a:r>
            <a:r>
              <a:rPr lang="en-ZA" altLang="en-US" sz="1800" dirty="0">
                <a:solidFill>
                  <a:srgbClr val="00B050"/>
                </a:solidFill>
                <a:cs typeface="Arial" panose="020B0604020202020204" pitchFamily="34" charset="0"/>
              </a:rPr>
              <a:t>clinic , </a:t>
            </a:r>
            <a:r>
              <a:rPr lang="en-ZA" altLang="en-US" sz="1800" dirty="0" err="1">
                <a:solidFill>
                  <a:srgbClr val="00B050"/>
                </a:solidFill>
                <a:cs typeface="Arial" panose="020B0604020202020204" pitchFamily="34" charset="0"/>
              </a:rPr>
              <a:t>Perdekop</a:t>
            </a:r>
            <a:r>
              <a:rPr lang="en-ZA" altLang="en-US" sz="1800" dirty="0">
                <a:solidFill>
                  <a:srgbClr val="00B050"/>
                </a:solidFill>
                <a:cs typeface="Arial" panose="020B0604020202020204" pitchFamily="34" charset="0"/>
              </a:rPr>
              <a:t> CHC </a:t>
            </a:r>
            <a:r>
              <a:rPr lang="en-ZA" altLang="en-US" sz="1800" dirty="0" smtClean="0">
                <a:solidFill>
                  <a:srgbClr val="00B050"/>
                </a:solidFill>
                <a:cs typeface="Arial" panose="020B0604020202020204" pitchFamily="34" charset="0"/>
              </a:rPr>
              <a:t>and </a:t>
            </a:r>
            <a:r>
              <a:rPr lang="en-ZA" altLang="en-US" sz="1800" dirty="0" err="1">
                <a:solidFill>
                  <a:srgbClr val="00B050"/>
                </a:solidFill>
                <a:cs typeface="Arial" panose="020B0604020202020204" pitchFamily="34" charset="0"/>
              </a:rPr>
              <a:t>Wakkerstroom</a:t>
            </a:r>
            <a:r>
              <a:rPr lang="en-ZA" altLang="en-US" sz="1800" dirty="0">
                <a:solidFill>
                  <a:srgbClr val="00B050"/>
                </a:solidFill>
                <a:cs typeface="Arial" panose="020B0604020202020204" pitchFamily="34" charset="0"/>
              </a:rPr>
              <a:t> c</a:t>
            </a:r>
            <a:r>
              <a:rPr lang="en-ZA" altLang="en-US" sz="1800" dirty="0" smtClean="0">
                <a:solidFill>
                  <a:srgbClr val="00B050"/>
                </a:solidFill>
                <a:cs typeface="Arial" panose="020B0604020202020204" pitchFamily="34" charset="0"/>
              </a:rPr>
              <a:t>linic – attained and sustained the Ideal clinic status. </a:t>
            </a:r>
            <a:endParaRPr lang="en-ZA" altLang="en-US" sz="1800" dirty="0">
              <a:solidFill>
                <a:srgbClr val="00B050"/>
              </a:solidFill>
              <a:cs typeface="Arial" panose="020B0604020202020204" pitchFamily="34" charset="0"/>
            </a:endParaRPr>
          </a:p>
          <a:p>
            <a:pPr algn="just"/>
            <a:endParaRPr lang="en-ZA" altLang="en-US" sz="1800" dirty="0">
              <a:cs typeface="Arial" panose="020B0604020202020204" pitchFamily="34" charset="0"/>
            </a:endParaRPr>
          </a:p>
          <a:p>
            <a:pPr algn="just"/>
            <a:endParaRPr lang="en-ZA" altLang="en-US" sz="1800" b="1" dirty="0">
              <a:solidFill>
                <a:srgbClr val="00B050"/>
              </a:solidFill>
              <a:cs typeface="Arial" panose="020B0604020202020204" pitchFamily="34" charset="0"/>
            </a:endParaRPr>
          </a:p>
          <a:p>
            <a:endParaRPr lang="en-ZA" altLang="en-US" sz="2000" dirty="0">
              <a:solidFill>
                <a:srgbClr val="FF0000"/>
              </a:solidFill>
              <a:cs typeface="Arial" panose="020B0604020202020204" pitchFamily="34" charset="0"/>
            </a:endParaRPr>
          </a:p>
          <a:p>
            <a:endParaRPr lang="en-ZA" altLang="en-US" sz="2000" dirty="0">
              <a:solidFill>
                <a:srgbClr val="FF0000"/>
              </a:solidFill>
              <a:cs typeface="Arial" panose="020B0604020202020204" pitchFamily="34" charset="0"/>
            </a:endParaRPr>
          </a:p>
          <a:p>
            <a:endParaRPr lang="en-ZA" altLang="en-US" sz="2000" dirty="0">
              <a:solidFill>
                <a:srgbClr val="FF0000"/>
              </a:solidFill>
              <a:cs typeface="Arial" panose="020B0604020202020204" pitchFamily="34" charset="0"/>
            </a:endParaRPr>
          </a:p>
          <a:p>
            <a:pPr marL="0" indent="0">
              <a:buNone/>
            </a:pPr>
            <a:endParaRPr lang="en-ZA" altLang="en-US" sz="2000" dirty="0">
              <a:solidFill>
                <a:srgbClr val="FF0000"/>
              </a:solidFill>
              <a:cs typeface="Arial" panose="020B0604020202020204" pitchFamily="34" charset="0"/>
            </a:endParaRPr>
          </a:p>
        </p:txBody>
      </p:sp>
    </p:spTree>
    <p:extLst>
      <p:ext uri="{BB962C8B-B14F-4D97-AF65-F5344CB8AC3E}">
        <p14:creationId xmlns:p14="http://schemas.microsoft.com/office/powerpoint/2010/main" val="2592229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7</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3. </a:t>
            </a:r>
            <a:r>
              <a:rPr lang="en-US" sz="2800" b="1" dirty="0" smtClean="0">
                <a:solidFill>
                  <a:schemeClr val="tx1"/>
                </a:solidFill>
              </a:rPr>
              <a:t>CRITICAL SUCCESS FACTORS: INFRASTRUCTURE </a:t>
            </a:r>
            <a:endParaRPr lang="en-US" altLang="en-US" sz="2800" b="1" dirty="0">
              <a:solidFill>
                <a:schemeClr val="tx1"/>
              </a:solidFill>
              <a:cs typeface="Arial" panose="020B0604020202020204" pitchFamily="34" charset="0"/>
            </a:endParaRP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512" y="1556792"/>
            <a:ext cx="4040455" cy="3384376"/>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9992" y="1573339"/>
            <a:ext cx="4294317" cy="3367829"/>
          </a:xfrm>
          <a:prstGeom prst="rect">
            <a:avLst/>
          </a:prstGeom>
        </p:spPr>
      </p:pic>
    </p:spTree>
    <p:extLst>
      <p:ext uri="{BB962C8B-B14F-4D97-AF65-F5344CB8AC3E}">
        <p14:creationId xmlns:p14="http://schemas.microsoft.com/office/powerpoint/2010/main" val="4687691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8</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3. </a:t>
            </a:r>
            <a:r>
              <a:rPr lang="en-US" sz="2800" b="1" dirty="0" smtClean="0">
                <a:solidFill>
                  <a:schemeClr val="tx1"/>
                </a:solidFill>
              </a:rPr>
              <a:t>CRITICAL SUCCESS FACTORS: INFRASTRUCTURE </a:t>
            </a:r>
            <a:endParaRPr lang="en-US" altLang="en-US" sz="2800" b="1" dirty="0">
              <a:solidFill>
                <a:schemeClr val="tx1"/>
              </a:solidFill>
              <a:cs typeface="Arial" panose="020B0604020202020204" pitchFamily="34" charset="0"/>
            </a:endParaRPr>
          </a:p>
        </p:txBody>
      </p:sp>
      <p:pic>
        <p:nvPicPr>
          <p:cNvPr id="3" name="Content Placehold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35794" y="836712"/>
            <a:ext cx="3850307" cy="3850307"/>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0" y="836712"/>
            <a:ext cx="3888432" cy="3888432"/>
          </a:xfrm>
          <a:prstGeom prst="rect">
            <a:avLst/>
          </a:prstGeom>
        </p:spPr>
      </p:pic>
    </p:spTree>
    <p:extLst>
      <p:ext uri="{BB962C8B-B14F-4D97-AF65-F5344CB8AC3E}">
        <p14:creationId xmlns:p14="http://schemas.microsoft.com/office/powerpoint/2010/main" val="332686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9</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3. </a:t>
            </a:r>
            <a:r>
              <a:rPr lang="en-US" sz="2800" b="1" dirty="0" smtClean="0">
                <a:solidFill>
                  <a:schemeClr val="tx1"/>
                </a:solidFill>
              </a:rPr>
              <a:t>CRITICAL SUCCESS FACTORS:  SIGNAGE</a:t>
            </a:r>
            <a:endParaRPr lang="en-US" altLang="en-US" sz="2800" b="1" dirty="0">
              <a:solidFill>
                <a:schemeClr val="tx1"/>
              </a:solidFill>
              <a:cs typeface="Arial" panose="020B0604020202020204" pitchFamily="34" charset="0"/>
            </a:endParaRPr>
          </a:p>
        </p:txBody>
      </p:sp>
      <p:pic>
        <p:nvPicPr>
          <p:cNvPr id="2" name="Content Placeholder 1"/>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51520" y="1370766"/>
            <a:ext cx="4536504" cy="3898583"/>
          </a:xfr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836712"/>
            <a:ext cx="3779025" cy="4966692"/>
          </a:xfrm>
          <a:prstGeom prst="rect">
            <a:avLst/>
          </a:prstGeom>
        </p:spPr>
      </p:pic>
    </p:spTree>
    <p:extLst>
      <p:ext uri="{BB962C8B-B14F-4D97-AF65-F5344CB8AC3E}">
        <p14:creationId xmlns:p14="http://schemas.microsoft.com/office/powerpoint/2010/main" val="30694034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10</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3. </a:t>
            </a:r>
            <a:r>
              <a:rPr lang="en-US" sz="2800" b="1" dirty="0" smtClean="0">
                <a:solidFill>
                  <a:schemeClr val="tx1"/>
                </a:solidFill>
              </a:rPr>
              <a:t>CRITICAL SUCCESS FACTORS : ICSM </a:t>
            </a:r>
            <a:endParaRPr lang="en-US" altLang="en-US" sz="2800" b="1" dirty="0">
              <a:solidFill>
                <a:schemeClr val="tx1"/>
              </a:solidFill>
              <a:cs typeface="Arial" panose="020B0604020202020204" pitchFamily="34" charset="0"/>
            </a:endParaRP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512" y="616803"/>
            <a:ext cx="3789593" cy="2842195"/>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6016" y="616803"/>
            <a:ext cx="3816424" cy="286231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58193" y="3573478"/>
            <a:ext cx="3683665" cy="2762749"/>
          </a:xfrm>
          <a:prstGeom prst="rect">
            <a:avLst/>
          </a:prstGeom>
        </p:spPr>
      </p:pic>
    </p:spTree>
    <p:extLst>
      <p:ext uri="{BB962C8B-B14F-4D97-AF65-F5344CB8AC3E}">
        <p14:creationId xmlns:p14="http://schemas.microsoft.com/office/powerpoint/2010/main" val="25705007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11</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3. </a:t>
            </a:r>
            <a:r>
              <a:rPr lang="en-US" sz="2800" b="1" dirty="0" smtClean="0">
                <a:solidFill>
                  <a:schemeClr val="tx1"/>
                </a:solidFill>
              </a:rPr>
              <a:t>CRITICAL SUCCESS FACTORS: DRESS CODE </a:t>
            </a:r>
            <a:endParaRPr lang="en-US" altLang="en-US" sz="2800" b="1" dirty="0">
              <a:solidFill>
                <a:schemeClr val="tx1"/>
              </a:solidFill>
              <a:cs typeface="Arial" panose="020B0604020202020204" pitchFamily="34" charset="0"/>
            </a:endParaRPr>
          </a:p>
        </p:txBody>
      </p:sp>
      <p:pic>
        <p:nvPicPr>
          <p:cNvPr id="6" name="Picture 2" descr="354186020271134704864738"/>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l="7795" t="4718" b="11006"/>
          <a:stretch/>
        </p:blipFill>
        <p:spPr bwMode="auto">
          <a:xfrm>
            <a:off x="179512" y="692696"/>
            <a:ext cx="3484690" cy="4246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73685" y="5143832"/>
            <a:ext cx="3096344" cy="50405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t>Admin Clerks / Data Capturers</a:t>
            </a:r>
            <a:endParaRPr lang="en-US" dirty="0"/>
          </a:p>
        </p:txBody>
      </p:sp>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l="5894" t="17333" b="17714"/>
          <a:stretch/>
        </p:blipFill>
        <p:spPr>
          <a:xfrm>
            <a:off x="3923928" y="669069"/>
            <a:ext cx="4840333" cy="4270358"/>
          </a:xfrm>
          <a:prstGeom prst="rect">
            <a:avLst/>
          </a:prstGeom>
        </p:spPr>
      </p:pic>
      <p:sp>
        <p:nvSpPr>
          <p:cNvPr id="9" name="Rectangle 8"/>
          <p:cNvSpPr/>
          <p:nvPr/>
        </p:nvSpPr>
        <p:spPr>
          <a:xfrm>
            <a:off x="4932040" y="5143832"/>
            <a:ext cx="3096344" cy="50405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t>Professional Nurses</a:t>
            </a:r>
            <a:endParaRPr lang="en-US" dirty="0"/>
          </a:p>
        </p:txBody>
      </p:sp>
    </p:spTree>
    <p:extLst>
      <p:ext uri="{BB962C8B-B14F-4D97-AF65-F5344CB8AC3E}">
        <p14:creationId xmlns:p14="http://schemas.microsoft.com/office/powerpoint/2010/main" val="22218874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12</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3. </a:t>
            </a:r>
            <a:r>
              <a:rPr lang="en-US" sz="2800" b="1" dirty="0" smtClean="0">
                <a:solidFill>
                  <a:schemeClr val="tx1"/>
                </a:solidFill>
              </a:rPr>
              <a:t>CRITICAL SUCCESS FACTORS CONT…</a:t>
            </a: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34925" y="712788"/>
            <a:ext cx="9099550" cy="5643562"/>
          </a:xfrm>
        </p:spPr>
        <p:txBody>
          <a:bodyPr/>
          <a:lstStyle/>
          <a:p>
            <a:pPr marL="0" indent="0">
              <a:buNone/>
            </a:pPr>
            <a:r>
              <a:rPr lang="en-ZA" altLang="en-US" sz="2000" b="1" dirty="0" smtClean="0">
                <a:cs typeface="Arial" panose="020B0604020202020204" pitchFamily="34" charset="0"/>
              </a:rPr>
              <a:t>Equipment</a:t>
            </a:r>
          </a:p>
          <a:p>
            <a:pPr marL="0" indent="0">
              <a:buNone/>
            </a:pPr>
            <a:endParaRPr lang="en-ZA" altLang="en-US" sz="2000" b="1" dirty="0">
              <a:cs typeface="Arial" panose="020B0604020202020204" pitchFamily="34" charset="0"/>
            </a:endParaRPr>
          </a:p>
          <a:p>
            <a:r>
              <a:rPr lang="en-ZA" altLang="en-US" sz="2000" dirty="0">
                <a:cs typeface="Arial" panose="020B0604020202020204" pitchFamily="34" charset="0"/>
              </a:rPr>
              <a:t>Budget </a:t>
            </a:r>
            <a:r>
              <a:rPr lang="en-ZA" altLang="en-US" sz="2000" dirty="0" smtClean="0">
                <a:cs typeface="Arial" panose="020B0604020202020204" pitchFamily="34" charset="0"/>
              </a:rPr>
              <a:t>is </a:t>
            </a:r>
            <a:r>
              <a:rPr lang="en-ZA" altLang="en-US" sz="2000" dirty="0">
                <a:cs typeface="Arial" panose="020B0604020202020204" pitchFamily="34" charset="0"/>
              </a:rPr>
              <a:t>allocated </a:t>
            </a:r>
            <a:r>
              <a:rPr lang="en-ZA" altLang="en-US" sz="2000" dirty="0" smtClean="0">
                <a:cs typeface="Arial" panose="020B0604020202020204" pitchFamily="34" charset="0"/>
              </a:rPr>
              <a:t>for ICRM, </a:t>
            </a:r>
            <a:r>
              <a:rPr lang="en-ZA" altLang="en-US" sz="2000" dirty="0">
                <a:cs typeface="Arial" panose="020B0604020202020204" pitchFamily="34" charset="0"/>
              </a:rPr>
              <a:t>though it </a:t>
            </a:r>
            <a:r>
              <a:rPr lang="en-ZA" altLang="en-US" sz="2000" dirty="0" smtClean="0">
                <a:cs typeface="Arial" panose="020B0604020202020204" pitchFamily="34" charset="0"/>
              </a:rPr>
              <a:t>is inadequate</a:t>
            </a:r>
          </a:p>
          <a:p>
            <a:r>
              <a:rPr lang="en-ZA" altLang="en-US" sz="2000" dirty="0" smtClean="0">
                <a:cs typeface="Arial" panose="020B0604020202020204" pitchFamily="34" charset="0"/>
              </a:rPr>
              <a:t>Medical equipment is prioritized for targeted PHC facilities. </a:t>
            </a:r>
          </a:p>
          <a:p>
            <a:r>
              <a:rPr lang="en-ZA" altLang="en-US" sz="2000" dirty="0" smtClean="0">
                <a:cs typeface="Arial" panose="020B0604020202020204" pitchFamily="34" charset="0"/>
              </a:rPr>
              <a:t>Support </a:t>
            </a:r>
            <a:r>
              <a:rPr lang="en-ZA" altLang="en-US" sz="2000" dirty="0">
                <a:cs typeface="Arial" panose="020B0604020202020204" pitchFamily="34" charset="0"/>
              </a:rPr>
              <a:t>from implementing </a:t>
            </a:r>
            <a:r>
              <a:rPr lang="en-ZA" altLang="en-US" sz="2000" dirty="0" smtClean="0">
                <a:cs typeface="Arial" panose="020B0604020202020204" pitchFamily="34" charset="0"/>
              </a:rPr>
              <a:t>partners.</a:t>
            </a:r>
            <a:endParaRPr lang="en-ZA" altLang="en-US" sz="2000" dirty="0">
              <a:cs typeface="Arial" panose="020B0604020202020204" pitchFamily="34" charset="0"/>
            </a:endParaRPr>
          </a:p>
          <a:p>
            <a:r>
              <a:rPr lang="en-ZA" altLang="en-US" sz="2000" dirty="0">
                <a:cs typeface="Arial" panose="020B0604020202020204" pitchFamily="34" charset="0"/>
              </a:rPr>
              <a:t>Commitment from all staff members in asset </a:t>
            </a:r>
            <a:r>
              <a:rPr lang="en-ZA" altLang="en-US" sz="2000" dirty="0" smtClean="0">
                <a:cs typeface="Arial" panose="020B0604020202020204" pitchFamily="34" charset="0"/>
              </a:rPr>
              <a:t>management.</a:t>
            </a:r>
            <a:endParaRPr lang="en-ZA" altLang="en-US" sz="2000" dirty="0">
              <a:cs typeface="Arial" panose="020B0604020202020204" pitchFamily="34" charset="0"/>
            </a:endParaRPr>
          </a:p>
          <a:p>
            <a:r>
              <a:rPr lang="en-ZA" altLang="en-US" sz="2000" dirty="0">
                <a:cs typeface="Arial" panose="020B0604020202020204" pitchFamily="34" charset="0"/>
              </a:rPr>
              <a:t>Procurement of </a:t>
            </a:r>
            <a:r>
              <a:rPr lang="en-ZA" altLang="en-US" sz="2000" dirty="0" smtClean="0">
                <a:cs typeface="Arial" panose="020B0604020202020204" pitchFamily="34" charset="0"/>
              </a:rPr>
              <a:t>equipment is done </a:t>
            </a:r>
            <a:r>
              <a:rPr lang="en-ZA" altLang="en-US" sz="2000" dirty="0">
                <a:cs typeface="Arial" panose="020B0604020202020204" pitchFamily="34" charset="0"/>
              </a:rPr>
              <a:t>by the </a:t>
            </a:r>
            <a:r>
              <a:rPr lang="en-ZA" altLang="en-US" sz="2000" dirty="0" smtClean="0">
                <a:cs typeface="Arial" panose="020B0604020202020204" pitchFamily="34" charset="0"/>
              </a:rPr>
              <a:t>districts with the support of provincial PHC and Health Technology unit.</a:t>
            </a:r>
            <a:endParaRPr lang="en-ZA" altLang="en-US" sz="2000" dirty="0">
              <a:cs typeface="Arial" panose="020B0604020202020204" pitchFamily="34" charset="0"/>
            </a:endParaRPr>
          </a:p>
          <a:p>
            <a:endParaRPr lang="en-ZA" altLang="en-US" sz="2000" b="1" dirty="0">
              <a:solidFill>
                <a:srgbClr val="00B050"/>
              </a:solidFill>
              <a:cs typeface="Arial" panose="020B0604020202020204" pitchFamily="34" charset="0"/>
            </a:endParaRPr>
          </a:p>
          <a:p>
            <a:endParaRPr lang="en-ZA" altLang="en-US" sz="2000" dirty="0">
              <a:solidFill>
                <a:srgbClr val="FF0000"/>
              </a:solidFill>
              <a:cs typeface="Arial" panose="020B0604020202020204" pitchFamily="34" charset="0"/>
            </a:endParaRPr>
          </a:p>
          <a:p>
            <a:endParaRPr lang="en-ZA" altLang="en-US" sz="2000" dirty="0">
              <a:solidFill>
                <a:srgbClr val="FF0000"/>
              </a:solidFill>
              <a:cs typeface="Arial" panose="020B0604020202020204" pitchFamily="34" charset="0"/>
            </a:endParaRPr>
          </a:p>
          <a:p>
            <a:pPr marL="0" indent="0">
              <a:buNone/>
            </a:pPr>
            <a:endParaRPr lang="en-ZA" altLang="en-US" sz="2000" dirty="0">
              <a:solidFill>
                <a:srgbClr val="FF0000"/>
              </a:solidFill>
              <a:cs typeface="Arial" panose="020B0604020202020204" pitchFamily="34" charset="0"/>
            </a:endParaRPr>
          </a:p>
        </p:txBody>
      </p:sp>
    </p:spTree>
    <p:extLst>
      <p:ext uri="{BB962C8B-B14F-4D97-AF65-F5344CB8AC3E}">
        <p14:creationId xmlns:p14="http://schemas.microsoft.com/office/powerpoint/2010/main" val="17392105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13</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prstClr val="black"/>
                </a:solidFill>
              </a:rPr>
              <a:t> 3. </a:t>
            </a:r>
            <a:r>
              <a:rPr lang="en-US" sz="2800" b="1" dirty="0" smtClean="0">
                <a:solidFill>
                  <a:schemeClr val="tx1"/>
                </a:solidFill>
              </a:rPr>
              <a:t>CRITICAL SUCCESS FACTORS CONT..</a:t>
            </a: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34925" y="712788"/>
            <a:ext cx="9099550" cy="5643562"/>
          </a:xfrm>
        </p:spPr>
        <p:txBody>
          <a:bodyPr/>
          <a:lstStyle/>
          <a:p>
            <a:pPr marL="0" indent="0">
              <a:lnSpc>
                <a:spcPct val="150000"/>
              </a:lnSpc>
              <a:buNone/>
            </a:pPr>
            <a:r>
              <a:rPr lang="en-US" sz="1800" dirty="0" smtClean="0">
                <a:cs typeface="Arial" pitchFamily="34" charset="0"/>
              </a:rPr>
              <a:t>The </a:t>
            </a:r>
            <a:r>
              <a:rPr lang="en-US" sz="1800" dirty="0">
                <a:cs typeface="Arial" pitchFamily="34" charset="0"/>
              </a:rPr>
              <a:t>following </a:t>
            </a:r>
            <a:r>
              <a:rPr lang="en-US" sz="1800" dirty="0" smtClean="0">
                <a:cs typeface="Arial" pitchFamily="34" charset="0"/>
              </a:rPr>
              <a:t>trainings were </a:t>
            </a:r>
            <a:r>
              <a:rPr lang="en-US" sz="1800" dirty="0">
                <a:cs typeface="Arial" pitchFamily="34" charset="0"/>
              </a:rPr>
              <a:t>conducted </a:t>
            </a:r>
            <a:r>
              <a:rPr lang="en-US" sz="1800" dirty="0" smtClean="0">
                <a:cs typeface="Arial" pitchFamily="34" charset="0"/>
              </a:rPr>
              <a:t>among other, in </a:t>
            </a:r>
            <a:r>
              <a:rPr lang="en-US" sz="1800" dirty="0">
                <a:cs typeface="Arial" pitchFamily="34" charset="0"/>
              </a:rPr>
              <a:t>2019/20:</a:t>
            </a:r>
          </a:p>
          <a:p>
            <a:pPr>
              <a:lnSpc>
                <a:spcPct val="150000"/>
              </a:lnSpc>
            </a:pPr>
            <a:r>
              <a:rPr lang="en-US" sz="1800" dirty="0" smtClean="0">
                <a:cs typeface="Arial" pitchFamily="34" charset="0"/>
              </a:rPr>
              <a:t>Integrated </a:t>
            </a:r>
            <a:r>
              <a:rPr lang="en-US" sz="1800" dirty="0">
                <a:cs typeface="Arial" pitchFamily="34" charset="0"/>
              </a:rPr>
              <a:t>clinical services management (ICSM) with the support of </a:t>
            </a:r>
            <a:r>
              <a:rPr lang="en-US" sz="1800" dirty="0" smtClean="0">
                <a:cs typeface="Arial" pitchFamily="34" charset="0"/>
              </a:rPr>
              <a:t>NDOH- </a:t>
            </a:r>
            <a:r>
              <a:rPr lang="en-US" sz="1800" dirty="0">
                <a:cs typeface="Arial" pitchFamily="34" charset="0"/>
              </a:rPr>
              <a:t>in the three districts.</a:t>
            </a:r>
          </a:p>
          <a:p>
            <a:pPr>
              <a:lnSpc>
                <a:spcPct val="150000"/>
              </a:lnSpc>
            </a:pPr>
            <a:r>
              <a:rPr lang="en-US" sz="1800" dirty="0" smtClean="0">
                <a:cs typeface="Arial" pitchFamily="34" charset="0"/>
              </a:rPr>
              <a:t> </a:t>
            </a:r>
            <a:r>
              <a:rPr lang="en-US" sz="1800" dirty="0">
                <a:cs typeface="Arial" pitchFamily="34" charset="0"/>
              </a:rPr>
              <a:t>P</a:t>
            </a:r>
            <a:r>
              <a:rPr lang="en-US" sz="1800" dirty="0" smtClean="0">
                <a:cs typeface="Arial" pitchFamily="34" charset="0"/>
              </a:rPr>
              <a:t>atient-centric </a:t>
            </a:r>
            <a:r>
              <a:rPr lang="en-US" sz="1800" dirty="0">
                <a:cs typeface="Arial" pitchFamily="34" charset="0"/>
              </a:rPr>
              <a:t>culture conducted with the support of NDOH, to Operational Managers for targeted PHC facilities, two trainers for Ehlanzeni and two trainers for Nkangala district in September 2019. </a:t>
            </a:r>
          </a:p>
          <a:p>
            <a:pPr>
              <a:lnSpc>
                <a:spcPct val="150000"/>
              </a:lnSpc>
            </a:pPr>
            <a:r>
              <a:rPr lang="en-US" sz="1800" dirty="0" smtClean="0">
                <a:cs typeface="Arial" pitchFamily="34" charset="0"/>
              </a:rPr>
              <a:t> </a:t>
            </a:r>
            <a:r>
              <a:rPr lang="en-US" sz="1800" dirty="0">
                <a:cs typeface="Arial" pitchFamily="34" charset="0"/>
              </a:rPr>
              <a:t>B</a:t>
            </a:r>
            <a:r>
              <a:rPr lang="en-US" sz="1800" dirty="0" smtClean="0">
                <a:cs typeface="Arial" pitchFamily="34" charset="0"/>
              </a:rPr>
              <a:t>asic </a:t>
            </a:r>
            <a:r>
              <a:rPr lang="en-US" sz="1800" dirty="0">
                <a:cs typeface="Arial" pitchFamily="34" charset="0"/>
              </a:rPr>
              <a:t>life support  (BLS) was ongoing, however due to resources constraints and the re-allocation of the trainer to a hospital, the </a:t>
            </a:r>
            <a:r>
              <a:rPr lang="en-US" sz="1800" dirty="0" smtClean="0">
                <a:cs typeface="Arial" pitchFamily="34" charset="0"/>
              </a:rPr>
              <a:t>training </a:t>
            </a:r>
            <a:r>
              <a:rPr lang="en-US" sz="1800" dirty="0">
                <a:cs typeface="Arial" pitchFamily="34" charset="0"/>
              </a:rPr>
              <a:t>got interrupted.</a:t>
            </a:r>
          </a:p>
          <a:p>
            <a:pPr>
              <a:lnSpc>
                <a:spcPct val="150000"/>
              </a:lnSpc>
            </a:pPr>
            <a:r>
              <a:rPr lang="en-US" sz="1800" dirty="0">
                <a:cs typeface="Arial" pitchFamily="34" charset="0"/>
              </a:rPr>
              <a:t>Training of OPMs and supervisors including H</a:t>
            </a:r>
            <a:r>
              <a:rPr lang="en-US" sz="1800" dirty="0" smtClean="0">
                <a:cs typeface="Arial" pitchFamily="34" charset="0"/>
              </a:rPr>
              <a:t>ealth </a:t>
            </a:r>
            <a:r>
              <a:rPr lang="en-US" sz="1800" dirty="0">
                <a:cs typeface="Arial" pitchFamily="34" charset="0"/>
              </a:rPr>
              <a:t>I</a:t>
            </a:r>
            <a:r>
              <a:rPr lang="en-US" sz="1800" dirty="0" smtClean="0">
                <a:cs typeface="Arial" pitchFamily="34" charset="0"/>
              </a:rPr>
              <a:t>nformation </a:t>
            </a:r>
            <a:r>
              <a:rPr lang="en-US" sz="1800" dirty="0">
                <a:cs typeface="Arial" pitchFamily="34" charset="0"/>
              </a:rPr>
              <a:t>O</a:t>
            </a:r>
            <a:r>
              <a:rPr lang="en-US" sz="1800" dirty="0" smtClean="0">
                <a:cs typeface="Arial" pitchFamily="34" charset="0"/>
              </a:rPr>
              <a:t>fficers conducted on an annual basis.</a:t>
            </a:r>
          </a:p>
          <a:p>
            <a:pPr>
              <a:lnSpc>
                <a:spcPct val="150000"/>
              </a:lnSpc>
            </a:pPr>
            <a:r>
              <a:rPr lang="en-GB" sz="1800" dirty="0" smtClean="0">
                <a:cs typeface="Arial" pitchFamily="34" charset="0"/>
              </a:rPr>
              <a:t>Training on HPRS</a:t>
            </a:r>
            <a:endParaRPr lang="en-US" sz="1800" dirty="0">
              <a:cs typeface="Arial" pitchFamily="34" charset="0"/>
            </a:endParaRPr>
          </a:p>
          <a:p>
            <a:pPr marL="0" indent="0">
              <a:buNone/>
            </a:pPr>
            <a:endParaRPr lang="en-ZA" altLang="en-US" sz="2000" dirty="0">
              <a:cs typeface="Arial" panose="020B0604020202020204" pitchFamily="34" charset="0"/>
            </a:endParaRPr>
          </a:p>
          <a:p>
            <a:endParaRPr lang="en-ZA" altLang="en-US" sz="2000" dirty="0">
              <a:cs typeface="Arial" panose="020B0604020202020204" pitchFamily="34" charset="0"/>
            </a:endParaRPr>
          </a:p>
        </p:txBody>
      </p:sp>
    </p:spTree>
    <p:extLst>
      <p:ext uri="{BB962C8B-B14F-4D97-AF65-F5344CB8AC3E}">
        <p14:creationId xmlns:p14="http://schemas.microsoft.com/office/powerpoint/2010/main" val="6013945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14</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schemeClr val="tx1"/>
                </a:solidFill>
              </a:rPr>
              <a:t>3. CRITICAL SUCCESS FACTORS CONT..</a:t>
            </a: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34925" y="712788"/>
            <a:ext cx="9099550" cy="5643562"/>
          </a:xfrm>
        </p:spPr>
        <p:txBody>
          <a:bodyPr/>
          <a:lstStyle/>
          <a:p>
            <a:pPr>
              <a:lnSpc>
                <a:spcPct val="150000"/>
              </a:lnSpc>
            </a:pPr>
            <a:r>
              <a:rPr lang="en-ZA" altLang="en-US" sz="2400" dirty="0" smtClean="0">
                <a:cs typeface="Arial" panose="020B0604020202020204" pitchFamily="34" charset="0"/>
              </a:rPr>
              <a:t>Buy- </a:t>
            </a:r>
            <a:r>
              <a:rPr lang="en-ZA" altLang="en-US" sz="2400" dirty="0">
                <a:cs typeface="Arial" panose="020B0604020202020204" pitchFamily="34" charset="0"/>
              </a:rPr>
              <a:t>in and ownership </a:t>
            </a:r>
            <a:r>
              <a:rPr lang="en-ZA" altLang="en-US" sz="2400" dirty="0" smtClean="0">
                <a:cs typeface="Arial" panose="020B0604020202020204" pitchFamily="34" charset="0"/>
              </a:rPr>
              <a:t>by </a:t>
            </a:r>
            <a:r>
              <a:rPr lang="en-ZA" altLang="en-US" sz="2400" dirty="0">
                <a:cs typeface="Arial" panose="020B0604020202020204" pitchFamily="34" charset="0"/>
              </a:rPr>
              <a:t>staff</a:t>
            </a:r>
          </a:p>
          <a:p>
            <a:pPr>
              <a:lnSpc>
                <a:spcPct val="150000"/>
              </a:lnSpc>
            </a:pPr>
            <a:r>
              <a:rPr lang="en-ZA" altLang="en-US" sz="2400" dirty="0" smtClean="0">
                <a:cs typeface="Arial" panose="020B0604020202020204" pitchFamily="34" charset="0"/>
              </a:rPr>
              <a:t>Facility Support </a:t>
            </a:r>
            <a:r>
              <a:rPr lang="en-ZA" altLang="en-US" sz="2400" dirty="0">
                <a:cs typeface="Arial" panose="020B0604020202020204" pitchFamily="34" charset="0"/>
              </a:rPr>
              <a:t>from the </a:t>
            </a:r>
            <a:r>
              <a:rPr lang="en-ZA" altLang="en-US" sz="2400" dirty="0" smtClean="0">
                <a:cs typeface="Arial" panose="020B0604020202020204" pitchFamily="34" charset="0"/>
              </a:rPr>
              <a:t>PPTICRM </a:t>
            </a:r>
            <a:endParaRPr lang="en-ZA" altLang="en-US" sz="2400" dirty="0">
              <a:cs typeface="Arial" panose="020B0604020202020204" pitchFamily="34" charset="0"/>
            </a:endParaRPr>
          </a:p>
          <a:p>
            <a:pPr>
              <a:lnSpc>
                <a:spcPct val="150000"/>
              </a:lnSpc>
            </a:pPr>
            <a:r>
              <a:rPr lang="en-ZA" altLang="en-US" sz="2400" dirty="0">
                <a:cs typeface="Arial" panose="020B0604020202020204" pitchFamily="34" charset="0"/>
              </a:rPr>
              <a:t>Continuous rendering of quality </a:t>
            </a:r>
            <a:r>
              <a:rPr lang="en-ZA" altLang="en-US" sz="2400" dirty="0" smtClean="0">
                <a:cs typeface="Arial" panose="020B0604020202020204" pitchFamily="34" charset="0"/>
              </a:rPr>
              <a:t>services by personnel at PHC facilities </a:t>
            </a:r>
            <a:endParaRPr lang="en-ZA" altLang="en-US" sz="2400" dirty="0">
              <a:cs typeface="Arial" panose="020B0604020202020204" pitchFamily="34" charset="0"/>
            </a:endParaRPr>
          </a:p>
          <a:p>
            <a:pPr>
              <a:lnSpc>
                <a:spcPct val="150000"/>
              </a:lnSpc>
            </a:pPr>
            <a:r>
              <a:rPr lang="en-ZA" altLang="en-US" sz="2400" dirty="0">
                <a:cs typeface="Arial" panose="020B0604020202020204" pitchFamily="34" charset="0"/>
              </a:rPr>
              <a:t>Support from the Clinic Committees</a:t>
            </a:r>
          </a:p>
          <a:p>
            <a:pPr>
              <a:lnSpc>
                <a:spcPct val="150000"/>
              </a:lnSpc>
            </a:pPr>
            <a:r>
              <a:rPr lang="en-ZA" altLang="en-US" sz="2400" dirty="0" smtClean="0">
                <a:cs typeface="Arial" panose="020B0604020202020204" pitchFamily="34" charset="0"/>
              </a:rPr>
              <a:t>Pockets of good </a:t>
            </a:r>
            <a:r>
              <a:rPr lang="en-ZA" altLang="en-US" sz="2400" dirty="0">
                <a:cs typeface="Arial" panose="020B0604020202020204" pitchFamily="34" charset="0"/>
              </a:rPr>
              <a:t>leadership and governance </a:t>
            </a:r>
          </a:p>
          <a:p>
            <a:pPr>
              <a:lnSpc>
                <a:spcPct val="150000"/>
              </a:lnSpc>
            </a:pPr>
            <a:r>
              <a:rPr lang="en-ZA" altLang="en-US" sz="2400" dirty="0">
                <a:cs typeface="Arial" panose="020B0604020202020204" pitchFamily="34" charset="0"/>
              </a:rPr>
              <a:t>Competent operational </a:t>
            </a:r>
            <a:r>
              <a:rPr lang="en-ZA" altLang="en-US" sz="2400" dirty="0" smtClean="0">
                <a:cs typeface="Arial" panose="020B0604020202020204" pitchFamily="34" charset="0"/>
              </a:rPr>
              <a:t>managers </a:t>
            </a:r>
            <a:endParaRPr lang="en-ZA" altLang="en-US" sz="2400" dirty="0">
              <a:cs typeface="Arial" panose="020B0604020202020204" pitchFamily="34" charset="0"/>
            </a:endParaRPr>
          </a:p>
          <a:p>
            <a:endParaRPr lang="en-ZA" altLang="en-US" sz="2400" dirty="0">
              <a:cs typeface="Arial" panose="020B0604020202020204" pitchFamily="34" charset="0"/>
            </a:endParaRPr>
          </a:p>
          <a:p>
            <a:endParaRPr lang="en-ZA" altLang="en-US" sz="2400" dirty="0">
              <a:cs typeface="Arial" panose="020B0604020202020204" pitchFamily="34" charset="0"/>
            </a:endParaRPr>
          </a:p>
        </p:txBody>
      </p:sp>
    </p:spTree>
    <p:extLst>
      <p:ext uri="{BB962C8B-B14F-4D97-AF65-F5344CB8AC3E}">
        <p14:creationId xmlns:p14="http://schemas.microsoft.com/office/powerpoint/2010/main" val="37773122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15</a:t>
            </a:fld>
            <a:endParaRPr lang="en-US" altLang="en-US" sz="1200">
              <a:solidFill>
                <a:srgbClr val="000000"/>
              </a:solidFill>
            </a:endParaRPr>
          </a:p>
        </p:txBody>
      </p:sp>
      <p:sp>
        <p:nvSpPr>
          <p:cNvPr id="32771" name="Title 5"/>
          <p:cNvSpPr>
            <a:spLocks noGrp="1" noChangeArrowheads="1"/>
          </p:cNvSpPr>
          <p:nvPr>
            <p:ph type="title"/>
          </p:nvPr>
        </p:nvSpPr>
        <p:spPr>
          <a:xfrm>
            <a:off x="0" y="-53906"/>
            <a:ext cx="9134475" cy="707886"/>
          </a:xfrm>
        </p:spPr>
        <p:txBody>
          <a:bodyPr>
            <a:spAutoFit/>
          </a:bodyPr>
          <a:lstStyle/>
          <a:p>
            <a:pPr eaLnBrk="1" hangingPunct="1"/>
            <a:r>
              <a:rPr lang="en-US" sz="2000" b="1" dirty="0" smtClean="0">
                <a:solidFill>
                  <a:schemeClr val="tx1"/>
                </a:solidFill>
              </a:rPr>
              <a:t>4. ESTABLISHMENT AND CONTINUOUS FUNCTIONALITY OF PPTICRM</a:t>
            </a:r>
            <a:br>
              <a:rPr lang="en-US" sz="2000" b="1" dirty="0" smtClean="0">
                <a:solidFill>
                  <a:schemeClr val="tx1"/>
                </a:solidFill>
              </a:rPr>
            </a:br>
            <a:r>
              <a:rPr lang="en-US" sz="2000" b="1" dirty="0" smtClean="0">
                <a:solidFill>
                  <a:schemeClr val="tx1"/>
                </a:solidFill>
              </a:rPr>
              <a:t>- KEEPING ICRM TEAMS MOTIVATED</a:t>
            </a:r>
            <a:endParaRPr lang="en-US" altLang="en-US" sz="20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34925" y="712788"/>
            <a:ext cx="9099550" cy="5643562"/>
          </a:xfrm>
        </p:spPr>
        <p:txBody>
          <a:bodyPr/>
          <a:lstStyle/>
          <a:p>
            <a:r>
              <a:rPr lang="en-ZA" altLang="en-US" sz="2000" dirty="0" smtClean="0">
                <a:cs typeface="Arial" panose="020B0604020202020204" pitchFamily="34" charset="0"/>
              </a:rPr>
              <a:t>Strengthen functionality of established Provincial and district PPTICRMs.</a:t>
            </a:r>
          </a:p>
          <a:p>
            <a:endParaRPr lang="en-ZA" altLang="en-US" sz="2000" dirty="0" smtClean="0">
              <a:cs typeface="Arial" panose="020B0604020202020204" pitchFamily="34" charset="0"/>
            </a:endParaRPr>
          </a:p>
          <a:p>
            <a:r>
              <a:rPr lang="en-ZA" altLang="en-US" sz="2000" dirty="0" smtClean="0">
                <a:cs typeface="Arial" panose="020B0604020202020204" pitchFamily="34" charset="0"/>
              </a:rPr>
              <a:t>Continuous support of PHC facilities by Districts and Provincial management.</a:t>
            </a:r>
          </a:p>
          <a:p>
            <a:endParaRPr lang="en-ZA" altLang="en-US" sz="2000" dirty="0" smtClean="0">
              <a:cs typeface="Arial" panose="020B0604020202020204" pitchFamily="34" charset="0"/>
            </a:endParaRPr>
          </a:p>
          <a:p>
            <a:r>
              <a:rPr lang="en-ZA" altLang="en-US" sz="2000" dirty="0" smtClean="0">
                <a:cs typeface="Arial" panose="020B0604020202020204" pitchFamily="34" charset="0"/>
              </a:rPr>
              <a:t>Involvement of PHC managers ,PHC supervisors and OPMs as team members. </a:t>
            </a:r>
          </a:p>
          <a:p>
            <a:r>
              <a:rPr lang="en-ZA" altLang="en-US" sz="2000" dirty="0" smtClean="0">
                <a:cs typeface="Arial" panose="020B0604020202020204" pitchFamily="34" charset="0"/>
              </a:rPr>
              <a:t>Conducting sub-district </a:t>
            </a:r>
            <a:r>
              <a:rPr lang="en-ZA" altLang="en-US" sz="2000" dirty="0">
                <a:cs typeface="Arial" panose="020B0604020202020204" pitchFamily="34" charset="0"/>
              </a:rPr>
              <a:t>peer </a:t>
            </a:r>
            <a:r>
              <a:rPr lang="en-ZA" altLang="en-US" sz="2000" dirty="0" smtClean="0">
                <a:cs typeface="Arial" panose="020B0604020202020204" pitchFamily="34" charset="0"/>
              </a:rPr>
              <a:t>reviews.</a:t>
            </a:r>
          </a:p>
          <a:p>
            <a:endParaRPr lang="en-ZA" altLang="en-US" sz="2000" dirty="0">
              <a:cs typeface="Arial" panose="020B0604020202020204" pitchFamily="34" charset="0"/>
            </a:endParaRPr>
          </a:p>
          <a:p>
            <a:r>
              <a:rPr lang="en-ZA" altLang="en-US" sz="2000" dirty="0" smtClean="0">
                <a:cs typeface="Arial" panose="020B0604020202020204" pitchFamily="34" charset="0"/>
              </a:rPr>
              <a:t>ICRM being a standing </a:t>
            </a:r>
            <a:r>
              <a:rPr lang="en-ZA" altLang="en-US" sz="2000" dirty="0">
                <a:cs typeface="Arial" panose="020B0604020202020204" pitchFamily="34" charset="0"/>
              </a:rPr>
              <a:t>agenda item in the district and sub-district PHC </a:t>
            </a:r>
            <a:r>
              <a:rPr lang="en-ZA" altLang="en-US" sz="2000" dirty="0" smtClean="0">
                <a:cs typeface="Arial" panose="020B0604020202020204" pitchFamily="34" charset="0"/>
              </a:rPr>
              <a:t>meetings.</a:t>
            </a:r>
          </a:p>
          <a:p>
            <a:endParaRPr lang="en-ZA" altLang="en-US" sz="2000" dirty="0">
              <a:cs typeface="Arial" panose="020B0604020202020204" pitchFamily="34" charset="0"/>
            </a:endParaRPr>
          </a:p>
          <a:p>
            <a:r>
              <a:rPr lang="en-ZA" altLang="en-US" sz="2000" dirty="0">
                <a:cs typeface="Arial" panose="020B0604020202020204" pitchFamily="34" charset="0"/>
              </a:rPr>
              <a:t> </a:t>
            </a:r>
            <a:r>
              <a:rPr lang="en-ZA" altLang="en-US" sz="2000" dirty="0" smtClean="0">
                <a:cs typeface="Arial" panose="020B0604020202020204" pitchFamily="34" charset="0"/>
              </a:rPr>
              <a:t>Need for continuous </a:t>
            </a:r>
            <a:r>
              <a:rPr lang="en-ZA" altLang="en-US" sz="2000" dirty="0">
                <a:cs typeface="Arial" panose="020B0604020202020204" pitchFamily="34" charset="0"/>
              </a:rPr>
              <a:t>monitoring of the ideal clinic quality Improvement </a:t>
            </a:r>
            <a:r>
              <a:rPr lang="en-ZA" altLang="en-US" sz="2000" dirty="0" smtClean="0">
                <a:cs typeface="Arial" panose="020B0604020202020204" pitchFamily="34" charset="0"/>
              </a:rPr>
              <a:t>plans and reinforcement of compliance to promote change.</a:t>
            </a:r>
          </a:p>
          <a:p>
            <a:pPr marL="0" indent="0">
              <a:buNone/>
            </a:pPr>
            <a:endParaRPr lang="en-ZA" altLang="en-US" sz="2000" dirty="0" smtClean="0">
              <a:cs typeface="Arial" panose="020B0604020202020204" pitchFamily="34" charset="0"/>
            </a:endParaRPr>
          </a:p>
          <a:p>
            <a:r>
              <a:rPr lang="en-ZA" altLang="en-US" sz="2000" dirty="0" smtClean="0">
                <a:cs typeface="Arial" panose="020B0604020202020204" pitchFamily="34" charset="0"/>
              </a:rPr>
              <a:t>Acknowledgement of good performance</a:t>
            </a:r>
            <a:endParaRPr lang="en-ZA" altLang="en-US" sz="2000" dirty="0">
              <a:cs typeface="Arial" panose="020B0604020202020204" pitchFamily="34" charset="0"/>
            </a:endParaRPr>
          </a:p>
          <a:p>
            <a:pPr marL="0" indent="0">
              <a:buNone/>
            </a:pPr>
            <a:endParaRPr lang="en-ZA" altLang="en-US" sz="2000" dirty="0">
              <a:cs typeface="Arial" panose="020B0604020202020204" pitchFamily="34" charset="0"/>
            </a:endParaRPr>
          </a:p>
        </p:txBody>
      </p:sp>
    </p:spTree>
    <p:extLst>
      <p:ext uri="{BB962C8B-B14F-4D97-AF65-F5344CB8AC3E}">
        <p14:creationId xmlns:p14="http://schemas.microsoft.com/office/powerpoint/2010/main" val="36236691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b="1" dirty="0" smtClean="0">
                <a:solidFill>
                  <a:schemeClr val="tx1"/>
                </a:solidFill>
              </a:rPr>
              <a:t>5 &amp; 6  CHALLENGES AND STRATEGIES TO ADDRESS CHALLENGES</a:t>
            </a:r>
            <a:endParaRPr lang="en-US" sz="2400" b="1" dirty="0">
              <a:solidFill>
                <a:schemeClr val="tx1"/>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97651720"/>
              </p:ext>
            </p:extLst>
          </p:nvPr>
        </p:nvGraphicFramePr>
        <p:xfrm>
          <a:off x="107504" y="658813"/>
          <a:ext cx="9036494" cy="5010708"/>
        </p:xfrm>
        <a:graphic>
          <a:graphicData uri="http://schemas.openxmlformats.org/drawingml/2006/table">
            <a:tbl>
              <a:tblPr firstRow="1" bandRow="1">
                <a:tableStyleId>{5940675A-B579-460E-94D1-54222C63F5DA}</a:tableStyleId>
              </a:tblPr>
              <a:tblGrid>
                <a:gridCol w="4104456">
                  <a:extLst>
                    <a:ext uri="{9D8B030D-6E8A-4147-A177-3AD203B41FA5}">
                      <a16:colId xmlns:a16="http://schemas.microsoft.com/office/drawing/2014/main" val="2467210789"/>
                    </a:ext>
                  </a:extLst>
                </a:gridCol>
                <a:gridCol w="4932038">
                  <a:extLst>
                    <a:ext uri="{9D8B030D-6E8A-4147-A177-3AD203B41FA5}">
                      <a16:colId xmlns:a16="http://schemas.microsoft.com/office/drawing/2014/main" val="722156649"/>
                    </a:ext>
                  </a:extLst>
                </a:gridCol>
              </a:tblGrid>
              <a:tr h="735254">
                <a:tc>
                  <a:txBody>
                    <a:bodyPr/>
                    <a:lstStyle/>
                    <a:p>
                      <a:r>
                        <a:rPr lang="en-US" sz="2000" b="1" dirty="0" smtClean="0"/>
                        <a:t>5</a:t>
                      </a:r>
                      <a:r>
                        <a:rPr lang="en-US" sz="2000" b="1" baseline="0" dirty="0" smtClean="0"/>
                        <a:t> </a:t>
                      </a:r>
                      <a:r>
                        <a:rPr lang="en-US" sz="2000" b="1" dirty="0" smtClean="0"/>
                        <a:t>.Identified challenges and reasons for non-achievement</a:t>
                      </a:r>
                      <a:endParaRPr lang="en-US" sz="2000" b="1" dirty="0"/>
                    </a:p>
                  </a:txBody>
                  <a:tcPr>
                    <a:solidFill>
                      <a:srgbClr val="FFC000"/>
                    </a:solidFill>
                  </a:tcPr>
                </a:tc>
                <a:tc>
                  <a:txBody>
                    <a:bodyPr/>
                    <a:lstStyle/>
                    <a:p>
                      <a:r>
                        <a:rPr lang="en-US" sz="2000" b="1" dirty="0" smtClean="0"/>
                        <a:t>6</a:t>
                      </a:r>
                      <a:r>
                        <a:rPr lang="en-US" sz="2000" b="1" baseline="0" dirty="0" smtClean="0"/>
                        <a:t> </a:t>
                      </a:r>
                      <a:r>
                        <a:rPr lang="en-US" sz="2000" b="1" dirty="0" smtClean="0"/>
                        <a:t>.Strategies to address identified challenges</a:t>
                      </a:r>
                      <a:endParaRPr lang="en-US" sz="2000" b="1" dirty="0"/>
                    </a:p>
                  </a:txBody>
                  <a:tcPr>
                    <a:solidFill>
                      <a:srgbClr val="FFC000"/>
                    </a:solidFill>
                  </a:tcPr>
                </a:tc>
                <a:extLst>
                  <a:ext uri="{0D108BD9-81ED-4DB2-BD59-A6C34878D82A}">
                    <a16:rowId xmlns:a16="http://schemas.microsoft.com/office/drawing/2014/main" val="2491595064"/>
                  </a:ext>
                </a:extLst>
              </a:tr>
              <a:tr h="124673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Inadequate</a:t>
                      </a:r>
                      <a:r>
                        <a:rPr lang="en-US" sz="1600" baseline="0" dirty="0" smtClean="0">
                          <a:cs typeface="Arial" pitchFamily="34" charset="0"/>
                        </a:rPr>
                        <a:t> f</a:t>
                      </a:r>
                      <a:r>
                        <a:rPr lang="en-US" sz="1600" dirty="0" smtClean="0">
                          <a:cs typeface="Arial" pitchFamily="34" charset="0"/>
                        </a:rPr>
                        <a:t>unctionality of PPTICRMs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600" dirty="0" smtClean="0">
                          <a:cs typeface="Arial" pitchFamily="34" charset="0"/>
                        </a:rPr>
                        <a:t>-Revival of established PPTICRMs at all levels by meeting quarterly.</a:t>
                      </a:r>
                      <a:endParaRPr lang="en-US" sz="1600" dirty="0" smtClean="0">
                        <a:cs typeface="Arial" pitchFamily="34" charset="0"/>
                      </a:endParaRPr>
                    </a:p>
                    <a:p>
                      <a:r>
                        <a:rPr lang="en-GB" sz="1600" dirty="0" smtClean="0"/>
                        <a:t>-Monitor functionality of PPTICRM at</a:t>
                      </a:r>
                      <a:r>
                        <a:rPr lang="en-GB" sz="1600" baseline="0" dirty="0" smtClean="0"/>
                        <a:t> all levels</a:t>
                      </a:r>
                      <a:endParaRPr lang="en-US" sz="1600" dirty="0"/>
                    </a:p>
                  </a:txBody>
                  <a:tcPr/>
                </a:tc>
                <a:extLst>
                  <a:ext uri="{0D108BD9-81ED-4DB2-BD59-A6C34878D82A}">
                    <a16:rowId xmlns:a16="http://schemas.microsoft.com/office/drawing/2014/main" val="94803827"/>
                  </a:ext>
                </a:extLst>
              </a:tr>
              <a:tr h="788199">
                <a:tc>
                  <a: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Inadequate management of PHC facilities, some PHC facilities have acting OPMs.</a:t>
                      </a:r>
                    </a:p>
                  </a:txBody>
                  <a:tcPr/>
                </a:tc>
                <a:tc>
                  <a:txBody>
                    <a:bodyPr/>
                    <a:lstStyle/>
                    <a:p>
                      <a:r>
                        <a:rPr lang="en-GB" sz="1600" dirty="0" smtClean="0"/>
                        <a:t>-Prioritize appointment of OPMs for identified PHC facilities.</a:t>
                      </a:r>
                    </a:p>
                    <a:p>
                      <a:r>
                        <a:rPr lang="en-GB" sz="1600" dirty="0" smtClean="0"/>
                        <a:t>-Provide support and monitor performance of OPMs.</a:t>
                      </a:r>
                      <a:endParaRPr lang="en-US" sz="1600" dirty="0"/>
                    </a:p>
                  </a:txBody>
                  <a:tcPr/>
                </a:tc>
                <a:extLst>
                  <a:ext uri="{0D108BD9-81ED-4DB2-BD59-A6C34878D82A}">
                    <a16:rowId xmlns:a16="http://schemas.microsoft.com/office/drawing/2014/main" val="248089090"/>
                  </a:ext>
                </a:extLst>
              </a:tr>
              <a:tr h="1246734">
                <a:tc>
                  <a: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Shortage of staff, mostly lower category of staff, like, Enrolled Nurses, Enrolled Nursing Assistants, Data capturers, pharmacists Assistants, Grounds men and Cleaners.</a:t>
                      </a:r>
                      <a:endParaRPr lang="en-ZA" altLang="en-US" sz="1600" b="1" dirty="0" smtClean="0">
                        <a:cs typeface="Arial" panose="020B0604020202020204"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Implementing WISN/ organizational structure by prioritizing filling of critical vacant posts.</a:t>
                      </a:r>
                    </a:p>
                    <a:p>
                      <a:endParaRPr lang="en-US" sz="1600" dirty="0"/>
                    </a:p>
                  </a:txBody>
                  <a:tcPr/>
                </a:tc>
                <a:extLst>
                  <a:ext uri="{0D108BD9-81ED-4DB2-BD59-A6C34878D82A}">
                    <a16:rowId xmlns:a16="http://schemas.microsoft.com/office/drawing/2014/main" val="3406990254"/>
                  </a:ext>
                </a:extLst>
              </a:tr>
              <a:tr h="95902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High staff turn over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-Constant</a:t>
                      </a:r>
                      <a:r>
                        <a:rPr lang="en-US" sz="1600" baseline="0" dirty="0" smtClean="0">
                          <a:cs typeface="Arial" pitchFamily="34" charset="0"/>
                        </a:rPr>
                        <a:t> r</a:t>
                      </a:r>
                      <a:r>
                        <a:rPr lang="en-US" sz="1600" dirty="0" smtClean="0">
                          <a:cs typeface="Arial" pitchFamily="34" charset="0"/>
                        </a:rPr>
                        <a:t>ecognition of excellence and provision for team building sessions</a:t>
                      </a:r>
                    </a:p>
                    <a:p>
                      <a:pPr marL="0" marR="0" indent="0" algn="l" defTabSz="457200" rtl="0" eaLnBrk="1" fontAlgn="auto" latinLnBrk="0" hangingPunct="1">
                        <a:lnSpc>
                          <a:spcPct val="100000"/>
                        </a:lnSpc>
                        <a:spcBef>
                          <a:spcPts val="0"/>
                        </a:spcBef>
                        <a:spcAft>
                          <a:spcPts val="0"/>
                        </a:spcAft>
                        <a:buClrTx/>
                        <a:buSzTx/>
                        <a:buFontTx/>
                        <a:buNone/>
                        <a:tabLst/>
                        <a:defRPr/>
                      </a:pPr>
                      <a:r>
                        <a:rPr lang="en-GB" sz="1600" dirty="0" smtClean="0">
                          <a:cs typeface="Arial" pitchFamily="34" charset="0"/>
                        </a:rPr>
                        <a:t>-Prompt filing of vacant posts</a:t>
                      </a:r>
                      <a:endParaRPr lang="en-US" sz="1600" dirty="0" smtClean="0">
                        <a:cs typeface="Arial" pitchFamily="34" charset="0"/>
                      </a:endParaRPr>
                    </a:p>
                  </a:txBody>
                  <a:tcPr/>
                </a:tc>
                <a:extLst>
                  <a:ext uri="{0D108BD9-81ED-4DB2-BD59-A6C34878D82A}">
                    <a16:rowId xmlns:a16="http://schemas.microsoft.com/office/drawing/2014/main" val="2073304685"/>
                  </a:ext>
                </a:extLst>
              </a:tr>
            </a:tbl>
          </a:graphicData>
        </a:graphic>
      </p:graphicFrame>
      <p:sp>
        <p:nvSpPr>
          <p:cNvPr id="4" name="Slide Number Placeholder 3"/>
          <p:cNvSpPr>
            <a:spLocks noGrp="1"/>
          </p:cNvSpPr>
          <p:nvPr>
            <p:ph type="sldNum" sz="quarter" idx="10"/>
          </p:nvPr>
        </p:nvSpPr>
        <p:spPr/>
        <p:txBody>
          <a:bodyPr/>
          <a:lstStyle/>
          <a:p>
            <a:pPr>
              <a:defRPr/>
            </a:pPr>
            <a:fld id="{3BEED70E-C098-4DF0-AA1F-8175F89756C6}" type="slidenum">
              <a:rPr lang="en-US" altLang="en-US" smtClean="0"/>
              <a:pPr>
                <a:defRPr/>
              </a:pPr>
              <a:t>16</a:t>
            </a:fld>
            <a:endParaRPr lang="en-US" altLang="en-US"/>
          </a:p>
        </p:txBody>
      </p:sp>
    </p:spTree>
    <p:extLst>
      <p:ext uri="{BB962C8B-B14F-4D97-AF65-F5344CB8AC3E}">
        <p14:creationId xmlns:p14="http://schemas.microsoft.com/office/powerpoint/2010/main" val="12045118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b="1" dirty="0" smtClean="0">
                <a:solidFill>
                  <a:schemeClr val="tx1"/>
                </a:solidFill>
              </a:rPr>
              <a:t>5 &amp;6 CHALLENGES AND STRATEGIES TO ADDRESS CHALLENGES CONT..</a:t>
            </a:r>
            <a:endParaRPr lang="en-US" sz="2400" b="1" dirty="0">
              <a:solidFill>
                <a:schemeClr val="tx1"/>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36708984"/>
              </p:ext>
            </p:extLst>
          </p:nvPr>
        </p:nvGraphicFramePr>
        <p:xfrm>
          <a:off x="107504" y="658811"/>
          <a:ext cx="8928992" cy="5277672"/>
        </p:xfrm>
        <a:graphic>
          <a:graphicData uri="http://schemas.openxmlformats.org/drawingml/2006/table">
            <a:tbl>
              <a:tblPr firstRow="1" bandRow="1">
                <a:tableStyleId>{5940675A-B579-460E-94D1-54222C63F5DA}</a:tableStyleId>
              </a:tblPr>
              <a:tblGrid>
                <a:gridCol w="4176464">
                  <a:extLst>
                    <a:ext uri="{9D8B030D-6E8A-4147-A177-3AD203B41FA5}">
                      <a16:colId xmlns:a16="http://schemas.microsoft.com/office/drawing/2014/main" val="2467210789"/>
                    </a:ext>
                  </a:extLst>
                </a:gridCol>
                <a:gridCol w="4752528">
                  <a:extLst>
                    <a:ext uri="{9D8B030D-6E8A-4147-A177-3AD203B41FA5}">
                      <a16:colId xmlns:a16="http://schemas.microsoft.com/office/drawing/2014/main" val="722156649"/>
                    </a:ext>
                  </a:extLst>
                </a:gridCol>
              </a:tblGrid>
              <a:tr h="641828">
                <a:tc>
                  <a:txBody>
                    <a:bodyPr/>
                    <a:lstStyle/>
                    <a:p>
                      <a:r>
                        <a:rPr lang="en-US" sz="2000" b="1" dirty="0" smtClean="0"/>
                        <a:t>5. Identified challenges and reasons for non-achievement</a:t>
                      </a:r>
                      <a:endParaRPr lang="en-US" sz="2000" b="1" dirty="0"/>
                    </a:p>
                  </a:txBody>
                  <a:tcPr>
                    <a:solidFill>
                      <a:srgbClr val="FFC000"/>
                    </a:solidFill>
                  </a:tcPr>
                </a:tc>
                <a:tc>
                  <a:txBody>
                    <a:bodyPr/>
                    <a:lstStyle/>
                    <a:p>
                      <a:r>
                        <a:rPr lang="en-US" sz="2000" b="1" dirty="0" smtClean="0"/>
                        <a:t>6</a:t>
                      </a:r>
                      <a:r>
                        <a:rPr lang="en-US" sz="2000" b="1" baseline="0" dirty="0" smtClean="0"/>
                        <a:t> </a:t>
                      </a:r>
                      <a:r>
                        <a:rPr lang="en-US" sz="2000" b="1" dirty="0" smtClean="0"/>
                        <a:t>.Strategies to address identified challenges</a:t>
                      </a:r>
                      <a:endParaRPr lang="en-US" sz="2000" b="1" dirty="0"/>
                    </a:p>
                  </a:txBody>
                  <a:tcPr>
                    <a:solidFill>
                      <a:srgbClr val="FFC000"/>
                    </a:solidFill>
                  </a:tcPr>
                </a:tc>
                <a:extLst>
                  <a:ext uri="{0D108BD9-81ED-4DB2-BD59-A6C34878D82A}">
                    <a16:rowId xmlns:a16="http://schemas.microsoft.com/office/drawing/2014/main" val="2491595064"/>
                  </a:ext>
                </a:extLst>
              </a:tr>
              <a:tr h="92088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Dilapidated infrastructure </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Infrastructure upgrading / renovation / construction of Infrastructure to address the needed space as per Ideal Clinic tool.</a:t>
                      </a:r>
                    </a:p>
                  </a:txBody>
                  <a:tcPr/>
                </a:tc>
                <a:extLst>
                  <a:ext uri="{0D108BD9-81ED-4DB2-BD59-A6C34878D82A}">
                    <a16:rowId xmlns:a16="http://schemas.microsoft.com/office/drawing/2014/main" val="225643910"/>
                  </a:ext>
                </a:extLst>
              </a:tr>
              <a:tr h="64182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Inadequate maintenance of infrastructure and equipment</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Develop and implement Maintenance Plans for infrastructure and</a:t>
                      </a:r>
                      <a:r>
                        <a:rPr lang="en-US" sz="1600" baseline="0" dirty="0" smtClean="0">
                          <a:cs typeface="Arial" pitchFamily="34" charset="0"/>
                        </a:rPr>
                        <a:t> equipment</a:t>
                      </a:r>
                      <a:r>
                        <a:rPr lang="en-US" sz="1600" dirty="0" smtClean="0">
                          <a:cs typeface="+mn-cs"/>
                        </a:rPr>
                        <a:t>.</a:t>
                      </a:r>
                      <a:endParaRPr lang="en-US" sz="1600" dirty="0" smtClean="0">
                        <a:cs typeface="Arial" pitchFamily="34" charset="0"/>
                      </a:endParaRPr>
                    </a:p>
                  </a:txBody>
                  <a:tcPr/>
                </a:tc>
                <a:extLst>
                  <a:ext uri="{0D108BD9-81ED-4DB2-BD59-A6C34878D82A}">
                    <a16:rowId xmlns:a16="http://schemas.microsoft.com/office/drawing/2014/main" val="475218296"/>
                  </a:ext>
                </a:extLst>
              </a:tr>
              <a:tr h="175805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Poor records management.</a:t>
                      </a:r>
                    </a:p>
                    <a:p>
                      <a:endParaRPr lang="en-US" sz="1600" dirty="0"/>
                    </a:p>
                  </a:txBody>
                  <a:tcPr/>
                </a:tc>
                <a:tc>
                  <a:txBody>
                    <a:bodyPr/>
                    <a:lstStyle/>
                    <a:p>
                      <a:r>
                        <a:rPr lang="en-GB" sz="1600" dirty="0" smtClean="0"/>
                        <a:t>-Continuous training of</a:t>
                      </a:r>
                      <a:r>
                        <a:rPr lang="en-GB" sz="1600" baseline="0" dirty="0" smtClean="0"/>
                        <a:t> personnel on record management at all levels.</a:t>
                      </a:r>
                    </a:p>
                    <a:p>
                      <a:r>
                        <a:rPr lang="en-GB" sz="1600" baseline="0" dirty="0" smtClean="0"/>
                        <a:t>-Prioritize space for filing of patient records.</a:t>
                      </a:r>
                    </a:p>
                    <a:p>
                      <a:r>
                        <a:rPr lang="en-GB" sz="1600" baseline="0" dirty="0" smtClean="0"/>
                        <a:t>Implementing partner providing support with infrastructure to improve filing in Ehlanzeni.</a:t>
                      </a:r>
                      <a:endParaRPr lang="en-US" sz="1600" dirty="0"/>
                    </a:p>
                  </a:txBody>
                  <a:tcPr/>
                </a:tc>
                <a:extLst>
                  <a:ext uri="{0D108BD9-81ED-4DB2-BD59-A6C34878D82A}">
                    <a16:rowId xmlns:a16="http://schemas.microsoft.com/office/drawing/2014/main" val="2326386836"/>
                  </a:ext>
                </a:extLst>
              </a:tr>
              <a:tr h="1255869">
                <a:tc>
                  <a:txBody>
                    <a:bodyPr/>
                    <a:lstStyle/>
                    <a:p>
                      <a:r>
                        <a:rPr lang="en-GB" sz="1600" dirty="0" smtClean="0"/>
                        <a:t>Management</a:t>
                      </a:r>
                      <a:r>
                        <a:rPr lang="en-GB" sz="1600" baseline="0" dirty="0" smtClean="0"/>
                        <a:t> of general  waste- municipality lacking capacity</a:t>
                      </a:r>
                      <a:endParaRPr lang="en-US" sz="1600" dirty="0"/>
                    </a:p>
                  </a:txBody>
                  <a:tcPr/>
                </a:tc>
                <a:tc>
                  <a:txBody>
                    <a:bodyPr/>
                    <a:lstStyle/>
                    <a:p>
                      <a:r>
                        <a:rPr lang="en-GB" sz="1600" b="0" dirty="0" smtClean="0"/>
                        <a:t>Municipality</a:t>
                      </a:r>
                      <a:r>
                        <a:rPr lang="en-GB" sz="1600" b="0" baseline="0" dirty="0" smtClean="0"/>
                        <a:t> to provide support with management of general waste in rural areas</a:t>
                      </a:r>
                      <a:endParaRPr lang="en-US" sz="1600" b="0" dirty="0"/>
                    </a:p>
                  </a:txBody>
                  <a:tcPr/>
                </a:tc>
                <a:extLst>
                  <a:ext uri="{0D108BD9-81ED-4DB2-BD59-A6C34878D82A}">
                    <a16:rowId xmlns:a16="http://schemas.microsoft.com/office/drawing/2014/main" val="981644929"/>
                  </a:ext>
                </a:extLst>
              </a:tr>
            </a:tbl>
          </a:graphicData>
        </a:graphic>
      </p:graphicFrame>
      <p:sp>
        <p:nvSpPr>
          <p:cNvPr id="4" name="Slide Number Placeholder 3"/>
          <p:cNvSpPr>
            <a:spLocks noGrp="1"/>
          </p:cNvSpPr>
          <p:nvPr>
            <p:ph type="sldNum" sz="quarter" idx="10"/>
          </p:nvPr>
        </p:nvSpPr>
        <p:spPr/>
        <p:txBody>
          <a:bodyPr/>
          <a:lstStyle/>
          <a:p>
            <a:pPr>
              <a:defRPr/>
            </a:pPr>
            <a:fld id="{3BEED70E-C098-4DF0-AA1F-8175F89756C6}" type="slidenum">
              <a:rPr lang="en-US" altLang="en-US" smtClean="0"/>
              <a:pPr>
                <a:defRPr/>
              </a:pPr>
              <a:t>17</a:t>
            </a:fld>
            <a:endParaRPr lang="en-US" altLang="en-US"/>
          </a:p>
        </p:txBody>
      </p:sp>
    </p:spTree>
    <p:extLst>
      <p:ext uri="{BB962C8B-B14F-4D97-AF65-F5344CB8AC3E}">
        <p14:creationId xmlns:p14="http://schemas.microsoft.com/office/powerpoint/2010/main" val="16504311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sz="2400" b="1" dirty="0" smtClean="0">
                <a:solidFill>
                  <a:schemeClr val="tx1"/>
                </a:solidFill>
              </a:rPr>
              <a:t>5 &amp; 6 CHALLENGES AND STRATEGIES TO ADDRESS CHALLENGES CONT..</a:t>
            </a:r>
            <a:endParaRPr lang="en-US" sz="2400" b="1" dirty="0">
              <a:solidFill>
                <a:schemeClr val="tx1"/>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14396402"/>
              </p:ext>
            </p:extLst>
          </p:nvPr>
        </p:nvGraphicFramePr>
        <p:xfrm>
          <a:off x="107503" y="658813"/>
          <a:ext cx="9036496" cy="5002434"/>
        </p:xfrm>
        <a:graphic>
          <a:graphicData uri="http://schemas.openxmlformats.org/drawingml/2006/table">
            <a:tbl>
              <a:tblPr firstRow="1" bandRow="1">
                <a:tableStyleId>{5940675A-B579-460E-94D1-54222C63F5DA}</a:tableStyleId>
              </a:tblPr>
              <a:tblGrid>
                <a:gridCol w="4346525">
                  <a:extLst>
                    <a:ext uri="{9D8B030D-6E8A-4147-A177-3AD203B41FA5}">
                      <a16:colId xmlns:a16="http://schemas.microsoft.com/office/drawing/2014/main" val="2467210789"/>
                    </a:ext>
                  </a:extLst>
                </a:gridCol>
                <a:gridCol w="4689971">
                  <a:extLst>
                    <a:ext uri="{9D8B030D-6E8A-4147-A177-3AD203B41FA5}">
                      <a16:colId xmlns:a16="http://schemas.microsoft.com/office/drawing/2014/main" val="722156649"/>
                    </a:ext>
                  </a:extLst>
                </a:gridCol>
              </a:tblGrid>
              <a:tr h="750365">
                <a:tc>
                  <a:txBody>
                    <a:bodyPr/>
                    <a:lstStyle/>
                    <a:p>
                      <a:r>
                        <a:rPr lang="en-US" sz="1800" b="1" dirty="0" smtClean="0"/>
                        <a:t>5</a:t>
                      </a:r>
                      <a:r>
                        <a:rPr lang="en-US" sz="1800" b="1" baseline="0" dirty="0" smtClean="0"/>
                        <a:t> </a:t>
                      </a:r>
                      <a:r>
                        <a:rPr lang="en-US" sz="1800" b="1" dirty="0" smtClean="0"/>
                        <a:t>.Identified challenges and reasons for non-achievement</a:t>
                      </a:r>
                      <a:endParaRPr lang="en-US" b="1" dirty="0"/>
                    </a:p>
                  </a:txBody>
                  <a:tcPr>
                    <a:solidFill>
                      <a:srgbClr val="FFC000"/>
                    </a:solidFill>
                  </a:tcPr>
                </a:tc>
                <a:tc>
                  <a:txBody>
                    <a:bodyPr/>
                    <a:lstStyle/>
                    <a:p>
                      <a:r>
                        <a:rPr lang="en-US" sz="1800" b="1" dirty="0" smtClean="0"/>
                        <a:t>6.Strategies to address identified challenges</a:t>
                      </a:r>
                      <a:endParaRPr lang="en-US" b="1" dirty="0"/>
                    </a:p>
                  </a:txBody>
                  <a:tcPr>
                    <a:solidFill>
                      <a:srgbClr val="FFC000"/>
                    </a:solidFill>
                  </a:tcPr>
                </a:tc>
                <a:extLst>
                  <a:ext uri="{0D108BD9-81ED-4DB2-BD59-A6C34878D82A}">
                    <a16:rowId xmlns:a16="http://schemas.microsoft.com/office/drawing/2014/main" val="2491595064"/>
                  </a:ext>
                </a:extLst>
              </a:tr>
              <a:tr h="678902">
                <a:tc>
                  <a:txBody>
                    <a:bodyPr/>
                    <a:lstStyle/>
                    <a:p>
                      <a:pPr>
                        <a:lnSpc>
                          <a:spcPct val="150000"/>
                        </a:lnSpc>
                      </a:pPr>
                      <a:r>
                        <a:rPr lang="en-US" sz="1600" dirty="0" smtClean="0">
                          <a:cs typeface="Arial" pitchFamily="34" charset="0"/>
                        </a:rPr>
                        <a:t>Outdated / non availability of NDOH Policies.</a:t>
                      </a:r>
                      <a:endParaRPr lang="en-US" sz="1600" dirty="0">
                        <a:cs typeface="Arial" pitchFamily="34" charset="0"/>
                      </a:endParaRPr>
                    </a:p>
                  </a:txBody>
                  <a:tcPr/>
                </a:tc>
                <a:tc>
                  <a:txBody>
                    <a:bodyPr/>
                    <a:lstStyle/>
                    <a:p>
                      <a:r>
                        <a:rPr lang="en-GB" sz="1600" dirty="0" smtClean="0"/>
                        <a:t>NDOH to prioritize finalization of relevant</a:t>
                      </a:r>
                      <a:r>
                        <a:rPr lang="en-GB" sz="1600" baseline="0" dirty="0" smtClean="0"/>
                        <a:t> policies and MOUs e.g. ( MOU with SAPS)</a:t>
                      </a:r>
                      <a:endParaRPr lang="en-US" sz="1600" dirty="0"/>
                    </a:p>
                  </a:txBody>
                  <a:tcPr/>
                </a:tc>
                <a:extLst>
                  <a:ext uri="{0D108BD9-81ED-4DB2-BD59-A6C34878D82A}">
                    <a16:rowId xmlns:a16="http://schemas.microsoft.com/office/drawing/2014/main" val="94803827"/>
                  </a:ext>
                </a:extLst>
              </a:tr>
              <a:tr h="964755">
                <a:tc>
                  <a:txBody>
                    <a:bodyPr/>
                    <a:lstStyle/>
                    <a:p>
                      <a:pPr marL="1466" marR="0" lvl="1" indent="0" algn="l" defTabSz="457200" rtl="0" eaLnBrk="1" fontAlgn="auto" latinLnBrk="0" hangingPunct="1">
                        <a:lnSpc>
                          <a:spcPct val="150000"/>
                        </a:lnSpc>
                        <a:spcBef>
                          <a:spcPts val="1662"/>
                        </a:spcBef>
                        <a:spcAft>
                          <a:spcPts val="0"/>
                        </a:spcAft>
                        <a:buClrTx/>
                        <a:buSzTx/>
                        <a:buFont typeface="Wingdings" panose="05000000000000000000" pitchFamily="2" charset="2"/>
                        <a:buNone/>
                        <a:tabLst/>
                        <a:defRPr/>
                      </a:pPr>
                      <a:r>
                        <a:rPr lang="en-US" sz="1600" dirty="0" smtClean="0">
                          <a:cs typeface="Arial" pitchFamily="34" charset="0"/>
                        </a:rPr>
                        <a:t>Inadequate transport for PHC supervision </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Procurement of additional vehicles as per identifies need, e.g. for PHC supervision, mobile clinic, school health services and ward-based outreach teams.</a:t>
                      </a:r>
                    </a:p>
                  </a:txBody>
                  <a:tcPr/>
                </a:tc>
                <a:extLst>
                  <a:ext uri="{0D108BD9-81ED-4DB2-BD59-A6C34878D82A}">
                    <a16:rowId xmlns:a16="http://schemas.microsoft.com/office/drawing/2014/main" val="1164411972"/>
                  </a:ext>
                </a:extLst>
              </a:tr>
              <a:tr h="678902">
                <a:tc>
                  <a: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Inadequate PHC supervision due to inadequate number of PHC supervisors</a:t>
                      </a:r>
                    </a:p>
                  </a:txBody>
                  <a:tcPr/>
                </a:tc>
                <a:tc>
                  <a:txBody>
                    <a:bodyPr/>
                    <a:lstStyle/>
                    <a:p>
                      <a:r>
                        <a:rPr lang="en-GB" sz="1600" dirty="0" smtClean="0"/>
                        <a:t>Prioritize appointment</a:t>
                      </a:r>
                      <a:r>
                        <a:rPr lang="en-GB" sz="1600" baseline="0" dirty="0" smtClean="0"/>
                        <a:t> of PHC supervisors/ rationalize available staff for efficient use of available resources.</a:t>
                      </a:r>
                      <a:endParaRPr lang="en-US" sz="1600" dirty="0"/>
                    </a:p>
                  </a:txBody>
                  <a:tcPr/>
                </a:tc>
                <a:extLst>
                  <a:ext uri="{0D108BD9-81ED-4DB2-BD59-A6C34878D82A}">
                    <a16:rowId xmlns:a16="http://schemas.microsoft.com/office/drawing/2014/main" val="248089090"/>
                  </a:ext>
                </a:extLst>
              </a:tr>
              <a:tr h="964755">
                <a:tc>
                  <a: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ZA" altLang="en-US" sz="1600" dirty="0" smtClean="0">
                          <a:cs typeface="Arial" panose="020B0604020202020204" pitchFamily="34" charset="0"/>
                        </a:rPr>
                        <a:t>Late delivery of procured equipment/goods by suppliers.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600" dirty="0" smtClean="0">
                          <a:cs typeface="Arial" pitchFamily="34" charset="0"/>
                        </a:rPr>
                        <a:t>Contract management, that is to reinforce adherence to the schedule for delivery of procured goods as stipulated in the contracts.</a:t>
                      </a:r>
                      <a:endParaRPr lang="en-US" sz="1600" dirty="0" smtClean="0">
                        <a:cs typeface="Arial" pitchFamily="34" charset="0"/>
                      </a:endParaRPr>
                    </a:p>
                  </a:txBody>
                  <a:tcPr/>
                </a:tc>
                <a:extLst>
                  <a:ext uri="{0D108BD9-81ED-4DB2-BD59-A6C34878D82A}">
                    <a16:rowId xmlns:a16="http://schemas.microsoft.com/office/drawing/2014/main" val="3406990254"/>
                  </a:ext>
                </a:extLst>
              </a:tr>
              <a:tr h="96475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ZA" altLang="en-US" sz="1600" dirty="0" smtClean="0">
                          <a:cs typeface="Arial" panose="020B0604020202020204" pitchFamily="34" charset="0"/>
                        </a:rPr>
                        <a:t>Inadequate budget for non-negotiables, e.g. pest control and cleaning material.</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cs typeface="Arial" pitchFamily="34" charset="0"/>
                        </a:rPr>
                        <a:t>Provision of adequate Ideal Clinic grant, to cater for all the identified resources, including signage, furniture, cleaning equipment and material, etc.</a:t>
                      </a:r>
                    </a:p>
                  </a:txBody>
                  <a:tcPr/>
                </a:tc>
                <a:extLst>
                  <a:ext uri="{0D108BD9-81ED-4DB2-BD59-A6C34878D82A}">
                    <a16:rowId xmlns:a16="http://schemas.microsoft.com/office/drawing/2014/main" val="2073304685"/>
                  </a:ext>
                </a:extLst>
              </a:tr>
            </a:tbl>
          </a:graphicData>
        </a:graphic>
      </p:graphicFrame>
      <p:sp>
        <p:nvSpPr>
          <p:cNvPr id="4" name="Slide Number Placeholder 3"/>
          <p:cNvSpPr>
            <a:spLocks noGrp="1"/>
          </p:cNvSpPr>
          <p:nvPr>
            <p:ph type="sldNum" sz="quarter" idx="10"/>
          </p:nvPr>
        </p:nvSpPr>
        <p:spPr/>
        <p:txBody>
          <a:bodyPr/>
          <a:lstStyle/>
          <a:p>
            <a:pPr>
              <a:defRPr/>
            </a:pPr>
            <a:fld id="{3BEED70E-C098-4DF0-AA1F-8175F89756C6}" type="slidenum">
              <a:rPr lang="en-US" altLang="en-US" smtClean="0"/>
              <a:pPr>
                <a:defRPr/>
              </a:pPr>
              <a:t>18</a:t>
            </a:fld>
            <a:endParaRPr lang="en-US" altLang="en-US"/>
          </a:p>
        </p:txBody>
      </p:sp>
    </p:spTree>
    <p:extLst>
      <p:ext uri="{BB962C8B-B14F-4D97-AF65-F5344CB8AC3E}">
        <p14:creationId xmlns:p14="http://schemas.microsoft.com/office/powerpoint/2010/main" val="35278057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19</a:t>
            </a:fld>
            <a:endParaRPr lang="en-US" altLang="en-US" sz="1200">
              <a:solidFill>
                <a:srgbClr val="000000"/>
              </a:solidFill>
            </a:endParaRPr>
          </a:p>
        </p:txBody>
      </p:sp>
      <p:sp>
        <p:nvSpPr>
          <p:cNvPr id="32771" name="Title 5"/>
          <p:cNvSpPr>
            <a:spLocks noGrp="1" noChangeArrowheads="1"/>
          </p:cNvSpPr>
          <p:nvPr>
            <p:ph type="title"/>
          </p:nvPr>
        </p:nvSpPr>
        <p:spPr>
          <a:xfrm>
            <a:off x="0" y="38427"/>
            <a:ext cx="9134475" cy="523220"/>
          </a:xfrm>
        </p:spPr>
        <p:txBody>
          <a:bodyPr>
            <a:spAutoFit/>
          </a:bodyPr>
          <a:lstStyle/>
          <a:p>
            <a:pPr eaLnBrk="1" hangingPunct="1"/>
            <a:r>
              <a:rPr lang="en-US" sz="2800" b="1" dirty="0" smtClean="0">
                <a:solidFill>
                  <a:schemeClr val="tx1"/>
                </a:solidFill>
              </a:rPr>
              <a:t>7.SUSTAINABILITY OF THE PROGRAMME</a:t>
            </a: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34925" y="712788"/>
            <a:ext cx="9099550" cy="5643562"/>
          </a:xfrm>
        </p:spPr>
        <p:txBody>
          <a:bodyPr/>
          <a:lstStyle/>
          <a:p>
            <a:pPr>
              <a:lnSpc>
                <a:spcPct val="150000"/>
              </a:lnSpc>
            </a:pPr>
            <a:r>
              <a:rPr lang="en-GB" sz="2000" dirty="0" smtClean="0">
                <a:cs typeface="Arial" pitchFamily="34" charset="0"/>
              </a:rPr>
              <a:t>PHC supervision according to the supervision policy and monitoring of quality improvement plans by OPMs</a:t>
            </a:r>
            <a:r>
              <a:rPr lang="en-GB" sz="2000" dirty="0">
                <a:cs typeface="Arial" pitchFamily="34" charset="0"/>
              </a:rPr>
              <a:t>, Supervisors and PHC Managers </a:t>
            </a:r>
            <a:r>
              <a:rPr lang="en-GB" sz="2000" dirty="0" smtClean="0">
                <a:cs typeface="Arial" pitchFamily="34" charset="0"/>
              </a:rPr>
              <a:t>at all levels.</a:t>
            </a:r>
          </a:p>
          <a:p>
            <a:pPr>
              <a:lnSpc>
                <a:spcPct val="150000"/>
              </a:lnSpc>
            </a:pPr>
            <a:r>
              <a:rPr lang="en-GB" sz="2000" dirty="0" smtClean="0">
                <a:cs typeface="Arial" pitchFamily="34" charset="0"/>
              </a:rPr>
              <a:t>Assessment of facilities for SD by PPTICRMs at least bi-annually for monitoring and continuous improvement.</a:t>
            </a:r>
          </a:p>
          <a:p>
            <a:pPr>
              <a:lnSpc>
                <a:spcPct val="150000"/>
              </a:lnSpc>
            </a:pPr>
            <a:r>
              <a:rPr lang="en-GB" sz="2000" dirty="0" smtClean="0">
                <a:cs typeface="Arial" pitchFamily="34" charset="0"/>
              </a:rPr>
              <a:t>Annual training of OPMs on ICRM dashboard and checklist.</a:t>
            </a:r>
            <a:endParaRPr lang="en-US" sz="2000" dirty="0" smtClean="0">
              <a:cs typeface="Arial" pitchFamily="34" charset="0"/>
            </a:endParaRPr>
          </a:p>
          <a:p>
            <a:pPr>
              <a:lnSpc>
                <a:spcPct val="150000"/>
              </a:lnSpc>
            </a:pPr>
            <a:r>
              <a:rPr lang="en-US" sz="2000" dirty="0" smtClean="0">
                <a:cs typeface="Arial" pitchFamily="34" charset="0"/>
              </a:rPr>
              <a:t>Sustained Political will and adequate provision for the ICRM initiative.</a:t>
            </a:r>
            <a:endParaRPr lang="en-US" sz="2000" dirty="0">
              <a:cs typeface="Arial" pitchFamily="34" charset="0"/>
            </a:endParaRPr>
          </a:p>
          <a:p>
            <a:pPr>
              <a:lnSpc>
                <a:spcPct val="150000"/>
              </a:lnSpc>
            </a:pPr>
            <a:r>
              <a:rPr lang="en-US" sz="2000" dirty="0">
                <a:cs typeface="Arial" pitchFamily="34" charset="0"/>
              </a:rPr>
              <a:t>Compliance to ideal clinic norms and standards</a:t>
            </a:r>
          </a:p>
          <a:p>
            <a:pPr>
              <a:lnSpc>
                <a:spcPct val="150000"/>
              </a:lnSpc>
            </a:pPr>
            <a:r>
              <a:rPr lang="en-US" sz="2000" dirty="0">
                <a:cs typeface="Arial" pitchFamily="34" charset="0"/>
              </a:rPr>
              <a:t>Team spirit</a:t>
            </a:r>
          </a:p>
          <a:p>
            <a:pPr>
              <a:lnSpc>
                <a:spcPct val="150000"/>
              </a:lnSpc>
            </a:pPr>
            <a:r>
              <a:rPr lang="en-US" sz="2000" dirty="0" smtClean="0">
                <a:cs typeface="Arial" pitchFamily="34" charset="0"/>
              </a:rPr>
              <a:t>Recognition </a:t>
            </a:r>
            <a:r>
              <a:rPr lang="en-US" sz="2000" dirty="0">
                <a:cs typeface="Arial" pitchFamily="34" charset="0"/>
              </a:rPr>
              <a:t>of excellence</a:t>
            </a:r>
          </a:p>
          <a:p>
            <a:pPr>
              <a:lnSpc>
                <a:spcPct val="150000"/>
              </a:lnSpc>
            </a:pPr>
            <a:r>
              <a:rPr lang="en-US" sz="2000" dirty="0" smtClean="0">
                <a:cs typeface="Arial" pitchFamily="34" charset="0"/>
              </a:rPr>
              <a:t>Enforcement of </a:t>
            </a:r>
            <a:r>
              <a:rPr lang="en-US" sz="2000" dirty="0">
                <a:cs typeface="Arial" pitchFamily="34" charset="0"/>
              </a:rPr>
              <a:t>accountability at all levels</a:t>
            </a:r>
          </a:p>
          <a:p>
            <a:pPr marL="0" indent="0">
              <a:lnSpc>
                <a:spcPct val="150000"/>
              </a:lnSpc>
              <a:buNone/>
            </a:pPr>
            <a:endParaRPr lang="en-US" sz="2000" dirty="0">
              <a:cs typeface="Arial" pitchFamily="34" charset="0"/>
            </a:endParaRPr>
          </a:p>
          <a:p>
            <a:pPr>
              <a:lnSpc>
                <a:spcPct val="150000"/>
              </a:lnSpc>
            </a:pPr>
            <a:endParaRPr lang="en-US" sz="1800" dirty="0">
              <a:cs typeface="Arial" pitchFamily="34" charset="0"/>
            </a:endParaRPr>
          </a:p>
          <a:p>
            <a:endParaRPr lang="en-ZA" altLang="en-US" sz="1800" dirty="0">
              <a:cs typeface="Arial" panose="020B0604020202020204" pitchFamily="34" charset="0"/>
            </a:endParaRPr>
          </a:p>
          <a:p>
            <a:endParaRPr lang="en-ZA" altLang="en-US" sz="1800" dirty="0">
              <a:cs typeface="Arial" panose="020B0604020202020204" pitchFamily="34" charset="0"/>
            </a:endParaRPr>
          </a:p>
        </p:txBody>
      </p:sp>
      <p:sp>
        <p:nvSpPr>
          <p:cNvPr id="2" name="Rectangle 1"/>
          <p:cNvSpPr/>
          <p:nvPr/>
        </p:nvSpPr>
        <p:spPr>
          <a:xfrm>
            <a:off x="34926" y="653981"/>
            <a:ext cx="8929562" cy="456535"/>
          </a:xfrm>
          <a:prstGeom prst="rect">
            <a:avLst/>
          </a:prstGeom>
        </p:spPr>
        <p:txBody>
          <a:bodyPr wrap="square">
            <a:spAutoFit/>
          </a:bodyPr>
          <a:lstStyle/>
          <a:p>
            <a:pPr marL="0" indent="0">
              <a:lnSpc>
                <a:spcPct val="150000"/>
              </a:lnSpc>
              <a:buNone/>
            </a:pPr>
            <a:r>
              <a:rPr lang="en-ZA" altLang="en-US" dirty="0">
                <a:solidFill>
                  <a:srgbClr val="002060"/>
                </a:solidFill>
              </a:rPr>
              <a:t> </a:t>
            </a:r>
            <a:endParaRPr lang="en-ZA" altLang="en-US" b="1" dirty="0">
              <a:solidFill>
                <a:srgbClr val="002060"/>
              </a:solidFill>
            </a:endParaRPr>
          </a:p>
        </p:txBody>
      </p:sp>
    </p:spTree>
    <p:extLst>
      <p:ext uri="{BB962C8B-B14F-4D97-AF65-F5344CB8AC3E}">
        <p14:creationId xmlns:p14="http://schemas.microsoft.com/office/powerpoint/2010/main" val="28595240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20</a:t>
            </a:fld>
            <a:endParaRPr lang="en-US" altLang="en-US" sz="1200">
              <a:solidFill>
                <a:srgbClr val="000000"/>
              </a:solidFill>
            </a:endParaRPr>
          </a:p>
        </p:txBody>
      </p:sp>
      <p:sp>
        <p:nvSpPr>
          <p:cNvPr id="32771" name="Title 5"/>
          <p:cNvSpPr>
            <a:spLocks noGrp="1" noChangeArrowheads="1"/>
          </p:cNvSpPr>
          <p:nvPr>
            <p:ph type="title"/>
          </p:nvPr>
        </p:nvSpPr>
        <p:spPr>
          <a:xfrm>
            <a:off x="0" y="-577126"/>
            <a:ext cx="9134475" cy="1754326"/>
          </a:xfrm>
        </p:spPr>
        <p:txBody>
          <a:bodyPr>
            <a:spAutoFit/>
          </a:bodyPr>
          <a:lstStyle/>
          <a:p>
            <a:pPr eaLnBrk="1" hangingPunct="1"/>
            <a:r>
              <a:rPr lang="en-US" sz="20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2000" dirty="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US" sz="20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20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US" sz="2800" dirty="0" smtClean="0">
                <a:solidFill>
                  <a:schemeClr val="tx1"/>
                </a:solidFill>
                <a:ea typeface="Calibri" panose="020F0502020204030204" pitchFamily="34" charset="0"/>
                <a:cs typeface="Times New Roman" panose="02020603050405020304" pitchFamily="18" charset="0"/>
              </a:rPr>
              <a:t>8.</a:t>
            </a:r>
            <a:r>
              <a:rPr lang="en-US" sz="2800" b="1" dirty="0" smtClean="0">
                <a:solidFill>
                  <a:schemeClr val="tx1"/>
                </a:solidFill>
                <a:ea typeface="Calibri" panose="020F0502020204030204" pitchFamily="34" charset="0"/>
                <a:cs typeface="Times New Roman" panose="02020603050405020304" pitchFamily="18" charset="0"/>
              </a:rPr>
              <a:t>KEY ISSUES TO BE HIGHLIGHTED </a:t>
            </a:r>
            <a:r>
              <a:rPr lang="en-ZA" altLang="en-US" sz="2800" b="1" dirty="0" smtClean="0">
                <a:solidFill>
                  <a:schemeClr val="tx1"/>
                </a:solidFill>
                <a:cs typeface="Arial" panose="020B0604020202020204" pitchFamily="34" charset="0"/>
              </a:rPr>
              <a:t> </a:t>
            </a:r>
            <a:r>
              <a:rPr lang="en-ZA" altLang="en-US" sz="2000" b="1" dirty="0">
                <a:solidFill>
                  <a:schemeClr val="tx1"/>
                </a:solidFill>
                <a:cs typeface="Arial" panose="020B0604020202020204" pitchFamily="34" charset="0"/>
              </a:rPr>
              <a:t/>
            </a:r>
            <a:br>
              <a:rPr lang="en-ZA" altLang="en-US" sz="2000" b="1" dirty="0">
                <a:solidFill>
                  <a:schemeClr val="tx1"/>
                </a:solidFill>
                <a:cs typeface="Arial" panose="020B0604020202020204" pitchFamily="34" charset="0"/>
              </a:rPr>
            </a:br>
            <a:r>
              <a:rPr lang="en-US"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br>
              <a:rPr lang="en-US"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rPr>
            </a:br>
            <a:endParaRPr lang="en-US" altLang="en-US" sz="20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467543" y="712788"/>
            <a:ext cx="8064897" cy="5643562"/>
          </a:xfrm>
        </p:spPr>
        <p:txBody>
          <a:bodyPr/>
          <a:lstStyle/>
          <a:p>
            <a:pPr marL="0" indent="0">
              <a:lnSpc>
                <a:spcPct val="150000"/>
              </a:lnSpc>
              <a:buNone/>
            </a:pPr>
            <a:endParaRPr lang="en-US" sz="2000" dirty="0">
              <a:cs typeface="Arial" pitchFamily="34" charset="0"/>
            </a:endParaRPr>
          </a:p>
          <a:p>
            <a:pPr>
              <a:lnSpc>
                <a:spcPct val="150000"/>
              </a:lnSpc>
            </a:pPr>
            <a:endParaRPr lang="en-US" sz="1800" dirty="0">
              <a:cs typeface="Arial" pitchFamily="34" charset="0"/>
            </a:endParaRPr>
          </a:p>
          <a:p>
            <a:endParaRPr lang="en-ZA" altLang="en-US" sz="1800" dirty="0">
              <a:cs typeface="Arial" panose="020B0604020202020204" pitchFamily="34" charset="0"/>
            </a:endParaRPr>
          </a:p>
          <a:p>
            <a:endParaRPr lang="en-ZA" altLang="en-US" sz="1800" dirty="0">
              <a:cs typeface="Arial" panose="020B0604020202020204" pitchFamily="34" charset="0"/>
            </a:endParaRPr>
          </a:p>
        </p:txBody>
      </p:sp>
      <p:sp>
        <p:nvSpPr>
          <p:cNvPr id="2" name="Rectangle 1"/>
          <p:cNvSpPr/>
          <p:nvPr/>
        </p:nvSpPr>
        <p:spPr>
          <a:xfrm>
            <a:off x="251520" y="712788"/>
            <a:ext cx="8712968" cy="1849865"/>
          </a:xfrm>
          <a:prstGeom prst="rect">
            <a:avLst/>
          </a:prstGeom>
        </p:spPr>
        <p:txBody>
          <a:bodyPr wrap="square">
            <a:spAutoFit/>
          </a:bodyPr>
          <a:lstStyle/>
          <a:p>
            <a:pPr lvl="1">
              <a:lnSpc>
                <a:spcPct val="150000"/>
              </a:lnSpc>
              <a:spcBef>
                <a:spcPts val="0"/>
              </a:spcBef>
              <a:spcAft>
                <a:spcPts val="0"/>
              </a:spcAft>
            </a:pPr>
            <a:r>
              <a:rPr lang="en-US" sz="2000" b="1" dirty="0" smtClean="0">
                <a:ea typeface="Calibri" panose="020F0502020204030204" pitchFamily="34" charset="0"/>
                <a:cs typeface="Times New Roman" panose="02020603050405020304" pitchFamily="18" charset="0"/>
              </a:rPr>
              <a:t>8.1</a:t>
            </a:r>
            <a:r>
              <a:rPr lang="en-US" sz="2000" b="1" dirty="0">
                <a:ea typeface="Calibri" panose="020F0502020204030204" pitchFamily="34" charset="0"/>
                <a:cs typeface="Times New Roman" panose="02020603050405020304" pitchFamily="18" charset="0"/>
              </a:rPr>
              <a:t>. Facilities that never turned ideal since inception but have improved from their initial scores:</a:t>
            </a:r>
          </a:p>
          <a:p>
            <a:pPr marL="742950" marR="0" lvl="1" indent="-285750">
              <a:lnSpc>
                <a:spcPct val="150000"/>
              </a:lnSpc>
              <a:spcBef>
                <a:spcPts val="0"/>
              </a:spcBef>
              <a:spcAft>
                <a:spcPts val="0"/>
              </a:spcAft>
              <a:buFont typeface="Courier New" panose="02070309020205020404" pitchFamily="49" charset="0"/>
              <a:buChar char="o"/>
            </a:pP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R="0" lvl="1">
              <a:lnSpc>
                <a:spcPct val="150000"/>
              </a:lnSpc>
              <a:spcBef>
                <a:spcPts val="0"/>
              </a:spcBef>
              <a:spcAft>
                <a:spcPts val="0"/>
              </a:spcAft>
            </a:pPr>
            <a:r>
              <a:rPr lang="en-GB"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  </a:t>
            </a:r>
            <a:endParaRPr lang="en-US"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328475246"/>
              </p:ext>
            </p:extLst>
          </p:nvPr>
        </p:nvGraphicFramePr>
        <p:xfrm>
          <a:off x="251520" y="1998364"/>
          <a:ext cx="8712968" cy="3700639"/>
        </p:xfrm>
        <a:graphic>
          <a:graphicData uri="http://schemas.openxmlformats.org/drawingml/2006/table">
            <a:tbl>
              <a:tblPr firstRow="1" bandRow="1">
                <a:tableStyleId>{5940675A-B579-460E-94D1-54222C63F5DA}</a:tableStyleId>
              </a:tblPr>
              <a:tblGrid>
                <a:gridCol w="2348713">
                  <a:extLst>
                    <a:ext uri="{9D8B030D-6E8A-4147-A177-3AD203B41FA5}">
                      <a16:colId xmlns:a16="http://schemas.microsoft.com/office/drawing/2014/main" val="1074893353"/>
                    </a:ext>
                  </a:extLst>
                </a:gridCol>
                <a:gridCol w="2348713">
                  <a:extLst>
                    <a:ext uri="{9D8B030D-6E8A-4147-A177-3AD203B41FA5}">
                      <a16:colId xmlns:a16="http://schemas.microsoft.com/office/drawing/2014/main" val="2101264497"/>
                    </a:ext>
                  </a:extLst>
                </a:gridCol>
                <a:gridCol w="4015542">
                  <a:extLst>
                    <a:ext uri="{9D8B030D-6E8A-4147-A177-3AD203B41FA5}">
                      <a16:colId xmlns:a16="http://schemas.microsoft.com/office/drawing/2014/main" val="754896067"/>
                    </a:ext>
                  </a:extLst>
                </a:gridCol>
              </a:tblGrid>
              <a:tr h="591679">
                <a:tc>
                  <a:txBody>
                    <a:bodyPr/>
                    <a:lstStyle/>
                    <a:p>
                      <a:pPr algn="ctr"/>
                      <a:r>
                        <a:rPr lang="en-GB" sz="2400" b="1" dirty="0" smtClean="0"/>
                        <a:t>Ehlanzeni (5)</a:t>
                      </a:r>
                      <a:endParaRPr lang="en-US" sz="2400" b="1" dirty="0"/>
                    </a:p>
                  </a:txBody>
                  <a:tcPr>
                    <a:solidFill>
                      <a:srgbClr val="FFC000"/>
                    </a:solidFill>
                  </a:tcPr>
                </a:tc>
                <a:tc>
                  <a:txBody>
                    <a:bodyPr/>
                    <a:lstStyle/>
                    <a:p>
                      <a:pPr algn="ctr"/>
                      <a:r>
                        <a:rPr lang="en-GB" sz="2400" b="1" dirty="0" err="1" smtClean="0"/>
                        <a:t>Gert</a:t>
                      </a:r>
                      <a:r>
                        <a:rPr lang="en-GB" sz="2400" b="1" baseline="0" dirty="0" smtClean="0"/>
                        <a:t> </a:t>
                      </a:r>
                      <a:r>
                        <a:rPr lang="en-GB" sz="2400" b="1" baseline="0" dirty="0" err="1" smtClean="0"/>
                        <a:t>Sibande</a:t>
                      </a:r>
                      <a:r>
                        <a:rPr lang="en-GB" sz="2400" b="1" baseline="0" dirty="0" smtClean="0"/>
                        <a:t> (4)</a:t>
                      </a:r>
                      <a:endParaRPr lang="en-US" sz="2400" b="1" dirty="0"/>
                    </a:p>
                  </a:txBody>
                  <a:tcPr>
                    <a:solidFill>
                      <a:srgbClr val="FFC000"/>
                    </a:solidFill>
                  </a:tcPr>
                </a:tc>
                <a:tc>
                  <a:txBody>
                    <a:bodyPr/>
                    <a:lstStyle/>
                    <a:p>
                      <a:pPr algn="ctr"/>
                      <a:r>
                        <a:rPr lang="en-GB" sz="2400" b="1" dirty="0" smtClean="0"/>
                        <a:t>Nkangala (26)</a:t>
                      </a:r>
                      <a:endParaRPr lang="en-US" sz="2400" b="1" dirty="0"/>
                    </a:p>
                  </a:txBody>
                  <a:tcPr>
                    <a:solidFill>
                      <a:srgbClr val="FFC000"/>
                    </a:solidFill>
                  </a:tcPr>
                </a:tc>
                <a:extLst>
                  <a:ext uri="{0D108BD9-81ED-4DB2-BD59-A6C34878D82A}">
                    <a16:rowId xmlns:a16="http://schemas.microsoft.com/office/drawing/2014/main" val="1643053890"/>
                  </a:ext>
                </a:extLst>
              </a:tr>
              <a:tr h="2855181">
                <a:tc>
                  <a:txBody>
                    <a:bodyPr/>
                    <a:lstStyle/>
                    <a:p>
                      <a:pPr>
                        <a:lnSpc>
                          <a:spcPct val="150000"/>
                        </a:lnSpc>
                        <a:spcBef>
                          <a:spcPts val="0"/>
                        </a:spcBef>
                        <a:spcAft>
                          <a:spcPts val="0"/>
                        </a:spcAft>
                      </a:pPr>
                      <a:r>
                        <a:rPr lang="en-GB" dirty="0" err="1" smtClean="0">
                          <a:latin typeface="+mn-lt"/>
                          <a:ea typeface="Calibri" panose="020F0502020204030204" pitchFamily="34" charset="0"/>
                          <a:cs typeface="Times New Roman" panose="02020603050405020304" pitchFamily="18" charset="0"/>
                        </a:rPr>
                        <a:t>Zoeknog</a:t>
                      </a:r>
                      <a:r>
                        <a:rPr lang="en-GB" dirty="0" smtClean="0">
                          <a:latin typeface="+mn-lt"/>
                          <a:ea typeface="Calibri" panose="020F0502020204030204" pitchFamily="34" charset="0"/>
                          <a:cs typeface="Times New Roman" panose="02020603050405020304" pitchFamily="18" charset="0"/>
                        </a:rPr>
                        <a:t>; </a:t>
                      </a:r>
                      <a:r>
                        <a:rPr lang="en-GB" dirty="0" err="1" smtClean="0">
                          <a:latin typeface="+mn-lt"/>
                          <a:ea typeface="Calibri" panose="020F0502020204030204" pitchFamily="34" charset="0"/>
                          <a:cs typeface="Times New Roman" panose="02020603050405020304" pitchFamily="18" charset="0"/>
                        </a:rPr>
                        <a:t>Shatale</a:t>
                      </a:r>
                      <a:r>
                        <a:rPr lang="en-GB" dirty="0" smtClean="0">
                          <a:latin typeface="+mn-lt"/>
                          <a:ea typeface="Calibri" panose="020F0502020204030204" pitchFamily="34" charset="0"/>
                          <a:cs typeface="Times New Roman" panose="02020603050405020304" pitchFamily="18" charset="0"/>
                        </a:rPr>
                        <a:t>; </a:t>
                      </a:r>
                      <a:r>
                        <a:rPr lang="en-GB" dirty="0" err="1" smtClean="0">
                          <a:latin typeface="+mn-lt"/>
                          <a:ea typeface="Calibri" panose="020F0502020204030204" pitchFamily="34" charset="0"/>
                          <a:cs typeface="Times New Roman" panose="02020603050405020304" pitchFamily="18" charset="0"/>
                        </a:rPr>
                        <a:t>Maviljan</a:t>
                      </a:r>
                      <a:r>
                        <a:rPr lang="en-GB" dirty="0" smtClean="0">
                          <a:latin typeface="+mn-lt"/>
                          <a:ea typeface="Calibri" panose="020F0502020204030204" pitchFamily="34" charset="0"/>
                          <a:cs typeface="Times New Roman" panose="02020603050405020304" pitchFamily="18" charset="0"/>
                        </a:rPr>
                        <a:t>; </a:t>
                      </a:r>
                      <a:r>
                        <a:rPr lang="en-GB" dirty="0" err="1" smtClean="0">
                          <a:latin typeface="+mn-lt"/>
                          <a:ea typeface="Calibri" panose="020F0502020204030204" pitchFamily="34" charset="0"/>
                          <a:cs typeface="Times New Roman" panose="02020603050405020304" pitchFamily="18" charset="0"/>
                        </a:rPr>
                        <a:t>Mananga</a:t>
                      </a:r>
                      <a:r>
                        <a:rPr lang="en-GB" dirty="0" smtClean="0">
                          <a:latin typeface="+mn-lt"/>
                          <a:ea typeface="Calibri" panose="020F0502020204030204" pitchFamily="34" charset="0"/>
                          <a:cs typeface="Times New Roman" panose="02020603050405020304" pitchFamily="18" charset="0"/>
                        </a:rPr>
                        <a:t> clinics and </a:t>
                      </a:r>
                      <a:r>
                        <a:rPr lang="en-GB" dirty="0" err="1" smtClean="0">
                          <a:latin typeface="+mn-lt"/>
                          <a:ea typeface="Calibri" panose="020F0502020204030204" pitchFamily="34" charset="0"/>
                          <a:cs typeface="Times New Roman" panose="02020603050405020304" pitchFamily="18" charset="0"/>
                        </a:rPr>
                        <a:t>Bhuga</a:t>
                      </a:r>
                      <a:r>
                        <a:rPr lang="en-GB" dirty="0" smtClean="0">
                          <a:latin typeface="+mn-lt"/>
                          <a:ea typeface="Calibri" panose="020F0502020204030204" pitchFamily="34" charset="0"/>
                          <a:cs typeface="Times New Roman" panose="02020603050405020304" pitchFamily="18" charset="0"/>
                        </a:rPr>
                        <a:t> CHC</a:t>
                      </a:r>
                    </a:p>
                    <a:p>
                      <a:pPr>
                        <a:lnSpc>
                          <a:spcPct val="150000"/>
                        </a:lnSpc>
                        <a:spcBef>
                          <a:spcPts val="0"/>
                        </a:spcBef>
                        <a:spcAft>
                          <a:spcPts val="0"/>
                        </a:spcAft>
                      </a:pPr>
                      <a:endParaRPr lang="en-GB" altLang="en-US" b="1" dirty="0" smtClean="0">
                        <a:latin typeface="+mn-lt"/>
                        <a:cs typeface="Times New Roman" panose="02020603050405020304" pitchFamily="18" charset="0"/>
                      </a:endParaRPr>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ZA" altLang="en-US" dirty="0" err="1" smtClean="0">
                          <a:latin typeface="+mn-lt"/>
                        </a:rPr>
                        <a:t>Lothair</a:t>
                      </a:r>
                      <a:r>
                        <a:rPr lang="en-ZA" altLang="en-US" dirty="0" smtClean="0">
                          <a:latin typeface="+mn-lt"/>
                        </a:rPr>
                        <a:t> CHC; Ermelo; MN Cindi  and  </a:t>
                      </a:r>
                      <a:r>
                        <a:rPr lang="en-ZA" altLang="en-US" dirty="0" err="1" smtClean="0">
                          <a:latin typeface="+mn-lt"/>
                        </a:rPr>
                        <a:t>Badplaas</a:t>
                      </a:r>
                      <a:r>
                        <a:rPr lang="en-ZA" altLang="en-US" dirty="0" smtClean="0">
                          <a:latin typeface="+mn-lt"/>
                        </a:rPr>
                        <a:t> CHC </a:t>
                      </a:r>
                      <a:endParaRPr lang="en-ZA" u="sng" dirty="0" smtClean="0">
                        <a:latin typeface="+mn-lt"/>
                      </a:endParaRPr>
                    </a:p>
                    <a:p>
                      <a:endParaRPr lang="en-US" dirty="0"/>
                    </a:p>
                  </a:txBody>
                  <a:tcPr/>
                </a:tc>
                <a:tc>
                  <a:txBody>
                    <a:bodyPr/>
                    <a:lstStyle/>
                    <a:p>
                      <a:r>
                        <a:rPr lang="en-ZA" dirty="0" err="1" smtClean="0">
                          <a:latin typeface="+mn-lt"/>
                        </a:rPr>
                        <a:t>Eastdene</a:t>
                      </a:r>
                      <a:r>
                        <a:rPr lang="en-ZA" dirty="0" smtClean="0">
                          <a:latin typeface="+mn-lt"/>
                        </a:rPr>
                        <a:t> ; </a:t>
                      </a:r>
                      <a:r>
                        <a:rPr lang="en-ZA" dirty="0" err="1" smtClean="0">
                          <a:latin typeface="+mn-lt"/>
                        </a:rPr>
                        <a:t>Pullenshope</a:t>
                      </a:r>
                      <a:r>
                        <a:rPr lang="en-ZA" dirty="0" smtClean="0">
                          <a:latin typeface="+mn-lt"/>
                        </a:rPr>
                        <a:t> </a:t>
                      </a:r>
                      <a:r>
                        <a:rPr lang="en-US" dirty="0" smtClean="0">
                          <a:latin typeface="+mn-lt"/>
                        </a:rPr>
                        <a:t>; </a:t>
                      </a:r>
                      <a:r>
                        <a:rPr lang="en-ZA" dirty="0" err="1" smtClean="0">
                          <a:latin typeface="+mn-lt"/>
                        </a:rPr>
                        <a:t>Sakhelwe</a:t>
                      </a:r>
                      <a:r>
                        <a:rPr lang="en-ZA" dirty="0" smtClean="0">
                          <a:latin typeface="+mn-lt"/>
                        </a:rPr>
                        <a:t> </a:t>
                      </a:r>
                      <a:r>
                        <a:rPr lang="en-US" dirty="0" smtClean="0">
                          <a:latin typeface="+mn-lt"/>
                        </a:rPr>
                        <a:t>; </a:t>
                      </a:r>
                      <a:r>
                        <a:rPr lang="en-ZA" dirty="0" err="1" smtClean="0">
                          <a:latin typeface="+mn-lt"/>
                        </a:rPr>
                        <a:t>Emthonjeni</a:t>
                      </a:r>
                      <a:r>
                        <a:rPr lang="en-ZA" dirty="0" smtClean="0">
                          <a:latin typeface="+mn-lt"/>
                        </a:rPr>
                        <a:t> </a:t>
                      </a:r>
                      <a:r>
                        <a:rPr lang="en-US" dirty="0" smtClean="0">
                          <a:latin typeface="+mn-lt"/>
                        </a:rPr>
                        <a:t>; </a:t>
                      </a:r>
                      <a:r>
                        <a:rPr lang="en-ZA" dirty="0" err="1" smtClean="0">
                          <a:latin typeface="+mn-lt"/>
                        </a:rPr>
                        <a:t>Waterval</a:t>
                      </a:r>
                      <a:r>
                        <a:rPr lang="en-ZA" dirty="0" smtClean="0">
                          <a:latin typeface="+mn-lt"/>
                        </a:rPr>
                        <a:t> </a:t>
                      </a:r>
                      <a:r>
                        <a:rPr lang="en-ZA" dirty="0" err="1" smtClean="0">
                          <a:latin typeface="+mn-lt"/>
                        </a:rPr>
                        <a:t>Boven</a:t>
                      </a:r>
                      <a:r>
                        <a:rPr lang="en-ZA" dirty="0" smtClean="0">
                          <a:latin typeface="+mn-lt"/>
                        </a:rPr>
                        <a:t> Gate </a:t>
                      </a:r>
                      <a:r>
                        <a:rPr lang="en-US" dirty="0" smtClean="0">
                          <a:latin typeface="+mn-lt"/>
                        </a:rPr>
                        <a:t> and      </a:t>
                      </a:r>
                      <a:r>
                        <a:rPr lang="en-ZA" dirty="0" err="1" smtClean="0">
                          <a:latin typeface="+mn-lt"/>
                        </a:rPr>
                        <a:t>Wonderfontein</a:t>
                      </a:r>
                      <a:r>
                        <a:rPr lang="en-ZA" dirty="0" smtClean="0">
                          <a:latin typeface="+mn-lt"/>
                        </a:rPr>
                        <a:t> ; Louise Street </a:t>
                      </a:r>
                      <a:r>
                        <a:rPr lang="en-US" dirty="0" smtClean="0">
                          <a:latin typeface="+mn-lt"/>
                        </a:rPr>
                        <a:t>; </a:t>
                      </a:r>
                      <a:r>
                        <a:rPr lang="en-ZA" dirty="0" smtClean="0">
                          <a:latin typeface="+mn-lt"/>
                        </a:rPr>
                        <a:t>Poly </a:t>
                      </a:r>
                      <a:r>
                        <a:rPr lang="en-US" dirty="0" smtClean="0">
                          <a:latin typeface="+mn-lt"/>
                        </a:rPr>
                        <a:t>; </a:t>
                      </a:r>
                      <a:r>
                        <a:rPr lang="en-ZA" dirty="0" err="1" smtClean="0">
                          <a:latin typeface="+mn-lt"/>
                        </a:rPr>
                        <a:t>Botleng</a:t>
                      </a:r>
                      <a:r>
                        <a:rPr lang="en-ZA" dirty="0" smtClean="0">
                          <a:latin typeface="+mn-lt"/>
                        </a:rPr>
                        <a:t> CHC</a:t>
                      </a:r>
                      <a:r>
                        <a:rPr lang="en-US" dirty="0" smtClean="0">
                          <a:latin typeface="+mn-lt"/>
                        </a:rPr>
                        <a:t>; </a:t>
                      </a:r>
                      <a:r>
                        <a:rPr lang="en-ZA" dirty="0" err="1" smtClean="0">
                          <a:latin typeface="+mn-lt"/>
                        </a:rPr>
                        <a:t>Gembokspruit</a:t>
                      </a:r>
                      <a:r>
                        <a:rPr lang="en-ZA" dirty="0" smtClean="0">
                          <a:latin typeface="+mn-lt"/>
                        </a:rPr>
                        <a:t>; </a:t>
                      </a:r>
                      <a:r>
                        <a:rPr lang="en-ZA" dirty="0" err="1" smtClean="0">
                          <a:latin typeface="+mn-lt"/>
                        </a:rPr>
                        <a:t>Empilweni</a:t>
                      </a:r>
                      <a:r>
                        <a:rPr lang="en-ZA" dirty="0" smtClean="0">
                          <a:latin typeface="+mn-lt"/>
                        </a:rPr>
                        <a:t> </a:t>
                      </a:r>
                      <a:r>
                        <a:rPr lang="en-US" dirty="0" smtClean="0">
                          <a:latin typeface="+mn-lt"/>
                        </a:rPr>
                        <a:t>; </a:t>
                      </a:r>
                      <a:r>
                        <a:rPr lang="en-ZA" dirty="0" err="1" smtClean="0">
                          <a:latin typeface="+mn-lt"/>
                        </a:rPr>
                        <a:t>Vriesgewacht</a:t>
                      </a:r>
                      <a:r>
                        <a:rPr lang="en-ZA" dirty="0" smtClean="0">
                          <a:latin typeface="+mn-lt"/>
                        </a:rPr>
                        <a:t> </a:t>
                      </a:r>
                      <a:r>
                        <a:rPr lang="en-US" dirty="0" smtClean="0">
                          <a:latin typeface="+mn-lt"/>
                        </a:rPr>
                        <a:t>; </a:t>
                      </a:r>
                      <a:r>
                        <a:rPr lang="en-ZA" dirty="0" err="1" smtClean="0">
                          <a:latin typeface="+mn-lt"/>
                        </a:rPr>
                        <a:t>Kameelpoortnek</a:t>
                      </a:r>
                      <a:r>
                        <a:rPr lang="en-ZA" dirty="0" smtClean="0">
                          <a:latin typeface="+mn-lt"/>
                        </a:rPr>
                        <a:t> </a:t>
                      </a:r>
                      <a:r>
                        <a:rPr lang="en-US" dirty="0" smtClean="0">
                          <a:latin typeface="+mn-lt"/>
                        </a:rPr>
                        <a:t>; </a:t>
                      </a:r>
                      <a:r>
                        <a:rPr lang="en-ZA" dirty="0" err="1" smtClean="0">
                          <a:latin typeface="+mn-lt"/>
                        </a:rPr>
                        <a:t>Tweefontein</a:t>
                      </a:r>
                      <a:r>
                        <a:rPr lang="en-ZA" dirty="0" smtClean="0">
                          <a:latin typeface="+mn-lt"/>
                        </a:rPr>
                        <a:t> A</a:t>
                      </a:r>
                      <a:r>
                        <a:rPr lang="en-US" dirty="0" smtClean="0">
                          <a:latin typeface="+mn-lt"/>
                        </a:rPr>
                        <a:t>; </a:t>
                      </a:r>
                      <a:r>
                        <a:rPr lang="en-ZA" dirty="0" err="1" smtClean="0">
                          <a:latin typeface="+mn-lt"/>
                        </a:rPr>
                        <a:t>Tweefontein</a:t>
                      </a:r>
                      <a:r>
                        <a:rPr lang="en-ZA" dirty="0" smtClean="0">
                          <a:latin typeface="+mn-lt"/>
                        </a:rPr>
                        <a:t> H Clinics; </a:t>
                      </a:r>
                      <a:r>
                        <a:rPr lang="en-ZA" dirty="0" err="1" smtClean="0">
                          <a:latin typeface="+mn-lt"/>
                        </a:rPr>
                        <a:t>Allemansdrift</a:t>
                      </a:r>
                      <a:r>
                        <a:rPr lang="en-ZA" dirty="0" smtClean="0">
                          <a:latin typeface="+mn-lt"/>
                        </a:rPr>
                        <a:t> CHC</a:t>
                      </a:r>
                      <a:r>
                        <a:rPr lang="en-US" dirty="0" smtClean="0">
                          <a:latin typeface="+mn-lt"/>
                        </a:rPr>
                        <a:t>; </a:t>
                      </a:r>
                      <a:r>
                        <a:rPr lang="en-ZA" dirty="0" err="1" smtClean="0">
                          <a:latin typeface="+mn-lt"/>
                        </a:rPr>
                        <a:t>Wolwekraal</a:t>
                      </a:r>
                      <a:r>
                        <a:rPr lang="en-ZA" dirty="0" smtClean="0">
                          <a:latin typeface="+mn-lt"/>
                        </a:rPr>
                        <a:t> </a:t>
                      </a:r>
                      <a:r>
                        <a:rPr lang="en-US" dirty="0" smtClean="0">
                          <a:latin typeface="+mn-lt"/>
                        </a:rPr>
                        <a:t>; </a:t>
                      </a:r>
                      <a:r>
                        <a:rPr lang="en-ZA" dirty="0" err="1" smtClean="0">
                          <a:latin typeface="+mn-lt"/>
                        </a:rPr>
                        <a:t>Diphalane</a:t>
                      </a:r>
                      <a:r>
                        <a:rPr lang="en-ZA" dirty="0" smtClean="0">
                          <a:latin typeface="+mn-lt"/>
                        </a:rPr>
                        <a:t> CHC</a:t>
                      </a:r>
                      <a:r>
                        <a:rPr lang="en-US" dirty="0" smtClean="0">
                          <a:latin typeface="+mn-lt"/>
                        </a:rPr>
                        <a:t>; </a:t>
                      </a:r>
                      <a:r>
                        <a:rPr lang="en-ZA" dirty="0" err="1" smtClean="0">
                          <a:latin typeface="+mn-lt"/>
                        </a:rPr>
                        <a:t>Haakdooringlaagte</a:t>
                      </a:r>
                      <a:r>
                        <a:rPr lang="en-ZA" dirty="0" smtClean="0">
                          <a:latin typeface="+mn-lt"/>
                        </a:rPr>
                        <a:t> </a:t>
                      </a:r>
                      <a:r>
                        <a:rPr lang="en-US" dirty="0" smtClean="0">
                          <a:latin typeface="+mn-lt"/>
                        </a:rPr>
                        <a:t>;</a:t>
                      </a:r>
                      <a:r>
                        <a:rPr lang="en-ZA" dirty="0" err="1" smtClean="0">
                          <a:latin typeface="+mn-lt"/>
                        </a:rPr>
                        <a:t>Kalkfontein</a:t>
                      </a:r>
                      <a:r>
                        <a:rPr lang="en-US" dirty="0" smtClean="0">
                          <a:latin typeface="+mn-lt"/>
                        </a:rPr>
                        <a:t>; </a:t>
                      </a:r>
                      <a:r>
                        <a:rPr lang="en-ZA" dirty="0" err="1" smtClean="0">
                          <a:latin typeface="+mn-lt"/>
                        </a:rPr>
                        <a:t>Kameelrivier</a:t>
                      </a:r>
                      <a:r>
                        <a:rPr lang="en-ZA" dirty="0" smtClean="0">
                          <a:latin typeface="+mn-lt"/>
                        </a:rPr>
                        <a:t> </a:t>
                      </a:r>
                      <a:r>
                        <a:rPr lang="en-US" dirty="0" smtClean="0">
                          <a:latin typeface="+mn-lt"/>
                        </a:rPr>
                        <a:t>; </a:t>
                      </a:r>
                      <a:r>
                        <a:rPr lang="en-ZA" dirty="0" err="1" smtClean="0">
                          <a:latin typeface="+mn-lt"/>
                        </a:rPr>
                        <a:t>Lefisoane</a:t>
                      </a:r>
                      <a:r>
                        <a:rPr lang="en-ZA" dirty="0" smtClean="0">
                          <a:latin typeface="+mn-lt"/>
                        </a:rPr>
                        <a:t> </a:t>
                      </a:r>
                      <a:r>
                        <a:rPr lang="en-US" dirty="0" smtClean="0">
                          <a:latin typeface="+mn-lt"/>
                        </a:rPr>
                        <a:t>; </a:t>
                      </a:r>
                      <a:r>
                        <a:rPr lang="en-ZA" dirty="0" err="1" smtClean="0">
                          <a:latin typeface="+mn-lt"/>
                        </a:rPr>
                        <a:t>Pieterskraal</a:t>
                      </a:r>
                      <a:r>
                        <a:rPr lang="en-ZA" dirty="0" smtClean="0">
                          <a:latin typeface="+mn-lt"/>
                        </a:rPr>
                        <a:t> </a:t>
                      </a:r>
                      <a:r>
                        <a:rPr lang="en-US" dirty="0" smtClean="0">
                          <a:latin typeface="+mn-lt"/>
                        </a:rPr>
                        <a:t>; </a:t>
                      </a:r>
                      <a:r>
                        <a:rPr lang="en-ZA" dirty="0" err="1" smtClean="0">
                          <a:latin typeface="+mn-lt"/>
                        </a:rPr>
                        <a:t>Senzangakhona</a:t>
                      </a:r>
                      <a:r>
                        <a:rPr lang="en-ZA" dirty="0" smtClean="0">
                          <a:latin typeface="+mn-lt"/>
                        </a:rPr>
                        <a:t> </a:t>
                      </a:r>
                      <a:r>
                        <a:rPr lang="en-US" dirty="0" smtClean="0">
                          <a:latin typeface="+mn-lt"/>
                        </a:rPr>
                        <a:t>; </a:t>
                      </a:r>
                      <a:r>
                        <a:rPr lang="en-ZA" dirty="0" err="1" smtClean="0">
                          <a:latin typeface="+mn-lt"/>
                        </a:rPr>
                        <a:t>Troya</a:t>
                      </a:r>
                      <a:r>
                        <a:rPr lang="en-ZA" dirty="0" smtClean="0">
                          <a:latin typeface="+mn-lt"/>
                        </a:rPr>
                        <a:t> and </a:t>
                      </a:r>
                      <a:r>
                        <a:rPr lang="en-ZA" dirty="0" err="1" smtClean="0">
                          <a:latin typeface="+mn-lt"/>
                        </a:rPr>
                        <a:t>Valschfontein</a:t>
                      </a:r>
                      <a:r>
                        <a:rPr lang="en-ZA" dirty="0" smtClean="0">
                          <a:latin typeface="+mn-lt"/>
                        </a:rPr>
                        <a:t> Clinics</a:t>
                      </a:r>
                      <a:endParaRPr lang="en-US" dirty="0"/>
                    </a:p>
                  </a:txBody>
                  <a:tcPr/>
                </a:tc>
                <a:extLst>
                  <a:ext uri="{0D108BD9-81ED-4DB2-BD59-A6C34878D82A}">
                    <a16:rowId xmlns:a16="http://schemas.microsoft.com/office/drawing/2014/main" val="1319507526"/>
                  </a:ext>
                </a:extLst>
              </a:tr>
            </a:tbl>
          </a:graphicData>
        </a:graphic>
      </p:graphicFrame>
    </p:spTree>
    <p:extLst>
      <p:ext uri="{BB962C8B-B14F-4D97-AF65-F5344CB8AC3E}">
        <p14:creationId xmlns:p14="http://schemas.microsoft.com/office/powerpoint/2010/main" val="35423416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21</a:t>
            </a:fld>
            <a:endParaRPr lang="en-US" altLang="en-US" sz="1200">
              <a:solidFill>
                <a:srgbClr val="000000"/>
              </a:solidFill>
            </a:endParaRPr>
          </a:p>
        </p:txBody>
      </p:sp>
      <p:sp>
        <p:nvSpPr>
          <p:cNvPr id="32771" name="Title 5"/>
          <p:cNvSpPr>
            <a:spLocks noGrp="1" noChangeArrowheads="1"/>
          </p:cNvSpPr>
          <p:nvPr>
            <p:ph type="title"/>
          </p:nvPr>
        </p:nvSpPr>
        <p:spPr>
          <a:xfrm>
            <a:off x="0" y="-577126"/>
            <a:ext cx="9134475" cy="1754326"/>
          </a:xfrm>
        </p:spPr>
        <p:txBody>
          <a:bodyPr>
            <a:spAutoFit/>
          </a:bodyPr>
          <a:lstStyle/>
          <a:p>
            <a:pPr eaLnBrk="1" hangingPunct="1"/>
            <a:r>
              <a:rPr lang="en-US" sz="20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2000" dirty="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US" sz="20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20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US" sz="2800" dirty="0" smtClean="0">
                <a:solidFill>
                  <a:schemeClr val="tx1"/>
                </a:solidFill>
                <a:ea typeface="Calibri" panose="020F0502020204030204" pitchFamily="34" charset="0"/>
                <a:cs typeface="Times New Roman" panose="02020603050405020304" pitchFamily="18" charset="0"/>
              </a:rPr>
              <a:t>8.</a:t>
            </a:r>
            <a:r>
              <a:rPr lang="en-US" sz="2800" b="1" dirty="0" smtClean="0">
                <a:solidFill>
                  <a:schemeClr val="tx1"/>
                </a:solidFill>
                <a:ea typeface="Calibri" panose="020F0502020204030204" pitchFamily="34" charset="0"/>
                <a:cs typeface="Times New Roman" panose="02020603050405020304" pitchFamily="18" charset="0"/>
              </a:rPr>
              <a:t>KEY ISSUES TO BE HIGHLIGHTED  CONT..</a:t>
            </a:r>
            <a:r>
              <a:rPr lang="en-ZA" altLang="en-US" sz="2800" b="1" dirty="0" smtClean="0">
                <a:solidFill>
                  <a:schemeClr val="tx1"/>
                </a:solidFill>
                <a:cs typeface="Arial" panose="020B0604020202020204" pitchFamily="34" charset="0"/>
              </a:rPr>
              <a:t> </a:t>
            </a:r>
            <a:br>
              <a:rPr lang="en-ZA" altLang="en-US" sz="2800" b="1" dirty="0" smtClean="0">
                <a:solidFill>
                  <a:schemeClr val="tx1"/>
                </a:solidFill>
                <a:cs typeface="Arial" panose="020B0604020202020204" pitchFamily="34" charset="0"/>
              </a:rPr>
            </a:br>
            <a:r>
              <a:rPr lang="en-US" sz="2000" b="1"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en-US"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
            </a:r>
            <a:br>
              <a:rPr lang="en-US"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rPr>
            </a:br>
            <a:endParaRPr lang="en-US" altLang="en-US" sz="20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467543" y="712788"/>
            <a:ext cx="8064897" cy="5643562"/>
          </a:xfrm>
        </p:spPr>
        <p:txBody>
          <a:bodyPr/>
          <a:lstStyle/>
          <a:p>
            <a:pPr marL="0" indent="0">
              <a:lnSpc>
                <a:spcPct val="150000"/>
              </a:lnSpc>
              <a:buNone/>
            </a:pPr>
            <a:endParaRPr lang="en-US" sz="2000" dirty="0">
              <a:cs typeface="Arial" pitchFamily="34" charset="0"/>
            </a:endParaRPr>
          </a:p>
          <a:p>
            <a:pPr>
              <a:lnSpc>
                <a:spcPct val="150000"/>
              </a:lnSpc>
            </a:pPr>
            <a:endParaRPr lang="en-US" sz="1800" dirty="0">
              <a:cs typeface="Arial" pitchFamily="34" charset="0"/>
            </a:endParaRPr>
          </a:p>
          <a:p>
            <a:endParaRPr lang="en-ZA" altLang="en-US" sz="1800" dirty="0">
              <a:cs typeface="Arial" panose="020B0604020202020204" pitchFamily="34" charset="0"/>
            </a:endParaRPr>
          </a:p>
          <a:p>
            <a:endParaRPr lang="en-ZA" altLang="en-US" sz="1800" dirty="0">
              <a:cs typeface="Arial" panose="020B0604020202020204" pitchFamily="34" charset="0"/>
            </a:endParaRPr>
          </a:p>
        </p:txBody>
      </p:sp>
      <p:sp>
        <p:nvSpPr>
          <p:cNvPr id="2" name="Rectangle 1"/>
          <p:cNvSpPr/>
          <p:nvPr/>
        </p:nvSpPr>
        <p:spPr>
          <a:xfrm>
            <a:off x="107504" y="653980"/>
            <a:ext cx="8856984" cy="5601533"/>
          </a:xfrm>
          <a:prstGeom prst="rect">
            <a:avLst/>
          </a:prstGeom>
        </p:spPr>
        <p:txBody>
          <a:bodyPr wrap="square">
            <a:spAutoFit/>
          </a:bodyPr>
          <a:lstStyle/>
          <a:p>
            <a:endParaRPr lang="en-US" sz="2400" b="1" dirty="0" smtClean="0">
              <a:latin typeface="+mn-lt"/>
              <a:ea typeface="Calibri" panose="020F0502020204030204" pitchFamily="34" charset="0"/>
              <a:cs typeface="Times New Roman" panose="02020603050405020304" pitchFamily="18" charset="0"/>
            </a:endParaRPr>
          </a:p>
          <a:p>
            <a:r>
              <a:rPr lang="en-US" sz="2800" b="1" dirty="0" smtClean="0">
                <a:latin typeface="+mn-lt"/>
                <a:ea typeface="Calibri" panose="020F0502020204030204" pitchFamily="34" charset="0"/>
                <a:cs typeface="Times New Roman" panose="02020603050405020304" pitchFamily="18" charset="0"/>
              </a:rPr>
              <a:t>8.2. Factors that lead </a:t>
            </a:r>
            <a:r>
              <a:rPr lang="en-US" sz="2800" b="1" dirty="0">
                <a:latin typeface="+mn-lt"/>
                <a:ea typeface="Calibri" panose="020F0502020204030204" pitchFamily="34" charset="0"/>
                <a:cs typeface="Times New Roman" panose="02020603050405020304" pitchFamily="18" charset="0"/>
              </a:rPr>
              <a:t>to facilities dropping their status </a:t>
            </a:r>
            <a:endParaRPr lang="en-US" sz="2800" b="1" dirty="0" smtClean="0">
              <a:latin typeface="+mn-lt"/>
              <a:ea typeface="Calibri" panose="020F0502020204030204" pitchFamily="34" charset="0"/>
              <a:cs typeface="Times New Roman" panose="02020603050405020304" pitchFamily="18" charset="0"/>
            </a:endParaRPr>
          </a:p>
          <a:p>
            <a:pPr marL="285750" indent="-285750">
              <a:lnSpc>
                <a:spcPct val="200000"/>
              </a:lnSpc>
              <a:buFont typeface="Wingdings" panose="05000000000000000000" pitchFamily="2" charset="2"/>
              <a:buChar char="ü"/>
            </a:pPr>
            <a:r>
              <a:rPr lang="en-US" sz="2400" dirty="0">
                <a:latin typeface="+mn-lt"/>
                <a:ea typeface="Calibri" panose="020F0502020204030204" pitchFamily="34" charset="0"/>
                <a:cs typeface="Times New Roman" panose="02020603050405020304" pitchFamily="18" charset="0"/>
              </a:rPr>
              <a:t>Inadequate maintenance of equipment and infrastructure.</a:t>
            </a:r>
          </a:p>
          <a:p>
            <a:pPr marL="285750" indent="-285750">
              <a:lnSpc>
                <a:spcPct val="200000"/>
              </a:lnSpc>
              <a:buFont typeface="Wingdings" panose="05000000000000000000" pitchFamily="2" charset="2"/>
              <a:buChar char="ü"/>
            </a:pPr>
            <a:r>
              <a:rPr lang="en-GB" sz="2400" dirty="0">
                <a:latin typeface="+mn-lt"/>
                <a:ea typeface="Calibri" panose="020F0502020204030204" pitchFamily="34" charset="0"/>
                <a:cs typeface="Times New Roman" panose="02020603050405020304" pitchFamily="18" charset="0"/>
              </a:rPr>
              <a:t>Poor implementation and monitoring of quality improvement plans.</a:t>
            </a:r>
            <a:endParaRPr lang="en-US" sz="2400" dirty="0">
              <a:latin typeface="+mn-lt"/>
              <a:ea typeface="Calibri" panose="020F0502020204030204" pitchFamily="34" charset="0"/>
              <a:cs typeface="Times New Roman" panose="02020603050405020304" pitchFamily="18" charset="0"/>
            </a:endParaRPr>
          </a:p>
          <a:p>
            <a:pPr marL="285750" indent="-285750">
              <a:lnSpc>
                <a:spcPct val="200000"/>
              </a:lnSpc>
              <a:buFont typeface="Wingdings" panose="05000000000000000000" pitchFamily="2" charset="2"/>
              <a:buChar char="ü"/>
            </a:pPr>
            <a:r>
              <a:rPr lang="en-US" sz="2400" dirty="0">
                <a:latin typeface="+mn-lt"/>
                <a:ea typeface="Calibri" panose="020F0502020204030204" pitchFamily="34" charset="0"/>
                <a:cs typeface="Times New Roman" panose="02020603050405020304" pitchFamily="18" charset="0"/>
              </a:rPr>
              <a:t>Non filling of </a:t>
            </a:r>
            <a:r>
              <a:rPr lang="en-US" sz="2400" dirty="0" smtClean="0">
                <a:latin typeface="+mn-lt"/>
                <a:ea typeface="Calibri" panose="020F0502020204030204" pitchFamily="34" charset="0"/>
                <a:cs typeface="Times New Roman" panose="02020603050405020304" pitchFamily="18" charset="0"/>
              </a:rPr>
              <a:t>vacant funded </a:t>
            </a:r>
            <a:r>
              <a:rPr lang="en-US" sz="2400" dirty="0">
                <a:latin typeface="+mn-lt"/>
                <a:ea typeface="Calibri" panose="020F0502020204030204" pitchFamily="34" charset="0"/>
                <a:cs typeface="Times New Roman" panose="02020603050405020304" pitchFamily="18" charset="0"/>
              </a:rPr>
              <a:t>posts- shortage of staff.</a:t>
            </a:r>
          </a:p>
          <a:p>
            <a:pPr marL="285750" indent="-285750">
              <a:lnSpc>
                <a:spcPct val="200000"/>
              </a:lnSpc>
              <a:buFont typeface="Wingdings" panose="05000000000000000000" pitchFamily="2" charset="2"/>
              <a:buChar char="ü"/>
            </a:pPr>
            <a:r>
              <a:rPr lang="en-US" sz="2400" dirty="0">
                <a:latin typeface="+mn-lt"/>
                <a:ea typeface="Calibri" panose="020F0502020204030204" pitchFamily="34" charset="0"/>
                <a:cs typeface="Times New Roman" panose="02020603050405020304" pitchFamily="18" charset="0"/>
              </a:rPr>
              <a:t>Inadequate supervision and support due to poor leadership (acting OPMs) and inadequate number of appointed PHC supervisors</a:t>
            </a:r>
            <a:r>
              <a:rPr lang="en-US" sz="2400" dirty="0">
                <a:solidFill>
                  <a:srgbClr val="00B050"/>
                </a:solidFill>
                <a:latin typeface="+mn-lt"/>
                <a:ea typeface="Calibri" panose="020F0502020204030204" pitchFamily="34" charset="0"/>
                <a:cs typeface="Times New Roman" panose="02020603050405020304" pitchFamily="18" charset="0"/>
              </a:rPr>
              <a:t>.</a:t>
            </a:r>
          </a:p>
          <a:p>
            <a:pPr marL="742950" marR="0" lvl="1" indent="-285750">
              <a:lnSpc>
                <a:spcPct val="200000"/>
              </a:lnSpc>
              <a:spcBef>
                <a:spcPts val="0"/>
              </a:spcBef>
              <a:spcAft>
                <a:spcPts val="0"/>
              </a:spcAft>
              <a:buFont typeface="Courier New" panose="02070309020205020404" pitchFamily="49" charset="0"/>
              <a:buChar char="o"/>
            </a:pPr>
            <a:endParaRPr lang="en-US"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endParaRPr lang="en-US" b="1" dirty="0">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195899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22</a:t>
            </a:fld>
            <a:endParaRPr lang="en-US" altLang="en-US" sz="1200">
              <a:solidFill>
                <a:srgbClr val="000000"/>
              </a:solidFill>
            </a:endParaRPr>
          </a:p>
        </p:txBody>
      </p:sp>
      <p:sp>
        <p:nvSpPr>
          <p:cNvPr id="32771" name="Title 5"/>
          <p:cNvSpPr>
            <a:spLocks noGrp="1" noChangeArrowheads="1"/>
          </p:cNvSpPr>
          <p:nvPr>
            <p:ph type="title"/>
          </p:nvPr>
        </p:nvSpPr>
        <p:spPr>
          <a:xfrm>
            <a:off x="165561" y="-245812"/>
            <a:ext cx="9134475" cy="1692771"/>
          </a:xfrm>
        </p:spPr>
        <p:txBody>
          <a:bodyPr>
            <a:spAutoFit/>
          </a:bodyPr>
          <a:lstStyle/>
          <a:p>
            <a:pPr eaLnBrk="1" hangingPunct="1"/>
            <a:r>
              <a:rPr lang="en-US" sz="2000" dirty="0">
                <a:solidFill>
                  <a:srgbClr val="FF0000"/>
                </a:solidFill>
                <a:ea typeface="Calibri" panose="020F0502020204030204" pitchFamily="34" charset="0"/>
                <a:cs typeface="Times New Roman" panose="02020603050405020304" pitchFamily="18" charset="0"/>
              </a:rPr>
              <a:t/>
            </a:r>
            <a:br>
              <a:rPr lang="en-US" sz="2000" dirty="0">
                <a:solidFill>
                  <a:srgbClr val="FF0000"/>
                </a:solidFill>
                <a:ea typeface="Calibri" panose="020F0502020204030204" pitchFamily="34" charset="0"/>
                <a:cs typeface="Times New Roman" panose="02020603050405020304" pitchFamily="18" charset="0"/>
              </a:rPr>
            </a:br>
            <a:r>
              <a:rPr lang="en-US" sz="2800" dirty="0" smtClean="0">
                <a:solidFill>
                  <a:schemeClr val="tx1"/>
                </a:solidFill>
                <a:ea typeface="Calibri" panose="020F0502020204030204" pitchFamily="34" charset="0"/>
                <a:cs typeface="Times New Roman" panose="02020603050405020304" pitchFamily="18" charset="0"/>
              </a:rPr>
              <a:t>8.</a:t>
            </a:r>
            <a:r>
              <a:rPr lang="en-US" sz="2800" b="1" dirty="0" smtClean="0">
                <a:solidFill>
                  <a:schemeClr val="tx1"/>
                </a:solidFill>
                <a:ea typeface="Calibri" panose="020F0502020204030204" pitchFamily="34" charset="0"/>
                <a:cs typeface="Times New Roman" panose="02020603050405020304" pitchFamily="18" charset="0"/>
              </a:rPr>
              <a:t>KEY ISSUES TO BE HIGHLIGHTED CONT</a:t>
            </a:r>
            <a:r>
              <a:rPr lang="en-ZA" altLang="en-US" sz="2800" b="1" dirty="0" smtClean="0">
                <a:solidFill>
                  <a:schemeClr val="tx1"/>
                </a:solidFill>
                <a:cs typeface="Arial" panose="020B0604020202020204" pitchFamily="34" charset="0"/>
              </a:rPr>
              <a:t> </a:t>
            </a:r>
            <a:br>
              <a:rPr lang="en-ZA" altLang="en-US" sz="2800" b="1" dirty="0" smtClean="0">
                <a:solidFill>
                  <a:schemeClr val="tx1"/>
                </a:solidFill>
                <a:cs typeface="Arial" panose="020B0604020202020204" pitchFamily="34" charset="0"/>
              </a:rPr>
            </a:br>
            <a:r>
              <a:rPr lang="en-US" sz="2800" b="1" dirty="0" smtClean="0">
                <a:solidFill>
                  <a:schemeClr val="tx1"/>
                </a:solidFill>
                <a:ea typeface="Calibri" panose="020F0502020204030204" pitchFamily="34" charset="0"/>
                <a:cs typeface="Times New Roman" panose="02020603050405020304" pitchFamily="18" charset="0"/>
              </a:rPr>
              <a:t> </a:t>
            </a:r>
            <a:br>
              <a:rPr lang="en-US" sz="2800" b="1" dirty="0" smtClean="0">
                <a:solidFill>
                  <a:schemeClr val="tx1"/>
                </a:solidFill>
                <a:ea typeface="Calibri" panose="020F0502020204030204" pitchFamily="34" charset="0"/>
                <a:cs typeface="Times New Roman" panose="02020603050405020304" pitchFamily="18" charset="0"/>
              </a:rPr>
            </a:b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467543" y="712788"/>
            <a:ext cx="8064897" cy="5643562"/>
          </a:xfrm>
        </p:spPr>
        <p:txBody>
          <a:bodyPr/>
          <a:lstStyle/>
          <a:p>
            <a:pPr marL="0" indent="0">
              <a:lnSpc>
                <a:spcPct val="150000"/>
              </a:lnSpc>
              <a:buNone/>
            </a:pPr>
            <a:endParaRPr lang="en-US" sz="2000" dirty="0">
              <a:cs typeface="Arial" pitchFamily="34" charset="0"/>
            </a:endParaRPr>
          </a:p>
          <a:p>
            <a:pPr>
              <a:lnSpc>
                <a:spcPct val="150000"/>
              </a:lnSpc>
            </a:pPr>
            <a:endParaRPr lang="en-US" sz="1800" dirty="0">
              <a:cs typeface="Arial" pitchFamily="34" charset="0"/>
            </a:endParaRPr>
          </a:p>
          <a:p>
            <a:endParaRPr lang="en-ZA" altLang="en-US" sz="1800" dirty="0">
              <a:cs typeface="Arial" panose="020B0604020202020204" pitchFamily="34" charset="0"/>
            </a:endParaRPr>
          </a:p>
          <a:p>
            <a:endParaRPr lang="en-ZA" altLang="en-US" sz="1800" dirty="0">
              <a:cs typeface="Arial" panose="020B0604020202020204" pitchFamily="34" charset="0"/>
            </a:endParaRPr>
          </a:p>
        </p:txBody>
      </p:sp>
      <p:sp>
        <p:nvSpPr>
          <p:cNvPr id="2" name="Rectangle 1"/>
          <p:cNvSpPr/>
          <p:nvPr/>
        </p:nvSpPr>
        <p:spPr>
          <a:xfrm>
            <a:off x="107504" y="653980"/>
            <a:ext cx="8856984" cy="5078313"/>
          </a:xfrm>
          <a:prstGeom prst="rect">
            <a:avLst/>
          </a:prstGeom>
        </p:spPr>
        <p:txBody>
          <a:bodyPr wrap="square">
            <a:spAutoFit/>
          </a:bodyPr>
          <a:lstStyle/>
          <a:p>
            <a:pPr marR="0" lvl="1">
              <a:lnSpc>
                <a:spcPct val="150000"/>
              </a:lnSpc>
              <a:spcBef>
                <a:spcPts val="0"/>
              </a:spcBef>
              <a:spcAft>
                <a:spcPts val="0"/>
              </a:spcAft>
            </a:pPr>
            <a:r>
              <a:rPr lang="en-US" sz="2000" b="1" dirty="0" smtClean="0">
                <a:latin typeface="Calibri" panose="020F0502020204030204" pitchFamily="34" charset="0"/>
                <a:ea typeface="Calibri" panose="020F0502020204030204" pitchFamily="34" charset="0"/>
                <a:cs typeface="Times New Roman" panose="02020603050405020304" pitchFamily="18" charset="0"/>
              </a:rPr>
              <a:t>8.3.Key </a:t>
            </a:r>
            <a:r>
              <a:rPr lang="en-US" sz="2000" b="1" dirty="0">
                <a:latin typeface="Calibri" panose="020F0502020204030204" pitchFamily="34" charset="0"/>
                <a:ea typeface="Calibri" panose="020F0502020204030204" pitchFamily="34" charset="0"/>
                <a:cs typeface="Times New Roman" panose="02020603050405020304" pitchFamily="18" charset="0"/>
              </a:rPr>
              <a:t>lessons </a:t>
            </a:r>
            <a:r>
              <a:rPr lang="en-US" sz="2000" b="1" dirty="0" smtClean="0">
                <a:latin typeface="Calibri" panose="020F0502020204030204" pitchFamily="34" charset="0"/>
                <a:ea typeface="Calibri" panose="020F0502020204030204" pitchFamily="34" charset="0"/>
                <a:cs typeface="Times New Roman" panose="02020603050405020304" pitchFamily="18" charset="0"/>
              </a:rPr>
              <a:t>learned</a:t>
            </a:r>
            <a:r>
              <a:rPr lang="en-US" sz="2000" b="1" dirty="0">
                <a:latin typeface="Calibri" panose="020F0502020204030204" pitchFamily="34" charset="0"/>
                <a:ea typeface="Calibri" panose="020F0502020204030204" pitchFamily="34" charset="0"/>
                <a:cs typeface="Times New Roman" panose="02020603050405020304" pitchFamily="18" charset="0"/>
              </a:rPr>
              <a:t>:</a:t>
            </a:r>
            <a:r>
              <a:rPr lang="en-US" sz="2000" b="1" dirty="0" smtClean="0">
                <a:latin typeface="Calibri" panose="020F0502020204030204" pitchFamily="34" charset="0"/>
                <a:ea typeface="Calibri" panose="020F0502020204030204" pitchFamily="34" charset="0"/>
                <a:cs typeface="Times New Roman" panose="02020603050405020304" pitchFamily="18" charset="0"/>
              </a:rPr>
              <a:t> </a:t>
            </a:r>
            <a:endParaRPr lang="en-US" sz="2000" b="1"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ü"/>
            </a:pPr>
            <a:r>
              <a:rPr lang="en-US" dirty="0">
                <a:latin typeface="Calibri" panose="020F0502020204030204" pitchFamily="34" charset="0"/>
                <a:ea typeface="Calibri" panose="020F0502020204030204" pitchFamily="34" charset="0"/>
                <a:cs typeface="Times New Roman" panose="02020603050405020304" pitchFamily="18" charset="0"/>
              </a:rPr>
              <a:t>To obtain and sustain the ideal clinic status requires team </a:t>
            </a:r>
            <a:r>
              <a:rPr lang="en-US" dirty="0" smtClean="0">
                <a:latin typeface="Calibri" panose="020F0502020204030204" pitchFamily="34" charset="0"/>
                <a:ea typeface="Calibri" panose="020F0502020204030204" pitchFamily="34" charset="0"/>
                <a:cs typeface="Times New Roman" panose="02020603050405020304" pitchFamily="18" charset="0"/>
              </a:rPr>
              <a:t>work and commitment  from all relevant stakeholders at all levels.</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ü"/>
            </a:pPr>
            <a:r>
              <a:rPr lang="en-US" dirty="0">
                <a:latin typeface="Calibri" panose="020F0502020204030204" pitchFamily="34" charset="0"/>
                <a:ea typeface="Calibri" panose="020F0502020204030204" pitchFamily="34" charset="0"/>
                <a:cs typeface="Times New Roman" panose="02020603050405020304" pitchFamily="18" charset="0"/>
              </a:rPr>
              <a:t>Ideal clinic status is a process and not a once off event and requires consistent </a:t>
            </a:r>
            <a:r>
              <a:rPr lang="en-US" dirty="0" smtClean="0">
                <a:latin typeface="Calibri" panose="020F0502020204030204" pitchFamily="34" charset="0"/>
                <a:ea typeface="Calibri" panose="020F0502020204030204" pitchFamily="34" charset="0"/>
                <a:cs typeface="Times New Roman" panose="02020603050405020304" pitchFamily="18" charset="0"/>
              </a:rPr>
              <a:t>maintenance.</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ü"/>
            </a:pPr>
            <a:r>
              <a:rPr lang="en-GB" dirty="0" smtClean="0">
                <a:latin typeface="Calibri" panose="020F0502020204030204" pitchFamily="34" charset="0"/>
                <a:ea typeface="Calibri" panose="020F0502020204030204" pitchFamily="34" charset="0"/>
                <a:cs typeface="Times New Roman" panose="02020603050405020304" pitchFamily="18" charset="0"/>
              </a:rPr>
              <a:t>Consistent training to improve objectivity in conducting baseline SD, PR and PRUs.</a:t>
            </a:r>
          </a:p>
          <a:p>
            <a:pPr marL="742950" marR="0" lvl="1" indent="-285750">
              <a:lnSpc>
                <a:spcPct val="150000"/>
              </a:lnSpc>
              <a:spcBef>
                <a:spcPts val="0"/>
              </a:spcBef>
              <a:spcAft>
                <a:spcPts val="0"/>
              </a:spcAft>
              <a:buFont typeface="Wingdings" panose="05000000000000000000" pitchFamily="2" charset="2"/>
              <a:buChar char="ü"/>
            </a:pPr>
            <a:r>
              <a:rPr lang="en-GB" dirty="0" smtClean="0">
                <a:latin typeface="Calibri" panose="020F0502020204030204" pitchFamily="34" charset="0"/>
                <a:ea typeface="Calibri" panose="020F0502020204030204" pitchFamily="34" charset="0"/>
                <a:cs typeface="Times New Roman" panose="02020603050405020304" pitchFamily="18" charset="0"/>
              </a:rPr>
              <a:t>The relationship between Ideal Clinic and promulgated norms and standards for the OHSC.</a:t>
            </a:r>
          </a:p>
          <a:p>
            <a:pPr marL="742950" marR="0" lvl="1" indent="-285750">
              <a:lnSpc>
                <a:spcPct val="150000"/>
              </a:lnSpc>
              <a:spcBef>
                <a:spcPts val="0"/>
              </a:spcBef>
              <a:spcAft>
                <a:spcPts val="0"/>
              </a:spcAft>
              <a:buFont typeface="Wingdings" panose="05000000000000000000" pitchFamily="2" charset="2"/>
              <a:buChar char="ü"/>
            </a:pPr>
            <a:r>
              <a:rPr lang="en-GB" dirty="0" smtClean="0">
                <a:latin typeface="Calibri" panose="020F0502020204030204" pitchFamily="34" charset="0"/>
                <a:ea typeface="Calibri" panose="020F0502020204030204" pitchFamily="34" charset="0"/>
                <a:cs typeface="Times New Roman" panose="02020603050405020304" pitchFamily="18" charset="0"/>
              </a:rPr>
              <a:t>The relationship between Ideal health facility framework and NHI.</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ü"/>
            </a:pPr>
            <a:r>
              <a:rPr lang="en-GB" dirty="0" smtClean="0">
                <a:latin typeface="Calibri" panose="020F0502020204030204" pitchFamily="34" charset="0"/>
                <a:ea typeface="Calibri" panose="020F0502020204030204" pitchFamily="34" charset="0"/>
                <a:cs typeface="Times New Roman" panose="02020603050405020304" pitchFamily="18" charset="0"/>
              </a:rPr>
              <a:t>The critical role players for the success of Ideal Clinic, that is: The MEC, HOD, provincial PHC managers at all levels, District managers all levels, PHC supervisors, OPMs and all facility personnel at all levels.</a:t>
            </a:r>
            <a:endParaRPr lang="en-US"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95927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23</a:t>
            </a:fld>
            <a:endParaRPr lang="en-US" altLang="en-US" sz="1200">
              <a:solidFill>
                <a:srgbClr val="000000"/>
              </a:solidFill>
            </a:endParaRPr>
          </a:p>
        </p:txBody>
      </p:sp>
      <p:sp>
        <p:nvSpPr>
          <p:cNvPr id="32771" name="Title 5"/>
          <p:cNvSpPr>
            <a:spLocks noGrp="1" noChangeArrowheads="1"/>
          </p:cNvSpPr>
          <p:nvPr>
            <p:ph type="title"/>
          </p:nvPr>
        </p:nvSpPr>
        <p:spPr>
          <a:xfrm>
            <a:off x="107503" y="62141"/>
            <a:ext cx="9026972" cy="954107"/>
          </a:xfrm>
        </p:spPr>
        <p:txBody>
          <a:bodyPr wrap="square">
            <a:spAutoFit/>
          </a:bodyPr>
          <a:lstStyle/>
          <a:p>
            <a:pPr eaLnBrk="1" hangingPunct="1"/>
            <a:r>
              <a:rPr lang="en-US" sz="2800" dirty="0" smtClean="0">
                <a:solidFill>
                  <a:schemeClr val="tx1"/>
                </a:solidFill>
                <a:ea typeface="Calibri" panose="020F0502020204030204" pitchFamily="34" charset="0"/>
                <a:cs typeface="Times New Roman" panose="02020603050405020304" pitchFamily="18" charset="0"/>
              </a:rPr>
              <a:t>8.</a:t>
            </a:r>
            <a:r>
              <a:rPr lang="en-US" sz="2800" b="1" dirty="0" smtClean="0">
                <a:solidFill>
                  <a:schemeClr val="tx1"/>
                </a:solidFill>
                <a:ea typeface="Calibri" panose="020F0502020204030204" pitchFamily="34" charset="0"/>
                <a:cs typeface="Times New Roman" panose="02020603050405020304" pitchFamily="18" charset="0"/>
              </a:rPr>
              <a:t> KEY ISSUES TO BE HIGHLIGHTED CONT… </a:t>
            </a:r>
            <a:br>
              <a:rPr lang="en-US" sz="2800" b="1" dirty="0" smtClean="0">
                <a:solidFill>
                  <a:schemeClr val="tx1"/>
                </a:solidFill>
                <a:ea typeface="Calibri" panose="020F0502020204030204" pitchFamily="34" charset="0"/>
                <a:cs typeface="Times New Roman" panose="02020603050405020304" pitchFamily="18" charset="0"/>
              </a:rPr>
            </a:b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467543" y="712788"/>
            <a:ext cx="8064897" cy="5643562"/>
          </a:xfrm>
        </p:spPr>
        <p:txBody>
          <a:bodyPr/>
          <a:lstStyle/>
          <a:p>
            <a:pPr marL="0" indent="0">
              <a:lnSpc>
                <a:spcPct val="150000"/>
              </a:lnSpc>
              <a:buNone/>
            </a:pPr>
            <a:endParaRPr lang="en-US" sz="2000" dirty="0">
              <a:cs typeface="Arial" pitchFamily="34" charset="0"/>
            </a:endParaRPr>
          </a:p>
          <a:p>
            <a:pPr marL="0" indent="0">
              <a:lnSpc>
                <a:spcPct val="150000"/>
              </a:lnSpc>
              <a:buNone/>
            </a:pPr>
            <a:endParaRPr lang="en-US" sz="2000" dirty="0">
              <a:cs typeface="Arial" pitchFamily="34" charset="0"/>
            </a:endParaRPr>
          </a:p>
          <a:p>
            <a:pPr marL="0" indent="0">
              <a:lnSpc>
                <a:spcPct val="150000"/>
              </a:lnSpc>
              <a:buNone/>
            </a:pPr>
            <a:endParaRPr lang="en-US" sz="2000" dirty="0">
              <a:cs typeface="Arial" pitchFamily="34" charset="0"/>
            </a:endParaRPr>
          </a:p>
          <a:p>
            <a:pPr>
              <a:lnSpc>
                <a:spcPct val="150000"/>
              </a:lnSpc>
            </a:pPr>
            <a:endParaRPr lang="en-US" sz="1800" dirty="0">
              <a:cs typeface="Arial" pitchFamily="34" charset="0"/>
            </a:endParaRPr>
          </a:p>
          <a:p>
            <a:endParaRPr lang="en-ZA" altLang="en-US" sz="1800" dirty="0">
              <a:cs typeface="Arial" panose="020B0604020202020204" pitchFamily="34" charset="0"/>
            </a:endParaRPr>
          </a:p>
          <a:p>
            <a:endParaRPr lang="en-ZA" altLang="en-US" sz="1800" dirty="0">
              <a:cs typeface="Arial" panose="020B0604020202020204" pitchFamily="34" charset="0"/>
            </a:endParaRPr>
          </a:p>
        </p:txBody>
      </p:sp>
      <p:sp>
        <p:nvSpPr>
          <p:cNvPr id="2" name="Rectangle 1"/>
          <p:cNvSpPr/>
          <p:nvPr/>
        </p:nvSpPr>
        <p:spPr>
          <a:xfrm>
            <a:off x="107503" y="653980"/>
            <a:ext cx="8928993" cy="5355312"/>
          </a:xfrm>
          <a:prstGeom prst="rect">
            <a:avLst/>
          </a:prstGeom>
        </p:spPr>
        <p:txBody>
          <a:bodyPr wrap="square">
            <a:spAutoFit/>
          </a:bodyPr>
          <a:lstStyle/>
          <a:p>
            <a:pPr marR="0" lvl="1">
              <a:lnSpc>
                <a:spcPct val="150000"/>
              </a:lnSpc>
              <a:spcBef>
                <a:spcPts val="0"/>
              </a:spcBef>
              <a:spcAft>
                <a:spcPts val="0"/>
              </a:spcAft>
            </a:pPr>
            <a:r>
              <a:rPr lang="en-US" sz="2400" b="1" dirty="0" smtClean="0">
                <a:latin typeface="Calibri" panose="020F0502020204030204" pitchFamily="34" charset="0"/>
                <a:ea typeface="Calibri" panose="020F0502020204030204" pitchFamily="34" charset="0"/>
                <a:cs typeface="Times New Roman" panose="02020603050405020304" pitchFamily="18" charset="0"/>
              </a:rPr>
              <a:t>8.4.Ensuring </a:t>
            </a:r>
            <a:r>
              <a:rPr lang="en-US" sz="2400" b="1" dirty="0">
                <a:latin typeface="Calibri" panose="020F0502020204030204" pitchFamily="34" charset="0"/>
                <a:ea typeface="Calibri" panose="020F0502020204030204" pitchFamily="34" charset="0"/>
                <a:cs typeface="Times New Roman" panose="02020603050405020304" pitchFamily="18" charset="0"/>
              </a:rPr>
              <a:t>the objectivity in conducting Baseline SD, PR </a:t>
            </a:r>
            <a:r>
              <a:rPr lang="en-US" sz="2400" b="1" dirty="0" smtClean="0">
                <a:latin typeface="Calibri" panose="020F0502020204030204" pitchFamily="34" charset="0"/>
                <a:ea typeface="Calibri" panose="020F0502020204030204" pitchFamily="34" charset="0"/>
                <a:cs typeface="Times New Roman" panose="02020603050405020304" pitchFamily="18" charset="0"/>
              </a:rPr>
              <a:t>and</a:t>
            </a:r>
          </a:p>
          <a:p>
            <a:pPr marR="0" lvl="1">
              <a:lnSpc>
                <a:spcPct val="150000"/>
              </a:lnSpc>
              <a:spcBef>
                <a:spcPts val="0"/>
              </a:spcBef>
              <a:spcAft>
                <a:spcPts val="0"/>
              </a:spcAft>
            </a:pPr>
            <a:r>
              <a:rPr lang="en-US" sz="2400" b="1" dirty="0">
                <a:latin typeface="Calibri" panose="020F0502020204030204" pitchFamily="34" charset="0"/>
                <a:ea typeface="Calibri" panose="020F0502020204030204" pitchFamily="34" charset="0"/>
                <a:cs typeface="Times New Roman" panose="02020603050405020304" pitchFamily="18" charset="0"/>
              </a:rPr>
              <a:t> </a:t>
            </a:r>
            <a:r>
              <a:rPr lang="en-US" sz="2400" b="1" dirty="0" smtClean="0">
                <a:latin typeface="Calibri" panose="020F0502020204030204" pitchFamily="34" charset="0"/>
                <a:ea typeface="Calibri" panose="020F0502020204030204" pitchFamily="34" charset="0"/>
                <a:cs typeface="Times New Roman" panose="02020603050405020304" pitchFamily="18" charset="0"/>
              </a:rPr>
              <a:t>      PRU</a:t>
            </a:r>
          </a:p>
          <a:p>
            <a:pPr marR="0" lvl="1">
              <a:lnSpc>
                <a:spcPct val="150000"/>
              </a:lnSpc>
              <a:spcBef>
                <a:spcPts val="0"/>
              </a:spcBef>
              <a:spcAft>
                <a:spcPts val="0"/>
              </a:spcAft>
            </a:pPr>
            <a:endParaRPr lang="en-US" b="1"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ü"/>
            </a:pPr>
            <a:r>
              <a:rPr lang="en-US" dirty="0">
                <a:latin typeface="Calibri" panose="020F0502020204030204" pitchFamily="34" charset="0"/>
                <a:ea typeface="Calibri" panose="020F0502020204030204" pitchFamily="34" charset="0"/>
                <a:cs typeface="Times New Roman" panose="02020603050405020304" pitchFamily="18" charset="0"/>
              </a:rPr>
              <a:t>Calibration and thorough training of </a:t>
            </a:r>
            <a:r>
              <a:rPr lang="en-US" dirty="0" smtClean="0">
                <a:latin typeface="Calibri" panose="020F0502020204030204" pitchFamily="34" charset="0"/>
                <a:ea typeface="Calibri" panose="020F0502020204030204" pitchFamily="34" charset="0"/>
                <a:cs typeface="Times New Roman" panose="02020603050405020304" pitchFamily="18" charset="0"/>
              </a:rPr>
              <a:t>assessors, </a:t>
            </a:r>
          </a:p>
          <a:p>
            <a:pPr marL="742950" marR="0" lvl="1" indent="-285750">
              <a:lnSpc>
                <a:spcPct val="150000"/>
              </a:lnSpc>
              <a:spcBef>
                <a:spcPts val="0"/>
              </a:spcBef>
              <a:spcAft>
                <a:spcPts val="0"/>
              </a:spcAft>
              <a:buFont typeface="Wingdings" panose="05000000000000000000" pitchFamily="2" charset="2"/>
              <a:buChar char="ü"/>
            </a:pPr>
            <a:r>
              <a:rPr lang="en-GB" dirty="0" smtClean="0">
                <a:latin typeface="Calibri" panose="020F0502020204030204" pitchFamily="34" charset="0"/>
                <a:ea typeface="Calibri" panose="020F0502020204030204" pitchFamily="34" charset="0"/>
                <a:cs typeface="Times New Roman" panose="02020603050405020304" pitchFamily="18" charset="0"/>
              </a:rPr>
              <a:t>Regular reference to the Ideal Clinic manual during assessments.</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ü"/>
            </a:pPr>
            <a:r>
              <a:rPr lang="en-US" dirty="0">
                <a:latin typeface="Calibri" panose="020F0502020204030204" pitchFamily="34" charset="0"/>
                <a:ea typeface="Calibri" panose="020F0502020204030204" pitchFamily="34" charset="0"/>
                <a:cs typeface="Times New Roman" panose="02020603050405020304" pitchFamily="18" charset="0"/>
              </a:rPr>
              <a:t>Assessors must be part of the District PPTICRM team to be familiar with the process</a:t>
            </a:r>
          </a:p>
          <a:p>
            <a:pPr marL="742950" marR="0" lvl="1" indent="-285750">
              <a:lnSpc>
                <a:spcPct val="150000"/>
              </a:lnSpc>
              <a:spcBef>
                <a:spcPts val="0"/>
              </a:spcBef>
              <a:spcAft>
                <a:spcPts val="0"/>
              </a:spcAft>
              <a:buFont typeface="Wingdings" panose="05000000000000000000" pitchFamily="2" charset="2"/>
              <a:buChar char="ü"/>
            </a:pPr>
            <a:r>
              <a:rPr lang="en-US" dirty="0">
                <a:latin typeface="Calibri" panose="020F0502020204030204" pitchFamily="34" charset="0"/>
                <a:ea typeface="Calibri" panose="020F0502020204030204" pitchFamily="34" charset="0"/>
                <a:cs typeface="Times New Roman" panose="02020603050405020304" pitchFamily="18" charset="0"/>
              </a:rPr>
              <a:t>Fairness, </a:t>
            </a:r>
            <a:r>
              <a:rPr lang="en-US" dirty="0" smtClean="0">
                <a:latin typeface="Calibri" panose="020F0502020204030204" pitchFamily="34" charset="0"/>
                <a:ea typeface="Calibri" panose="020F0502020204030204" pitchFamily="34" charset="0"/>
                <a:cs typeface="Times New Roman" panose="02020603050405020304" pitchFamily="18" charset="0"/>
              </a:rPr>
              <a:t>integrity is to be observed by assessors at all times.</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ü"/>
            </a:pPr>
            <a:r>
              <a:rPr lang="en-US" dirty="0">
                <a:latin typeface="Calibri" panose="020F0502020204030204" pitchFamily="34" charset="0"/>
                <a:ea typeface="Calibri" panose="020F0502020204030204" pitchFamily="34" charset="0"/>
                <a:cs typeface="Times New Roman" panose="02020603050405020304" pitchFamily="18" charset="0"/>
              </a:rPr>
              <a:t>The </a:t>
            </a:r>
            <a:r>
              <a:rPr lang="en-US" dirty="0" smtClean="0">
                <a:latin typeface="Calibri" panose="020F0502020204030204" pitchFamily="34" charset="0"/>
                <a:ea typeface="Calibri" panose="020F0502020204030204" pitchFamily="34" charset="0"/>
                <a:cs typeface="Times New Roman" panose="02020603050405020304" pitchFamily="18" charset="0"/>
              </a:rPr>
              <a:t>Peer Review (PR) </a:t>
            </a:r>
            <a:r>
              <a:rPr lang="en-US" dirty="0">
                <a:latin typeface="Calibri" panose="020F0502020204030204" pitchFamily="34" charset="0"/>
                <a:ea typeface="Calibri" panose="020F0502020204030204" pitchFamily="34" charset="0"/>
                <a:cs typeface="Times New Roman" panose="02020603050405020304" pitchFamily="18" charset="0"/>
              </a:rPr>
              <a:t>team must be balanced and include members from different </a:t>
            </a:r>
            <a:r>
              <a:rPr lang="en-US" dirty="0" smtClean="0">
                <a:latin typeface="Calibri" panose="020F0502020204030204" pitchFamily="34" charset="0"/>
                <a:ea typeface="Calibri" panose="020F0502020204030204" pitchFamily="34" charset="0"/>
                <a:cs typeface="Times New Roman" panose="02020603050405020304" pitchFamily="18" charset="0"/>
              </a:rPr>
              <a:t>districts / Provinces if possible( e.g. </a:t>
            </a:r>
            <a:r>
              <a:rPr lang="en-US" dirty="0">
                <a:latin typeface="Calibri" panose="020F0502020204030204" pitchFamily="34" charset="0"/>
                <a:ea typeface="Calibri" panose="020F0502020204030204" pitchFamily="34" charset="0"/>
                <a:cs typeface="Times New Roman" panose="02020603050405020304" pitchFamily="18" charset="0"/>
              </a:rPr>
              <a:t>1 team must </a:t>
            </a:r>
            <a:r>
              <a:rPr lang="en-US" dirty="0" smtClean="0">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have </a:t>
            </a:r>
            <a:r>
              <a:rPr lang="en-US" dirty="0" smtClean="0">
                <a:latin typeface="Calibri" panose="020F0502020204030204" pitchFamily="34" charset="0"/>
                <a:ea typeface="Calibri" panose="020F0502020204030204" pitchFamily="34" charset="0"/>
                <a:cs typeface="Times New Roman" panose="02020603050405020304" pitchFamily="18" charset="0"/>
              </a:rPr>
              <a:t>1 representative from the other district / Province) </a:t>
            </a:r>
          </a:p>
          <a:p>
            <a:pPr marL="742950" marR="0" lvl="1" indent="-285750">
              <a:lnSpc>
                <a:spcPct val="150000"/>
              </a:lnSpc>
              <a:spcBef>
                <a:spcPts val="0"/>
              </a:spcBef>
              <a:spcAft>
                <a:spcPts val="0"/>
              </a:spcAft>
              <a:buFont typeface="Wingdings" panose="05000000000000000000" pitchFamily="2" charset="2"/>
              <a:buChar char="ü"/>
            </a:pPr>
            <a:r>
              <a:rPr lang="en-US" dirty="0" smtClean="0">
                <a:latin typeface="Calibri" panose="020F0502020204030204" pitchFamily="34" charset="0"/>
                <a:ea typeface="Calibri" panose="020F0502020204030204" pitchFamily="34" charset="0"/>
                <a:cs typeface="Times New Roman" panose="02020603050405020304" pitchFamily="18" charset="0"/>
              </a:rPr>
              <a:t>Screen </a:t>
            </a:r>
            <a:r>
              <a:rPr lang="en-US" dirty="0">
                <a:latin typeface="Calibri" panose="020F0502020204030204" pitchFamily="34" charset="0"/>
                <a:ea typeface="Calibri" panose="020F0502020204030204" pitchFamily="34" charset="0"/>
                <a:cs typeface="Times New Roman" panose="02020603050405020304" pitchFamily="18" charset="0"/>
              </a:rPr>
              <a:t>assessors – knowledgeable and good role models, dress code, communication skills, </a:t>
            </a:r>
            <a:r>
              <a:rPr lang="en-US" dirty="0" smtClean="0">
                <a:latin typeface="Calibri" panose="020F0502020204030204" pitchFamily="34" charset="0"/>
                <a:ea typeface="Calibri" panose="020F0502020204030204" pitchFamily="34" charset="0"/>
                <a:cs typeface="Times New Roman" panose="02020603050405020304" pitchFamily="18" charset="0"/>
              </a:rPr>
              <a:t>respect.</a:t>
            </a:r>
            <a:endParaRPr lang="en-US"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59794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262B40-DE31-4B2A-A026-A5EFB9C95185}" type="slidenum">
              <a:rPr lang="en-US" altLang="en-US" sz="1200" smtClean="0">
                <a:solidFill>
                  <a:srgbClr val="000000"/>
                </a:solidFill>
              </a:rPr>
              <a:pPr>
                <a:spcBef>
                  <a:spcPct val="0"/>
                </a:spcBef>
                <a:buFontTx/>
                <a:buNone/>
              </a:pPr>
              <a:t>24</a:t>
            </a:fld>
            <a:endParaRPr lang="en-US" altLang="en-US" sz="1200">
              <a:solidFill>
                <a:srgbClr val="000000"/>
              </a:solidFill>
            </a:endParaRPr>
          </a:p>
        </p:txBody>
      </p:sp>
      <p:sp>
        <p:nvSpPr>
          <p:cNvPr id="32771" name="Title 5"/>
          <p:cNvSpPr>
            <a:spLocks noGrp="1" noChangeArrowheads="1"/>
          </p:cNvSpPr>
          <p:nvPr>
            <p:ph type="title"/>
          </p:nvPr>
        </p:nvSpPr>
        <p:spPr>
          <a:xfrm>
            <a:off x="107503" y="62141"/>
            <a:ext cx="9026972" cy="954107"/>
          </a:xfrm>
        </p:spPr>
        <p:txBody>
          <a:bodyPr wrap="square">
            <a:spAutoFit/>
          </a:bodyPr>
          <a:lstStyle/>
          <a:p>
            <a:pPr eaLnBrk="1" hangingPunct="1"/>
            <a:r>
              <a:rPr lang="en-US" sz="2800" dirty="0" smtClean="0">
                <a:solidFill>
                  <a:schemeClr val="tx1"/>
                </a:solidFill>
                <a:ea typeface="Calibri" panose="020F0502020204030204" pitchFamily="34" charset="0"/>
                <a:cs typeface="Times New Roman" panose="02020603050405020304" pitchFamily="18" charset="0"/>
              </a:rPr>
              <a:t>8.</a:t>
            </a:r>
            <a:r>
              <a:rPr lang="en-US" sz="2800" b="1" dirty="0" smtClean="0">
                <a:solidFill>
                  <a:schemeClr val="tx1"/>
                </a:solidFill>
                <a:ea typeface="Calibri" panose="020F0502020204030204" pitchFamily="34" charset="0"/>
                <a:cs typeface="Times New Roman" panose="02020603050405020304" pitchFamily="18" charset="0"/>
              </a:rPr>
              <a:t> KEY ISSUES TO BE HIGHLIGHTED CONT… </a:t>
            </a:r>
            <a:br>
              <a:rPr lang="en-US" sz="2800" b="1" dirty="0" smtClean="0">
                <a:solidFill>
                  <a:schemeClr val="tx1"/>
                </a:solidFill>
                <a:ea typeface="Calibri" panose="020F0502020204030204" pitchFamily="34" charset="0"/>
                <a:cs typeface="Times New Roman" panose="02020603050405020304" pitchFamily="18" charset="0"/>
              </a:rPr>
            </a:br>
            <a:endParaRPr lang="en-US" altLang="en-US" sz="2800" b="1" dirty="0">
              <a:solidFill>
                <a:schemeClr val="tx1"/>
              </a:solidFill>
              <a:cs typeface="Arial" panose="020B0604020202020204" pitchFamily="34" charset="0"/>
            </a:endParaRPr>
          </a:p>
        </p:txBody>
      </p:sp>
      <p:sp>
        <p:nvSpPr>
          <p:cNvPr id="32772" name="Content Placeholder 2"/>
          <p:cNvSpPr>
            <a:spLocks noGrp="1"/>
          </p:cNvSpPr>
          <p:nvPr>
            <p:ph idx="1"/>
          </p:nvPr>
        </p:nvSpPr>
        <p:spPr>
          <a:xfrm>
            <a:off x="467543" y="712788"/>
            <a:ext cx="8064897" cy="5643562"/>
          </a:xfrm>
        </p:spPr>
        <p:txBody>
          <a:bodyPr/>
          <a:lstStyle/>
          <a:p>
            <a:pPr marL="0" indent="0">
              <a:lnSpc>
                <a:spcPct val="150000"/>
              </a:lnSpc>
              <a:buNone/>
            </a:pPr>
            <a:endParaRPr lang="en-GB" sz="2000" dirty="0" smtClean="0">
              <a:cs typeface="Arial" pitchFamily="34" charset="0"/>
            </a:endParaRPr>
          </a:p>
          <a:p>
            <a:pPr marL="0" indent="0">
              <a:lnSpc>
                <a:spcPct val="150000"/>
              </a:lnSpc>
              <a:buNone/>
            </a:pPr>
            <a:endParaRPr lang="en-US" sz="2000" dirty="0">
              <a:cs typeface="Arial" pitchFamily="34" charset="0"/>
            </a:endParaRPr>
          </a:p>
          <a:p>
            <a:pPr marL="0" indent="0">
              <a:lnSpc>
                <a:spcPct val="150000"/>
              </a:lnSpc>
              <a:buNone/>
            </a:pPr>
            <a:endParaRPr lang="en-US" sz="2000" dirty="0">
              <a:cs typeface="Arial" pitchFamily="34" charset="0"/>
            </a:endParaRPr>
          </a:p>
          <a:p>
            <a:pPr marL="0" indent="0">
              <a:lnSpc>
                <a:spcPct val="150000"/>
              </a:lnSpc>
              <a:buNone/>
            </a:pPr>
            <a:endParaRPr lang="en-US" sz="2000" dirty="0">
              <a:cs typeface="Arial" pitchFamily="34" charset="0"/>
            </a:endParaRPr>
          </a:p>
          <a:p>
            <a:pPr>
              <a:lnSpc>
                <a:spcPct val="150000"/>
              </a:lnSpc>
            </a:pPr>
            <a:endParaRPr lang="en-US" sz="1800" dirty="0">
              <a:cs typeface="Arial" pitchFamily="34" charset="0"/>
            </a:endParaRPr>
          </a:p>
          <a:p>
            <a:endParaRPr lang="en-ZA" altLang="en-US" sz="1800" dirty="0">
              <a:cs typeface="Arial" panose="020B0604020202020204" pitchFamily="34" charset="0"/>
            </a:endParaRPr>
          </a:p>
          <a:p>
            <a:endParaRPr lang="en-ZA" altLang="en-US" sz="1800" dirty="0">
              <a:cs typeface="Arial" panose="020B0604020202020204" pitchFamily="34" charset="0"/>
            </a:endParaRPr>
          </a:p>
        </p:txBody>
      </p:sp>
      <p:sp>
        <p:nvSpPr>
          <p:cNvPr id="2" name="Rectangle 1"/>
          <p:cNvSpPr/>
          <p:nvPr/>
        </p:nvSpPr>
        <p:spPr>
          <a:xfrm>
            <a:off x="107503" y="653980"/>
            <a:ext cx="9026971" cy="3806170"/>
          </a:xfrm>
          <a:prstGeom prst="rect">
            <a:avLst/>
          </a:prstGeom>
        </p:spPr>
        <p:txBody>
          <a:bodyPr wrap="square">
            <a:spAutoFit/>
          </a:bodyPr>
          <a:lstStyle/>
          <a:p>
            <a:pPr marR="0" lvl="1">
              <a:spcBef>
                <a:spcPts val="0"/>
              </a:spcBef>
              <a:spcAft>
                <a:spcPts val="0"/>
              </a:spcAft>
            </a:pPr>
            <a:endParaRPr lang="en-US" sz="2400" b="1" dirty="0" smtClean="0">
              <a:latin typeface="Calibri" panose="020F0502020204030204" pitchFamily="34" charset="0"/>
              <a:ea typeface="Calibri" panose="020F0502020204030204" pitchFamily="34" charset="0"/>
              <a:cs typeface="Times New Roman" panose="02020603050405020304" pitchFamily="18" charset="0"/>
            </a:endParaRPr>
          </a:p>
          <a:p>
            <a:pPr marR="0" lvl="1">
              <a:spcBef>
                <a:spcPts val="0"/>
              </a:spcBef>
              <a:spcAft>
                <a:spcPts val="0"/>
              </a:spcAft>
            </a:pPr>
            <a:r>
              <a:rPr lang="en-US" sz="2400" b="1" dirty="0" smtClean="0">
                <a:latin typeface="Calibri" panose="020F0502020204030204" pitchFamily="34" charset="0"/>
                <a:ea typeface="Calibri" panose="020F0502020204030204" pitchFamily="34" charset="0"/>
                <a:cs typeface="Times New Roman" panose="02020603050405020304" pitchFamily="18" charset="0"/>
              </a:rPr>
              <a:t>8.5. The </a:t>
            </a:r>
            <a:r>
              <a:rPr lang="en-US" sz="2400" b="1" dirty="0">
                <a:latin typeface="Calibri" panose="020F0502020204030204" pitchFamily="34" charset="0"/>
                <a:ea typeface="Calibri" panose="020F0502020204030204" pitchFamily="34" charset="0"/>
                <a:cs typeface="Times New Roman" panose="02020603050405020304" pitchFamily="18" charset="0"/>
              </a:rPr>
              <a:t>relationship between the Ideal Clinic and </a:t>
            </a:r>
            <a:r>
              <a:rPr lang="en-US" sz="2400" b="1" dirty="0" smtClean="0">
                <a:latin typeface="Calibri" panose="020F0502020204030204" pitchFamily="34" charset="0"/>
                <a:ea typeface="Calibri" panose="020F0502020204030204" pitchFamily="34" charset="0"/>
                <a:cs typeface="Times New Roman" panose="02020603050405020304" pitchFamily="18" charset="0"/>
              </a:rPr>
              <a:t>OHSC</a:t>
            </a:r>
          </a:p>
          <a:p>
            <a:pPr marR="0" lvl="1">
              <a:spcBef>
                <a:spcPts val="0"/>
              </a:spcBef>
              <a:spcAft>
                <a:spcPts val="0"/>
              </a:spcAft>
            </a:pPr>
            <a:endParaRPr lang="en-US" sz="2400" b="1"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400" dirty="0">
                <a:latin typeface="Calibri" panose="020F0502020204030204" pitchFamily="34" charset="0"/>
                <a:ea typeface="Calibri" panose="020F0502020204030204" pitchFamily="34" charset="0"/>
                <a:cs typeface="Times New Roman" panose="02020603050405020304" pitchFamily="18" charset="0"/>
              </a:rPr>
              <a:t>Tools have been synchronized</a:t>
            </a:r>
          </a:p>
          <a:p>
            <a:pPr marL="742950" marR="0" lvl="1" indent="-285750">
              <a:spcBef>
                <a:spcPts val="0"/>
              </a:spcBef>
              <a:spcAft>
                <a:spcPts val="0"/>
              </a:spcAft>
              <a:buFont typeface="Courier New" panose="02070309020205020404" pitchFamily="49" charset="0"/>
              <a:buChar char="o"/>
            </a:pPr>
            <a:r>
              <a:rPr lang="en-US" sz="2400" dirty="0">
                <a:latin typeface="Calibri" panose="020F0502020204030204" pitchFamily="34" charset="0"/>
                <a:ea typeface="Calibri" panose="020F0502020204030204" pitchFamily="34" charset="0"/>
                <a:cs typeface="Times New Roman" panose="02020603050405020304" pitchFamily="18" charset="0"/>
              </a:rPr>
              <a:t>Integration of Quality Improvement </a:t>
            </a:r>
            <a:r>
              <a:rPr lang="en-US" sz="2400" dirty="0" smtClean="0">
                <a:latin typeface="Calibri" panose="020F0502020204030204" pitchFamily="34" charset="0"/>
                <a:ea typeface="Calibri" panose="020F0502020204030204" pitchFamily="34" charset="0"/>
                <a:cs typeface="Times New Roman" panose="02020603050405020304" pitchFamily="18" charset="0"/>
              </a:rPr>
              <a:t>plans</a:t>
            </a:r>
          </a:p>
          <a:p>
            <a:pPr marL="742950" marR="0" lvl="1" indent="-285750">
              <a:spcBef>
                <a:spcPts val="0"/>
              </a:spcBef>
              <a:spcAft>
                <a:spcPts val="0"/>
              </a:spcAft>
              <a:buFont typeface="Courier New" panose="02070309020205020404" pitchFamily="49" charset="0"/>
              <a:buChar char="o"/>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R="0" lvl="1">
              <a:spcBef>
                <a:spcPts val="0"/>
              </a:spcBef>
              <a:spcAft>
                <a:spcPts val="0"/>
              </a:spcAft>
            </a:pPr>
            <a:endParaRPr lang="en-US" dirty="0">
              <a:latin typeface="Calibri" panose="020F0502020204030204" pitchFamily="34" charset="0"/>
              <a:ea typeface="Calibri" panose="020F0502020204030204" pitchFamily="34" charset="0"/>
              <a:cs typeface="Times New Roman" panose="02020603050405020304" pitchFamily="18" charset="0"/>
            </a:endParaRPr>
          </a:p>
          <a:p>
            <a:pPr marR="0" lvl="1">
              <a:spcBef>
                <a:spcPts val="0"/>
              </a:spcBef>
              <a:spcAft>
                <a:spcPts val="800"/>
              </a:spcAft>
            </a:pPr>
            <a:r>
              <a:rPr lang="en-US" sz="2400" b="1" dirty="0" smtClean="0">
                <a:latin typeface="Calibri" panose="020F0502020204030204" pitchFamily="34" charset="0"/>
                <a:ea typeface="Calibri" panose="020F0502020204030204" pitchFamily="34" charset="0"/>
                <a:cs typeface="Times New Roman" panose="02020603050405020304" pitchFamily="18" charset="0"/>
              </a:rPr>
              <a:t>8.6. The </a:t>
            </a:r>
            <a:r>
              <a:rPr lang="en-US" sz="2400" b="1" dirty="0">
                <a:latin typeface="Calibri" panose="020F0502020204030204" pitchFamily="34" charset="0"/>
                <a:ea typeface="Calibri" panose="020F0502020204030204" pitchFamily="34" charset="0"/>
                <a:cs typeface="Times New Roman" panose="02020603050405020304" pitchFamily="18" charset="0"/>
              </a:rPr>
              <a:t>relation between the Ideal Clinic and NHI</a:t>
            </a:r>
            <a:r>
              <a:rPr lang="en-US" sz="2400" b="1" dirty="0" smtClean="0">
                <a:latin typeface="Calibri" panose="020F0502020204030204" pitchFamily="34" charset="0"/>
                <a:ea typeface="Calibri" panose="020F0502020204030204" pitchFamily="34" charset="0"/>
                <a:cs typeface="Times New Roman" panose="02020603050405020304" pitchFamily="18" charset="0"/>
              </a:rPr>
              <a:t>?</a:t>
            </a:r>
          </a:p>
          <a:p>
            <a:pPr marR="0" lvl="1">
              <a:spcBef>
                <a:spcPts val="0"/>
              </a:spcBef>
              <a:spcAft>
                <a:spcPts val="800"/>
              </a:spcAft>
            </a:pPr>
            <a:endParaRPr lang="en-US" sz="2400" b="1"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spcBef>
                <a:spcPts val="0"/>
              </a:spcBef>
              <a:spcAft>
                <a:spcPts val="800"/>
              </a:spcAft>
              <a:buFont typeface="Courier New" panose="02070309020205020404" pitchFamily="49" charset="0"/>
              <a:buChar char="o"/>
            </a:pPr>
            <a:r>
              <a:rPr lang="en-US" sz="2400" dirty="0">
                <a:effectLst/>
                <a:latin typeface="Calibri" panose="020F0502020204030204" pitchFamily="34" charset="0"/>
                <a:ea typeface="Calibri" panose="020F0502020204030204" pitchFamily="34" charset="0"/>
                <a:cs typeface="Times New Roman" panose="02020603050405020304" pitchFamily="18" charset="0"/>
              </a:rPr>
              <a:t>Build up towar</a:t>
            </a:r>
            <a:r>
              <a:rPr lang="en-US" sz="2400" dirty="0">
                <a:latin typeface="Calibri" panose="020F0502020204030204" pitchFamily="34" charset="0"/>
                <a:ea typeface="Calibri" panose="020F0502020204030204" pitchFamily="34" charset="0"/>
                <a:cs typeface="Times New Roman" panose="02020603050405020304" pitchFamily="18" charset="0"/>
              </a:rPr>
              <a:t>ds NHI</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7918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025"/>
            <a:ext cx="8924708" cy="477697"/>
          </a:xfrm>
        </p:spPr>
        <p:txBody>
          <a:bodyPr>
            <a:normAutofit fontScale="90000"/>
          </a:bodyPr>
          <a:lstStyle/>
          <a:p>
            <a:pPr lvl="0"/>
            <a:r>
              <a:rPr lang="en-US" sz="2800" b="1" dirty="0" smtClean="0">
                <a:solidFill>
                  <a:srgbClr val="000000"/>
                </a:solidFill>
              </a:rPr>
              <a:t>9.I</a:t>
            </a:r>
            <a:r>
              <a:rPr lang="en-ZA" sz="2800" b="1" cap="none" dirty="0" smtClean="0">
                <a:solidFill>
                  <a:schemeClr val="tx1"/>
                </a:solidFill>
                <a:cs typeface="Arial" pitchFamily="34" charset="0"/>
              </a:rPr>
              <a:t>DEAL CLINIC RATE- MTSF TARGET (REVISED) </a:t>
            </a:r>
            <a:endParaRPr lang="en-US" sz="2800" b="1" cap="none" dirty="0">
              <a:solidFill>
                <a:schemeClr val="tx1"/>
              </a:solidFill>
            </a:endParaRPr>
          </a:p>
        </p:txBody>
      </p:sp>
      <p:sp>
        <p:nvSpPr>
          <p:cNvPr id="4" name="Slide Number Placeholder 3"/>
          <p:cNvSpPr>
            <a:spLocks noGrp="1"/>
          </p:cNvSpPr>
          <p:nvPr>
            <p:ph type="sldNum" sz="quarter" idx="4294967295"/>
          </p:nvPr>
        </p:nvSpPr>
        <p:spPr>
          <a:xfrm>
            <a:off x="3031700" y="6131175"/>
            <a:ext cx="2133600" cy="337038"/>
          </a:xfrm>
          <a:prstGeom prst="rect">
            <a:avLst/>
          </a:prstGeom>
        </p:spPr>
        <p:txBody>
          <a:bodyPr/>
          <a:lstStyle/>
          <a:p>
            <a:fld id="{39FA0468-3927-4793-AA81-D33DA6B21872}" type="slidenum">
              <a:rPr lang="en-US" smtClean="0">
                <a:solidFill>
                  <a:prstClr val="black"/>
                </a:solidFill>
              </a:rPr>
              <a:pPr/>
              <a:t>25</a:t>
            </a:fld>
            <a:endParaRPr lang="en-US" dirty="0">
              <a:solidFill>
                <a:prstClr val="black"/>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3883572855"/>
              </p:ext>
            </p:extLst>
          </p:nvPr>
        </p:nvGraphicFramePr>
        <p:xfrm>
          <a:off x="1" y="620687"/>
          <a:ext cx="9143998" cy="5064612"/>
        </p:xfrm>
        <a:graphic>
          <a:graphicData uri="http://schemas.openxmlformats.org/drawingml/2006/table">
            <a:tbl>
              <a:tblPr firstRow="1" bandRow="1">
                <a:tableStyleId>{10A1B5D5-9B99-4C35-A422-299274C87663}</a:tableStyleId>
              </a:tblPr>
              <a:tblGrid>
                <a:gridCol w="1601994">
                  <a:extLst>
                    <a:ext uri="{9D8B030D-6E8A-4147-A177-3AD203B41FA5}">
                      <a16:colId xmlns:a16="http://schemas.microsoft.com/office/drawing/2014/main" val="20000"/>
                    </a:ext>
                  </a:extLst>
                </a:gridCol>
                <a:gridCol w="1722574">
                  <a:extLst>
                    <a:ext uri="{9D8B030D-6E8A-4147-A177-3AD203B41FA5}">
                      <a16:colId xmlns:a16="http://schemas.microsoft.com/office/drawing/2014/main" val="20001"/>
                    </a:ext>
                  </a:extLst>
                </a:gridCol>
                <a:gridCol w="1136899">
                  <a:extLst>
                    <a:ext uri="{9D8B030D-6E8A-4147-A177-3AD203B41FA5}">
                      <a16:colId xmlns:a16="http://schemas.microsoft.com/office/drawing/2014/main" val="20002"/>
                    </a:ext>
                  </a:extLst>
                </a:gridCol>
                <a:gridCol w="1119674">
                  <a:extLst>
                    <a:ext uri="{9D8B030D-6E8A-4147-A177-3AD203B41FA5}">
                      <a16:colId xmlns:a16="http://schemas.microsoft.com/office/drawing/2014/main" val="20003"/>
                    </a:ext>
                  </a:extLst>
                </a:gridCol>
                <a:gridCol w="1102447">
                  <a:extLst>
                    <a:ext uri="{9D8B030D-6E8A-4147-A177-3AD203B41FA5}">
                      <a16:colId xmlns:a16="http://schemas.microsoft.com/office/drawing/2014/main" val="20004"/>
                    </a:ext>
                  </a:extLst>
                </a:gridCol>
                <a:gridCol w="1119674">
                  <a:extLst>
                    <a:ext uri="{9D8B030D-6E8A-4147-A177-3AD203B41FA5}">
                      <a16:colId xmlns:a16="http://schemas.microsoft.com/office/drawing/2014/main" val="20005"/>
                    </a:ext>
                  </a:extLst>
                </a:gridCol>
                <a:gridCol w="1340736">
                  <a:extLst>
                    <a:ext uri="{9D8B030D-6E8A-4147-A177-3AD203B41FA5}">
                      <a16:colId xmlns:a16="http://schemas.microsoft.com/office/drawing/2014/main" val="20006"/>
                    </a:ext>
                  </a:extLst>
                </a:gridCol>
              </a:tblGrid>
              <a:tr h="1152129">
                <a:tc>
                  <a:txBody>
                    <a:bodyPr/>
                    <a:lstStyle/>
                    <a:p>
                      <a:pPr algn="l">
                        <a:lnSpc>
                          <a:spcPct val="115000"/>
                        </a:lnSpc>
                        <a:spcAft>
                          <a:spcPts val="0"/>
                        </a:spcAft>
                      </a:pPr>
                      <a:r>
                        <a:rPr lang="en-US" sz="1800" dirty="0">
                          <a:solidFill>
                            <a:schemeClr val="tx1"/>
                          </a:solidFill>
                          <a:latin typeface="+mn-lt"/>
                        </a:rPr>
                        <a:t>District/ Metro</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l">
                        <a:lnSpc>
                          <a:spcPct val="115000"/>
                        </a:lnSpc>
                        <a:spcAft>
                          <a:spcPts val="0"/>
                        </a:spcAft>
                      </a:pPr>
                      <a:r>
                        <a:rPr lang="en-US" sz="1800" dirty="0">
                          <a:solidFill>
                            <a:schemeClr val="tx1"/>
                          </a:solidFill>
                          <a:latin typeface="+mn-lt"/>
                        </a:rPr>
                        <a:t>2018/19 </a:t>
                      </a:r>
                      <a:r>
                        <a:rPr lang="en-US" sz="1800" dirty="0" smtClean="0">
                          <a:solidFill>
                            <a:schemeClr val="tx1"/>
                          </a:solidFill>
                          <a:latin typeface="+mn-lt"/>
                        </a:rPr>
                        <a:t>Scale Up Facilities</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l">
                        <a:lnSpc>
                          <a:spcPct val="115000"/>
                        </a:lnSpc>
                        <a:spcAft>
                          <a:spcPts val="0"/>
                        </a:spcAft>
                      </a:pPr>
                      <a:r>
                        <a:rPr lang="en-US" sz="1800" dirty="0">
                          <a:solidFill>
                            <a:schemeClr val="tx1"/>
                          </a:solidFill>
                          <a:latin typeface="+mn-lt"/>
                        </a:rPr>
                        <a:t>2019/20 </a:t>
                      </a:r>
                      <a:r>
                        <a:rPr lang="en-US" sz="1800" dirty="0" smtClean="0">
                          <a:solidFill>
                            <a:schemeClr val="tx1"/>
                          </a:solidFill>
                          <a:latin typeface="+mn-lt"/>
                        </a:rPr>
                        <a:t>target</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l">
                        <a:lnSpc>
                          <a:spcPct val="115000"/>
                        </a:lnSpc>
                        <a:spcAft>
                          <a:spcPts val="0"/>
                        </a:spcAft>
                      </a:pPr>
                      <a:r>
                        <a:rPr lang="en-US" sz="1800" dirty="0">
                          <a:solidFill>
                            <a:schemeClr val="tx1"/>
                          </a:solidFill>
                          <a:latin typeface="+mn-lt"/>
                        </a:rPr>
                        <a:t>2020/21 </a:t>
                      </a:r>
                      <a:endParaRPr lang="en-US" sz="1800" dirty="0" smtClean="0">
                        <a:solidFill>
                          <a:schemeClr val="tx1"/>
                        </a:solidFill>
                        <a:latin typeface="+mn-lt"/>
                      </a:endParaRPr>
                    </a:p>
                    <a:p>
                      <a:pPr algn="l">
                        <a:lnSpc>
                          <a:spcPct val="115000"/>
                        </a:lnSpc>
                        <a:spcAft>
                          <a:spcPts val="0"/>
                        </a:spcAft>
                      </a:pPr>
                      <a:r>
                        <a:rPr lang="en-GB" sz="1800" b="1" dirty="0" smtClean="0">
                          <a:solidFill>
                            <a:schemeClr val="tx1"/>
                          </a:solidFill>
                          <a:latin typeface="+mn-lt"/>
                          <a:ea typeface="Calibri"/>
                          <a:cs typeface="Times New Roman"/>
                        </a:rPr>
                        <a:t>target</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l">
                        <a:lnSpc>
                          <a:spcPct val="115000"/>
                        </a:lnSpc>
                        <a:spcAft>
                          <a:spcPts val="0"/>
                        </a:spcAft>
                      </a:pPr>
                      <a:r>
                        <a:rPr lang="en-US" sz="1800" dirty="0" smtClean="0">
                          <a:solidFill>
                            <a:schemeClr val="tx1"/>
                          </a:solidFill>
                          <a:latin typeface="+mn-lt"/>
                        </a:rPr>
                        <a:t>2021/2022 target</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l">
                        <a:lnSpc>
                          <a:spcPct val="115000"/>
                        </a:lnSpc>
                        <a:spcAft>
                          <a:spcPts val="0"/>
                        </a:spcAft>
                      </a:pPr>
                      <a:r>
                        <a:rPr lang="en-US" sz="1800" dirty="0">
                          <a:solidFill>
                            <a:schemeClr val="tx1"/>
                          </a:solidFill>
                          <a:latin typeface="+mn-lt"/>
                        </a:rPr>
                        <a:t>2022/23 </a:t>
                      </a:r>
                      <a:r>
                        <a:rPr lang="en-US" sz="1800" dirty="0" smtClean="0">
                          <a:solidFill>
                            <a:schemeClr val="tx1"/>
                          </a:solidFill>
                          <a:latin typeface="+mn-lt"/>
                        </a:rPr>
                        <a:t>target</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l">
                        <a:lnSpc>
                          <a:spcPct val="115000"/>
                        </a:lnSpc>
                        <a:spcAft>
                          <a:spcPts val="0"/>
                        </a:spcAft>
                      </a:pPr>
                      <a:r>
                        <a:rPr lang="en-US" sz="1800" dirty="0" smtClean="0">
                          <a:solidFill>
                            <a:schemeClr val="tx1"/>
                          </a:solidFill>
                          <a:latin typeface="+mn-lt"/>
                        </a:rPr>
                        <a:t>2023/24cale target</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947832">
                <a:tc>
                  <a:txBody>
                    <a:bodyPr/>
                    <a:lstStyle/>
                    <a:p>
                      <a:pPr algn="l">
                        <a:lnSpc>
                          <a:spcPct val="115000"/>
                        </a:lnSpc>
                        <a:spcAft>
                          <a:spcPts val="0"/>
                        </a:spcAft>
                      </a:pPr>
                      <a:r>
                        <a:rPr lang="en-US" sz="1800" dirty="0">
                          <a:latin typeface="+mn-lt"/>
                        </a:rPr>
                        <a:t>Ehlanzeni</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a:latin typeface="+mn-lt"/>
                        </a:rPr>
                        <a:t>27.2%</a:t>
                      </a:r>
                    </a:p>
                    <a:p>
                      <a:pPr algn="ctr">
                        <a:lnSpc>
                          <a:spcPct val="115000"/>
                        </a:lnSpc>
                        <a:spcAft>
                          <a:spcPts val="0"/>
                        </a:spcAft>
                      </a:pPr>
                      <a:r>
                        <a:rPr lang="en-US" sz="1800" dirty="0">
                          <a:latin typeface="+mn-lt"/>
                        </a:rPr>
                        <a:t>(15/121) </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a:latin typeface="+mn-lt"/>
                        </a:rPr>
                        <a:t>51.2</a:t>
                      </a:r>
                    </a:p>
                    <a:p>
                      <a:pPr algn="ctr">
                        <a:lnSpc>
                          <a:spcPct val="115000"/>
                        </a:lnSpc>
                        <a:spcAft>
                          <a:spcPts val="0"/>
                        </a:spcAft>
                      </a:pPr>
                      <a:r>
                        <a:rPr lang="en-US" sz="1800" dirty="0">
                          <a:latin typeface="+mn-lt"/>
                        </a:rPr>
                        <a:t>(62/121)</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solidFill>
                            <a:srgbClr val="2C69B2"/>
                          </a:solidFill>
                          <a:latin typeface="+mn-lt"/>
                        </a:rPr>
                        <a:t>34.1%</a:t>
                      </a:r>
                      <a:endParaRPr lang="en-US" sz="1800" dirty="0">
                        <a:solidFill>
                          <a:srgbClr val="2C69B2"/>
                        </a:solidFill>
                        <a:latin typeface="+mn-lt"/>
                      </a:endParaRPr>
                    </a:p>
                    <a:p>
                      <a:pPr algn="ctr">
                        <a:lnSpc>
                          <a:spcPct val="115000"/>
                        </a:lnSpc>
                        <a:spcAft>
                          <a:spcPts val="0"/>
                        </a:spcAft>
                      </a:pPr>
                      <a:r>
                        <a:rPr lang="en-US" sz="1800" dirty="0" smtClean="0">
                          <a:solidFill>
                            <a:srgbClr val="2C69B2"/>
                          </a:solidFill>
                          <a:latin typeface="+mn-lt"/>
                        </a:rPr>
                        <a:t>(42/123)</a:t>
                      </a:r>
                      <a:endParaRPr lang="en-US" sz="1800" b="0" dirty="0">
                        <a:solidFill>
                          <a:srgbClr val="2C69B2"/>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latin typeface="+mn-lt"/>
                        </a:rPr>
                        <a:t>50</a:t>
                      </a:r>
                      <a:r>
                        <a:rPr lang="en-US" sz="1800" dirty="0">
                          <a:latin typeface="+mn-lt"/>
                        </a:rPr>
                        <a:t>%</a:t>
                      </a:r>
                    </a:p>
                    <a:p>
                      <a:pPr algn="ctr">
                        <a:lnSpc>
                          <a:spcPct val="115000"/>
                        </a:lnSpc>
                        <a:spcAft>
                          <a:spcPts val="0"/>
                        </a:spcAft>
                      </a:pPr>
                      <a:r>
                        <a:rPr lang="en-US" sz="1800" dirty="0" smtClean="0">
                          <a:latin typeface="+mn-lt"/>
                        </a:rPr>
                        <a:t>(45/123)</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latin typeface="+mn-lt"/>
                        </a:rPr>
                        <a:t>50.4%</a:t>
                      </a:r>
                      <a:endParaRPr lang="en-US" sz="1800" dirty="0">
                        <a:latin typeface="+mn-lt"/>
                      </a:endParaRPr>
                    </a:p>
                    <a:p>
                      <a:pPr algn="ctr">
                        <a:lnSpc>
                          <a:spcPct val="115000"/>
                        </a:lnSpc>
                        <a:spcAft>
                          <a:spcPts val="0"/>
                        </a:spcAft>
                      </a:pPr>
                      <a:r>
                        <a:rPr lang="en-US" sz="1800" dirty="0" smtClean="0">
                          <a:latin typeface="+mn-lt"/>
                        </a:rPr>
                        <a:t>(62/123)</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latin typeface="+mn-lt"/>
                        </a:rPr>
                        <a:t>77.2%</a:t>
                      </a:r>
                      <a:endParaRPr lang="en-US" sz="1800" dirty="0">
                        <a:latin typeface="+mn-lt"/>
                      </a:endParaRPr>
                    </a:p>
                    <a:p>
                      <a:pPr algn="ctr">
                        <a:lnSpc>
                          <a:spcPct val="115000"/>
                        </a:lnSpc>
                        <a:spcAft>
                          <a:spcPts val="0"/>
                        </a:spcAft>
                      </a:pPr>
                      <a:r>
                        <a:rPr lang="en-US" sz="1800" dirty="0" smtClean="0">
                          <a:latin typeface="+mn-lt"/>
                        </a:rPr>
                        <a:t>(95/123)</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068987">
                <a:tc>
                  <a:txBody>
                    <a:bodyPr/>
                    <a:lstStyle/>
                    <a:p>
                      <a:pPr algn="l">
                        <a:lnSpc>
                          <a:spcPct val="115000"/>
                        </a:lnSpc>
                        <a:spcAft>
                          <a:spcPts val="0"/>
                        </a:spcAft>
                      </a:pPr>
                      <a:r>
                        <a:rPr lang="en-US" sz="1800" dirty="0" err="1">
                          <a:latin typeface="+mn-lt"/>
                        </a:rPr>
                        <a:t>Gert</a:t>
                      </a:r>
                      <a:r>
                        <a:rPr lang="en-US" sz="1800" dirty="0">
                          <a:latin typeface="+mn-lt"/>
                        </a:rPr>
                        <a:t> </a:t>
                      </a:r>
                      <a:r>
                        <a:rPr lang="en-US" sz="1800" dirty="0" err="1">
                          <a:latin typeface="+mn-lt"/>
                        </a:rPr>
                        <a:t>Sibande</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a:latin typeface="+mn-lt"/>
                        </a:rPr>
                        <a:t>98.6%</a:t>
                      </a:r>
                    </a:p>
                    <a:p>
                      <a:pPr algn="ctr">
                        <a:lnSpc>
                          <a:spcPct val="115000"/>
                        </a:lnSpc>
                        <a:spcAft>
                          <a:spcPts val="0"/>
                        </a:spcAft>
                      </a:pPr>
                      <a:r>
                        <a:rPr lang="en-US" sz="1800" dirty="0">
                          <a:latin typeface="+mn-lt"/>
                        </a:rPr>
                        <a:t>(71/76)</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b="0" dirty="0" smtClean="0">
                          <a:solidFill>
                            <a:schemeClr val="tx1"/>
                          </a:solidFill>
                          <a:latin typeface="+mn-lt"/>
                          <a:ea typeface="Calibri"/>
                          <a:cs typeface="Times New Roman"/>
                        </a:rPr>
                        <a:t>94.7</a:t>
                      </a:r>
                      <a:r>
                        <a:rPr lang="en-US" sz="1800" b="0" dirty="0">
                          <a:solidFill>
                            <a:schemeClr val="tx1"/>
                          </a:solidFill>
                          <a:latin typeface="+mn-lt"/>
                          <a:ea typeface="Calibri"/>
                          <a:cs typeface="Times New Roman"/>
                        </a:rPr>
                        <a:t>%</a:t>
                      </a:r>
                    </a:p>
                    <a:p>
                      <a:pPr algn="ctr">
                        <a:lnSpc>
                          <a:spcPct val="115000"/>
                        </a:lnSpc>
                        <a:spcAft>
                          <a:spcPts val="0"/>
                        </a:spcAft>
                      </a:pPr>
                      <a:r>
                        <a:rPr lang="en-US" sz="1800" b="0" dirty="0">
                          <a:solidFill>
                            <a:schemeClr val="tx1"/>
                          </a:solidFill>
                          <a:latin typeface="+mn-lt"/>
                          <a:ea typeface="Calibri"/>
                          <a:cs typeface="Times New Roman"/>
                        </a:rPr>
                        <a:t>(72/76)</a:t>
                      </a: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solidFill>
                            <a:srgbClr val="2C69B2"/>
                          </a:solidFill>
                          <a:latin typeface="+mn-lt"/>
                        </a:rPr>
                        <a:t>94.7%</a:t>
                      </a:r>
                      <a:endParaRPr lang="en-US" sz="1800" dirty="0">
                        <a:solidFill>
                          <a:srgbClr val="2C69B2"/>
                        </a:solidFill>
                        <a:latin typeface="+mn-lt"/>
                      </a:endParaRPr>
                    </a:p>
                    <a:p>
                      <a:pPr algn="ctr">
                        <a:lnSpc>
                          <a:spcPct val="115000"/>
                        </a:lnSpc>
                        <a:spcAft>
                          <a:spcPts val="0"/>
                        </a:spcAft>
                      </a:pPr>
                      <a:r>
                        <a:rPr lang="en-US" sz="1800" dirty="0">
                          <a:solidFill>
                            <a:srgbClr val="2C69B2"/>
                          </a:solidFill>
                          <a:latin typeface="+mn-lt"/>
                        </a:rPr>
                        <a:t>(</a:t>
                      </a:r>
                      <a:r>
                        <a:rPr lang="en-US" sz="1800" dirty="0" smtClean="0">
                          <a:solidFill>
                            <a:srgbClr val="2C69B2"/>
                          </a:solidFill>
                          <a:latin typeface="+mn-lt"/>
                        </a:rPr>
                        <a:t>72/76</a:t>
                      </a:r>
                      <a:r>
                        <a:rPr lang="en-US" sz="1800" dirty="0">
                          <a:solidFill>
                            <a:srgbClr val="2C69B2"/>
                          </a:solidFill>
                          <a:latin typeface="+mn-lt"/>
                        </a:rPr>
                        <a:t>)</a:t>
                      </a:r>
                      <a:endParaRPr lang="en-US" sz="1800" b="0" dirty="0">
                        <a:solidFill>
                          <a:srgbClr val="2C69B2"/>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latin typeface="+mn-lt"/>
                        </a:rPr>
                        <a:t>97.3%</a:t>
                      </a:r>
                      <a:endParaRPr lang="en-US" sz="1800" dirty="0">
                        <a:latin typeface="+mn-lt"/>
                      </a:endParaRPr>
                    </a:p>
                    <a:p>
                      <a:pPr algn="ctr">
                        <a:lnSpc>
                          <a:spcPct val="115000"/>
                        </a:lnSpc>
                        <a:spcAft>
                          <a:spcPts val="0"/>
                        </a:spcAft>
                      </a:pPr>
                      <a:r>
                        <a:rPr lang="en-US" sz="1800" dirty="0">
                          <a:latin typeface="+mn-lt"/>
                        </a:rPr>
                        <a:t>(</a:t>
                      </a:r>
                      <a:r>
                        <a:rPr lang="en-US" sz="1800" dirty="0" smtClean="0">
                          <a:latin typeface="+mn-lt"/>
                        </a:rPr>
                        <a:t>74/76</a:t>
                      </a:r>
                      <a:r>
                        <a:rPr lang="en-US" sz="1800" dirty="0">
                          <a:latin typeface="+mn-lt"/>
                        </a:rPr>
                        <a:t>)</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a:latin typeface="+mn-lt"/>
                        </a:rPr>
                        <a:t>100%</a:t>
                      </a:r>
                    </a:p>
                    <a:p>
                      <a:pPr algn="ctr">
                        <a:lnSpc>
                          <a:spcPct val="115000"/>
                        </a:lnSpc>
                        <a:spcAft>
                          <a:spcPts val="0"/>
                        </a:spcAft>
                      </a:pPr>
                      <a:r>
                        <a:rPr lang="en-US" sz="1800" dirty="0">
                          <a:latin typeface="+mn-lt"/>
                        </a:rPr>
                        <a:t>(76/76)</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a:latin typeface="+mn-lt"/>
                        </a:rPr>
                        <a:t>100%</a:t>
                      </a:r>
                    </a:p>
                    <a:p>
                      <a:pPr algn="ctr">
                        <a:lnSpc>
                          <a:spcPct val="115000"/>
                        </a:lnSpc>
                        <a:spcAft>
                          <a:spcPts val="0"/>
                        </a:spcAft>
                      </a:pPr>
                      <a:r>
                        <a:rPr lang="en-US" sz="1800" dirty="0">
                          <a:latin typeface="+mn-lt"/>
                        </a:rPr>
                        <a:t>(76/76)</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47832">
                <a:tc>
                  <a:txBody>
                    <a:bodyPr/>
                    <a:lstStyle/>
                    <a:p>
                      <a:pPr algn="l">
                        <a:lnSpc>
                          <a:spcPct val="115000"/>
                        </a:lnSpc>
                        <a:spcAft>
                          <a:spcPts val="0"/>
                        </a:spcAft>
                      </a:pPr>
                      <a:r>
                        <a:rPr lang="en-US" sz="1800" dirty="0">
                          <a:latin typeface="+mn-lt"/>
                        </a:rPr>
                        <a:t>Nkangala</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b="0" dirty="0">
                          <a:solidFill>
                            <a:schemeClr val="dk1"/>
                          </a:solidFill>
                          <a:latin typeface="+mn-lt"/>
                          <a:ea typeface="+mn-ea"/>
                          <a:cs typeface="+mn-cs"/>
                        </a:rPr>
                        <a:t>33.3%</a:t>
                      </a:r>
                    </a:p>
                    <a:p>
                      <a:pPr algn="ctr">
                        <a:lnSpc>
                          <a:spcPct val="115000"/>
                        </a:lnSpc>
                        <a:spcAft>
                          <a:spcPts val="0"/>
                        </a:spcAft>
                      </a:pPr>
                      <a:r>
                        <a:rPr lang="en-US" sz="1800" b="0" dirty="0">
                          <a:solidFill>
                            <a:schemeClr val="dk1"/>
                          </a:solidFill>
                          <a:latin typeface="+mn-lt"/>
                          <a:ea typeface="+mn-ea"/>
                          <a:cs typeface="+mn-cs"/>
                        </a:rPr>
                        <a:t>(30/90)</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a:latin typeface="+mn-lt"/>
                        </a:rPr>
                        <a:t>63.3%</a:t>
                      </a:r>
                    </a:p>
                    <a:p>
                      <a:pPr algn="ctr">
                        <a:lnSpc>
                          <a:spcPct val="115000"/>
                        </a:lnSpc>
                        <a:spcAft>
                          <a:spcPts val="0"/>
                        </a:spcAft>
                      </a:pPr>
                      <a:r>
                        <a:rPr lang="en-US" sz="1800" dirty="0">
                          <a:latin typeface="+mn-lt"/>
                        </a:rPr>
                        <a:t>(57/90)</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solidFill>
                            <a:srgbClr val="2C69B2"/>
                          </a:solidFill>
                          <a:latin typeface="+mn-lt"/>
                        </a:rPr>
                        <a:t>52.7%</a:t>
                      </a:r>
                      <a:endParaRPr lang="en-US" sz="1800" dirty="0">
                        <a:solidFill>
                          <a:srgbClr val="2C69B2"/>
                        </a:solidFill>
                        <a:latin typeface="+mn-lt"/>
                      </a:endParaRPr>
                    </a:p>
                    <a:p>
                      <a:pPr algn="ctr">
                        <a:lnSpc>
                          <a:spcPct val="115000"/>
                        </a:lnSpc>
                        <a:spcAft>
                          <a:spcPts val="0"/>
                        </a:spcAft>
                      </a:pPr>
                      <a:r>
                        <a:rPr lang="en-US" sz="1800" dirty="0" smtClean="0">
                          <a:solidFill>
                            <a:srgbClr val="2C69B2"/>
                          </a:solidFill>
                          <a:latin typeface="+mn-lt"/>
                        </a:rPr>
                        <a:t>(48/91)</a:t>
                      </a:r>
                      <a:endParaRPr lang="en-US" sz="1800" b="0" dirty="0">
                        <a:solidFill>
                          <a:srgbClr val="2C69B2"/>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latin typeface="+mn-lt"/>
                        </a:rPr>
                        <a:t>60</a:t>
                      </a:r>
                      <a:r>
                        <a:rPr lang="en-US" sz="1800" dirty="0">
                          <a:latin typeface="+mn-lt"/>
                        </a:rPr>
                        <a:t>%</a:t>
                      </a:r>
                    </a:p>
                    <a:p>
                      <a:pPr algn="ctr">
                        <a:lnSpc>
                          <a:spcPct val="115000"/>
                        </a:lnSpc>
                        <a:spcAft>
                          <a:spcPts val="0"/>
                        </a:spcAft>
                      </a:pPr>
                      <a:r>
                        <a:rPr lang="en-US" sz="1800" dirty="0" smtClean="0">
                          <a:latin typeface="+mn-lt"/>
                        </a:rPr>
                        <a:t>(55/91)</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smtClean="0">
                          <a:latin typeface="+mn-lt"/>
                        </a:rPr>
                        <a:t>71.4%</a:t>
                      </a:r>
                      <a:endParaRPr lang="en-US" sz="1800" dirty="0">
                        <a:latin typeface="+mn-lt"/>
                      </a:endParaRPr>
                    </a:p>
                    <a:p>
                      <a:pPr algn="ctr">
                        <a:lnSpc>
                          <a:spcPct val="115000"/>
                        </a:lnSpc>
                        <a:spcAft>
                          <a:spcPts val="0"/>
                        </a:spcAft>
                      </a:pPr>
                      <a:r>
                        <a:rPr lang="en-US" sz="1800" dirty="0" smtClean="0">
                          <a:latin typeface="+mn-lt"/>
                        </a:rPr>
                        <a:t>(65/91)</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1800" dirty="0">
                          <a:latin typeface="+mn-lt"/>
                        </a:rPr>
                        <a:t>100%</a:t>
                      </a:r>
                    </a:p>
                    <a:p>
                      <a:pPr algn="ctr">
                        <a:lnSpc>
                          <a:spcPct val="115000"/>
                        </a:lnSpc>
                        <a:spcAft>
                          <a:spcPts val="0"/>
                        </a:spcAft>
                      </a:pPr>
                      <a:r>
                        <a:rPr lang="en-US" sz="1800" dirty="0" smtClean="0">
                          <a:latin typeface="+mn-lt"/>
                        </a:rPr>
                        <a:t>(91/91)</a:t>
                      </a:r>
                      <a:endParaRPr lang="en-US" sz="1800" b="0"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47832">
                <a:tc>
                  <a:txBody>
                    <a:bodyPr/>
                    <a:lstStyle/>
                    <a:p>
                      <a:pPr algn="l">
                        <a:lnSpc>
                          <a:spcPct val="115000"/>
                        </a:lnSpc>
                        <a:spcAft>
                          <a:spcPts val="0"/>
                        </a:spcAft>
                      </a:pPr>
                      <a:r>
                        <a:rPr lang="en-US" sz="1800" dirty="0">
                          <a:latin typeface="+mn-lt"/>
                        </a:rPr>
                        <a:t>Mpumalanga</a:t>
                      </a:r>
                      <a:endParaRPr lang="en-US" sz="1800" b="1" dirty="0">
                        <a:solidFill>
                          <a:schemeClr val="tx1"/>
                        </a:solidFill>
                        <a:latin typeface="+mn-lt"/>
                        <a:ea typeface="Calibri"/>
                        <a:cs typeface="Times New Roman"/>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GB" sz="1800" dirty="0">
                          <a:effectLst/>
                          <a:latin typeface="+mn-lt"/>
                          <a:ea typeface="Times New Roman" panose="02020603050405020304" pitchFamily="18" charset="0"/>
                        </a:rPr>
                        <a:t>40.4%</a:t>
                      </a:r>
                      <a:endParaRPr lang="en-US" sz="1800" dirty="0">
                        <a:effectLst/>
                        <a:latin typeface="+mn-lt"/>
                        <a:ea typeface="Times New Roman" panose="02020603050405020304" pitchFamily="18" charset="0"/>
                      </a:endParaRPr>
                    </a:p>
                    <a:p>
                      <a:pPr marL="0" marR="0" algn="ctr">
                        <a:spcBef>
                          <a:spcPts val="0"/>
                        </a:spcBef>
                        <a:spcAft>
                          <a:spcPts val="0"/>
                        </a:spcAft>
                      </a:pPr>
                      <a:r>
                        <a:rPr lang="en-GB" sz="1800" dirty="0">
                          <a:effectLst/>
                          <a:latin typeface="+mn-lt"/>
                          <a:ea typeface="Times New Roman" panose="02020603050405020304" pitchFamily="18" charset="0"/>
                        </a:rPr>
                        <a:t>(116/287)</a:t>
                      </a:r>
                      <a:endParaRPr lang="en-US" sz="1800" dirty="0">
                        <a:effectLst/>
                        <a:latin typeface="+mn-lt"/>
                        <a:ea typeface="Times New Roman" panose="02020603050405020304" pitchFamily="18" charset="0"/>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GB" sz="1800" dirty="0">
                          <a:effectLst/>
                          <a:latin typeface="+mn-lt"/>
                          <a:ea typeface="Times New Roman" panose="02020603050405020304" pitchFamily="18" charset="0"/>
                        </a:rPr>
                        <a:t>66.6%</a:t>
                      </a:r>
                      <a:endParaRPr lang="en-US" sz="1800" dirty="0">
                        <a:effectLst/>
                        <a:latin typeface="+mn-lt"/>
                        <a:ea typeface="Times New Roman" panose="02020603050405020304" pitchFamily="18" charset="0"/>
                      </a:endParaRPr>
                    </a:p>
                    <a:p>
                      <a:pPr marL="0" marR="0" algn="ctr">
                        <a:spcBef>
                          <a:spcPts val="0"/>
                        </a:spcBef>
                        <a:spcAft>
                          <a:spcPts val="0"/>
                        </a:spcAft>
                      </a:pPr>
                      <a:r>
                        <a:rPr lang="en-GB" sz="1800" dirty="0">
                          <a:effectLst/>
                          <a:latin typeface="+mn-lt"/>
                          <a:ea typeface="Times New Roman" panose="02020603050405020304" pitchFamily="18" charset="0"/>
                        </a:rPr>
                        <a:t>(191/287)</a:t>
                      </a:r>
                      <a:endParaRPr lang="en-US" sz="1800" dirty="0">
                        <a:effectLst/>
                        <a:latin typeface="+mn-lt"/>
                        <a:ea typeface="Times New Roman" panose="02020603050405020304" pitchFamily="18" charset="0"/>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GB" sz="1800" dirty="0" smtClean="0">
                          <a:solidFill>
                            <a:srgbClr val="2C69B2"/>
                          </a:solidFill>
                          <a:effectLst/>
                          <a:latin typeface="+mn-lt"/>
                          <a:ea typeface="Times New Roman" panose="02020603050405020304" pitchFamily="18" charset="0"/>
                        </a:rPr>
                        <a:t>55.6%</a:t>
                      </a:r>
                      <a:endParaRPr lang="en-US" sz="1800" dirty="0">
                        <a:solidFill>
                          <a:srgbClr val="2C69B2"/>
                        </a:solidFill>
                        <a:effectLst/>
                        <a:latin typeface="+mn-lt"/>
                        <a:ea typeface="Times New Roman" panose="02020603050405020304" pitchFamily="18" charset="0"/>
                      </a:endParaRPr>
                    </a:p>
                    <a:p>
                      <a:pPr marL="0" marR="0" algn="ctr">
                        <a:spcBef>
                          <a:spcPts val="0"/>
                        </a:spcBef>
                        <a:spcAft>
                          <a:spcPts val="0"/>
                        </a:spcAft>
                      </a:pPr>
                      <a:r>
                        <a:rPr lang="en-GB" sz="1800" dirty="0" smtClean="0">
                          <a:solidFill>
                            <a:srgbClr val="2C69B2"/>
                          </a:solidFill>
                          <a:effectLst/>
                          <a:latin typeface="+mn-lt"/>
                          <a:ea typeface="Times New Roman" panose="02020603050405020304" pitchFamily="18" charset="0"/>
                        </a:rPr>
                        <a:t>(162/290)</a:t>
                      </a:r>
                      <a:endParaRPr lang="en-US" sz="1800" dirty="0">
                        <a:solidFill>
                          <a:srgbClr val="2C69B2"/>
                        </a:solidFill>
                        <a:effectLst/>
                        <a:latin typeface="+mn-lt"/>
                        <a:ea typeface="Times New Roman" panose="02020603050405020304" pitchFamily="18" charset="0"/>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GB" sz="1800" dirty="0" smtClean="0">
                          <a:solidFill>
                            <a:schemeClr val="tx1"/>
                          </a:solidFill>
                          <a:effectLst/>
                          <a:latin typeface="+mn-lt"/>
                          <a:ea typeface="Times New Roman" panose="02020603050405020304" pitchFamily="18" charset="0"/>
                        </a:rPr>
                        <a:t>60</a:t>
                      </a:r>
                      <a:r>
                        <a:rPr lang="en-GB" sz="1800" dirty="0">
                          <a:solidFill>
                            <a:schemeClr val="tx1"/>
                          </a:solidFill>
                          <a:effectLst/>
                          <a:latin typeface="+mn-lt"/>
                          <a:ea typeface="Times New Roman" panose="02020603050405020304" pitchFamily="18" charset="0"/>
                        </a:rPr>
                        <a:t>%</a:t>
                      </a:r>
                      <a:endParaRPr lang="en-US" sz="1800" dirty="0">
                        <a:solidFill>
                          <a:schemeClr val="tx1"/>
                        </a:solidFill>
                        <a:effectLst/>
                        <a:latin typeface="+mn-lt"/>
                        <a:ea typeface="Times New Roman" panose="02020603050405020304" pitchFamily="18" charset="0"/>
                      </a:endParaRPr>
                    </a:p>
                    <a:p>
                      <a:pPr marL="0" marR="0" algn="ctr">
                        <a:spcBef>
                          <a:spcPts val="0"/>
                        </a:spcBef>
                        <a:spcAft>
                          <a:spcPts val="0"/>
                        </a:spcAft>
                      </a:pPr>
                      <a:r>
                        <a:rPr lang="en-GB" sz="1800" dirty="0" smtClean="0">
                          <a:solidFill>
                            <a:schemeClr val="tx1"/>
                          </a:solidFill>
                          <a:effectLst/>
                          <a:latin typeface="+mn-lt"/>
                          <a:ea typeface="Times New Roman" panose="02020603050405020304" pitchFamily="18" charset="0"/>
                        </a:rPr>
                        <a:t>174/290)</a:t>
                      </a:r>
                      <a:endParaRPr lang="en-US" sz="1800" dirty="0">
                        <a:solidFill>
                          <a:schemeClr val="tx1"/>
                        </a:solidFill>
                        <a:effectLst/>
                        <a:latin typeface="+mn-lt"/>
                        <a:ea typeface="Times New Roman" panose="02020603050405020304" pitchFamily="18" charset="0"/>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GB" sz="1800" dirty="0" smtClean="0">
                          <a:solidFill>
                            <a:schemeClr val="tx1"/>
                          </a:solidFill>
                          <a:effectLst/>
                          <a:latin typeface="+mn-lt"/>
                          <a:ea typeface="Times New Roman" panose="02020603050405020304" pitchFamily="18" charset="0"/>
                        </a:rPr>
                        <a:t>70</a:t>
                      </a:r>
                      <a:r>
                        <a:rPr lang="en-GB" sz="1800" dirty="0">
                          <a:solidFill>
                            <a:schemeClr val="tx1"/>
                          </a:solidFill>
                          <a:effectLst/>
                          <a:latin typeface="+mn-lt"/>
                          <a:ea typeface="Times New Roman" panose="02020603050405020304" pitchFamily="18" charset="0"/>
                        </a:rPr>
                        <a:t>%</a:t>
                      </a:r>
                      <a:endParaRPr lang="en-US" sz="1800" dirty="0">
                        <a:solidFill>
                          <a:schemeClr val="tx1"/>
                        </a:solidFill>
                        <a:effectLst/>
                        <a:latin typeface="+mn-lt"/>
                        <a:ea typeface="Times New Roman" panose="02020603050405020304" pitchFamily="18" charset="0"/>
                      </a:endParaRPr>
                    </a:p>
                    <a:p>
                      <a:pPr marL="0" marR="0" algn="ctr">
                        <a:spcBef>
                          <a:spcPts val="0"/>
                        </a:spcBef>
                        <a:spcAft>
                          <a:spcPts val="0"/>
                        </a:spcAft>
                      </a:pPr>
                      <a:r>
                        <a:rPr lang="en-GB" sz="1800" dirty="0" smtClean="0">
                          <a:solidFill>
                            <a:schemeClr val="tx1"/>
                          </a:solidFill>
                          <a:effectLst/>
                          <a:latin typeface="+mn-lt"/>
                          <a:ea typeface="Times New Roman" panose="02020603050405020304" pitchFamily="18" charset="0"/>
                        </a:rPr>
                        <a:t>(203/290)</a:t>
                      </a:r>
                      <a:endParaRPr lang="en-US" sz="1800" dirty="0">
                        <a:solidFill>
                          <a:schemeClr val="tx1"/>
                        </a:solidFill>
                        <a:effectLst/>
                        <a:latin typeface="+mn-lt"/>
                        <a:ea typeface="Times New Roman" panose="02020603050405020304" pitchFamily="18" charset="0"/>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GB" sz="1800" dirty="0" smtClean="0">
                          <a:solidFill>
                            <a:schemeClr val="tx1"/>
                          </a:solidFill>
                          <a:effectLst/>
                          <a:latin typeface="+mn-lt"/>
                          <a:ea typeface="Times New Roman" panose="02020603050405020304" pitchFamily="18" charset="0"/>
                        </a:rPr>
                        <a:t>90.3%</a:t>
                      </a:r>
                      <a:endParaRPr lang="en-US" sz="1800" dirty="0">
                        <a:solidFill>
                          <a:schemeClr val="tx1"/>
                        </a:solidFill>
                        <a:effectLst/>
                        <a:latin typeface="+mn-lt"/>
                        <a:ea typeface="Times New Roman" panose="02020603050405020304" pitchFamily="18" charset="0"/>
                      </a:endParaRPr>
                    </a:p>
                    <a:p>
                      <a:pPr marL="0" marR="0" algn="ctr">
                        <a:spcBef>
                          <a:spcPts val="0"/>
                        </a:spcBef>
                        <a:spcAft>
                          <a:spcPts val="0"/>
                        </a:spcAft>
                      </a:pPr>
                      <a:r>
                        <a:rPr lang="en-GB" sz="1800" dirty="0" smtClean="0">
                          <a:solidFill>
                            <a:schemeClr val="tx1"/>
                          </a:solidFill>
                          <a:effectLst/>
                          <a:latin typeface="+mn-lt"/>
                          <a:ea typeface="Times New Roman" panose="02020603050405020304" pitchFamily="18" charset="0"/>
                        </a:rPr>
                        <a:t>(262/290)</a:t>
                      </a:r>
                      <a:endParaRPr lang="en-US" sz="1800" dirty="0">
                        <a:solidFill>
                          <a:schemeClr val="tx1"/>
                        </a:solidFill>
                        <a:effectLst/>
                        <a:latin typeface="+mn-lt"/>
                        <a:ea typeface="Times New Roman" panose="02020603050405020304" pitchFamily="18" charset="0"/>
                      </a:endParaRPr>
                    </a:p>
                  </a:txBody>
                  <a:tcPr marL="63305" marR="6330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638288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6A4B636-0C27-49A9-A8C9-1CE7AA5B6596}" type="slidenum">
              <a:rPr lang="en-US" altLang="en-US" sz="1200" smtClean="0">
                <a:solidFill>
                  <a:srgbClr val="000000"/>
                </a:solidFill>
              </a:rPr>
              <a:pPr>
                <a:spcBef>
                  <a:spcPct val="0"/>
                </a:spcBef>
                <a:buFontTx/>
                <a:buNone/>
              </a:pPr>
              <a:t>26</a:t>
            </a:fld>
            <a:endParaRPr lang="en-US" altLang="en-US" sz="1200">
              <a:solidFill>
                <a:srgbClr val="000000"/>
              </a:solidFill>
            </a:endParaRPr>
          </a:p>
        </p:txBody>
      </p:sp>
      <p:sp>
        <p:nvSpPr>
          <p:cNvPr id="115715" name="Rectangle 14"/>
          <p:cNvSpPr>
            <a:spLocks noChangeArrowheads="1"/>
          </p:cNvSpPr>
          <p:nvPr/>
        </p:nvSpPr>
        <p:spPr bwMode="auto">
          <a:xfrm>
            <a:off x="107950" y="1076325"/>
            <a:ext cx="8856663"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defRPr/>
            </a:pPr>
            <a:endParaRPr lang="en-ZA" altLang="en-US" b="1" dirty="0">
              <a:latin typeface="+mn-lt"/>
            </a:endParaRPr>
          </a:p>
          <a:p>
            <a:pPr algn="ctr" eaLnBrk="1" hangingPunct="1">
              <a:spcBef>
                <a:spcPct val="0"/>
              </a:spcBef>
              <a:buFont typeface="Arial" panose="020B0604020202020204" pitchFamily="34" charset="0"/>
              <a:buNone/>
              <a:defRPr/>
            </a:pPr>
            <a:endParaRPr lang="en-ZA" altLang="en-US" b="1" dirty="0">
              <a:latin typeface="+mn-lt"/>
            </a:endParaRPr>
          </a:p>
          <a:p>
            <a:pPr algn="ctr" eaLnBrk="1" hangingPunct="1">
              <a:spcBef>
                <a:spcPct val="0"/>
              </a:spcBef>
              <a:buFont typeface="Arial" panose="020B0604020202020204" pitchFamily="34" charset="0"/>
              <a:buNone/>
              <a:defRPr/>
            </a:pPr>
            <a:endParaRPr lang="en-ZA" altLang="en-US" b="1" dirty="0">
              <a:latin typeface="+mn-lt"/>
            </a:endParaRPr>
          </a:p>
          <a:p>
            <a:pPr algn="ctr" eaLnBrk="1" hangingPunct="1">
              <a:spcBef>
                <a:spcPct val="0"/>
              </a:spcBef>
              <a:buFont typeface="Arial" panose="020B0604020202020204" pitchFamily="34" charset="0"/>
              <a:buNone/>
              <a:defRPr/>
            </a:pPr>
            <a:endParaRPr lang="en-ZA" altLang="en-US" b="1" dirty="0">
              <a:latin typeface="+mn-lt"/>
            </a:endParaRPr>
          </a:p>
          <a:p>
            <a:pPr algn="ctr" eaLnBrk="1" hangingPunct="1">
              <a:spcBef>
                <a:spcPct val="0"/>
              </a:spcBef>
              <a:buFont typeface="Arial" panose="020B0604020202020204" pitchFamily="34" charset="0"/>
              <a:buNone/>
              <a:defRPr/>
            </a:pPr>
            <a:r>
              <a:rPr lang="en-ZA" altLang="en-US" b="1" dirty="0">
                <a:latin typeface="+mn-lt"/>
              </a:rPr>
              <a:t>Thank you</a:t>
            </a:r>
          </a:p>
          <a:p>
            <a:pPr algn="ctr" eaLnBrk="1" hangingPunct="1">
              <a:spcBef>
                <a:spcPct val="0"/>
              </a:spcBef>
              <a:buFont typeface="Arial" panose="020B0604020202020204" pitchFamily="34" charset="0"/>
              <a:buNone/>
              <a:defRPr/>
            </a:pPr>
            <a:endParaRPr lang="en-ZA" altLang="en-US" b="1" dirty="0">
              <a:latin typeface="+mn-lt"/>
            </a:endParaRPr>
          </a:p>
          <a:p>
            <a:pPr algn="ctr" eaLnBrk="1" hangingPunct="1">
              <a:spcBef>
                <a:spcPct val="0"/>
              </a:spcBef>
              <a:buFont typeface="Arial" panose="020B0604020202020204" pitchFamily="34" charset="0"/>
              <a:buNone/>
              <a:defRPr/>
            </a:pPr>
            <a:endParaRPr lang="en-ZA" altLang="en-US" b="1" dirty="0">
              <a:latin typeface="+mn-lt"/>
            </a:endParaRPr>
          </a:p>
          <a:p>
            <a:pPr algn="ctr" eaLnBrk="1" hangingPunct="1">
              <a:spcBef>
                <a:spcPct val="0"/>
              </a:spcBef>
              <a:buFont typeface="Arial" panose="020B0604020202020204" pitchFamily="34" charset="0"/>
              <a:buNone/>
              <a:defRPr/>
            </a:pPr>
            <a:endParaRPr lang="en-ZA" altLang="en-US" b="1" dirty="0">
              <a:latin typeface="+mn-lt"/>
            </a:endParaRPr>
          </a:p>
          <a:p>
            <a:pPr algn="ctr" eaLnBrk="1" hangingPunct="1">
              <a:spcBef>
                <a:spcPct val="0"/>
              </a:spcBef>
              <a:buFont typeface="Arial" panose="020B0604020202020204" pitchFamily="34" charset="0"/>
              <a:buNone/>
              <a:defRPr/>
            </a:pPr>
            <a:endParaRPr lang="en-ZA" altLang="en-US" b="1" dirty="0">
              <a:latin typeface="+mn-lt"/>
            </a:endParaRPr>
          </a:p>
          <a:p>
            <a:pPr algn="ctr" eaLnBrk="1" hangingPunct="1">
              <a:spcBef>
                <a:spcPct val="0"/>
              </a:spcBef>
              <a:buFont typeface="Arial" panose="020B0604020202020204" pitchFamily="34" charset="0"/>
              <a:buNone/>
              <a:defRPr/>
            </a:pPr>
            <a:endParaRPr lang="en-ZA" altLang="en-US" b="1" dirty="0">
              <a:latin typeface="+mn-lt"/>
            </a:endParaRPr>
          </a:p>
        </p:txBody>
      </p:sp>
    </p:spTree>
    <p:extLst>
      <p:ext uri="{BB962C8B-B14F-4D97-AF65-F5344CB8AC3E}">
        <p14:creationId xmlns:p14="http://schemas.microsoft.com/office/powerpoint/2010/main" val="504053725"/>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3587</TotalTime>
  <Words>2090</Words>
  <Application>Microsoft Office PowerPoint</Application>
  <PresentationFormat>On-screen Show (4:3)</PresentationFormat>
  <Paragraphs>363</Paragraphs>
  <Slides>26</Slides>
  <Notes>20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26</vt:i4>
      </vt:variant>
    </vt:vector>
  </HeadingPairs>
  <TitlesOfParts>
    <vt:vector size="34" baseType="lpstr">
      <vt:lpstr>Arial</vt:lpstr>
      <vt:lpstr>Arial Black</vt:lpstr>
      <vt:lpstr>Calibri</vt:lpstr>
      <vt:lpstr>Courier New</vt:lpstr>
      <vt:lpstr>Times New Roman</vt:lpstr>
      <vt:lpstr>Wingdings</vt:lpstr>
      <vt:lpstr>2_Office Theme</vt:lpstr>
      <vt:lpstr>7_Office Theme</vt:lpstr>
      <vt:lpstr>PowerPoint Presentation</vt:lpstr>
      <vt:lpstr>PRESENTATION OUTLINE</vt:lpstr>
      <vt:lpstr>1.BACKGROUND</vt:lpstr>
      <vt:lpstr> 2. PROGRESS FROM 2015 TO DATE </vt:lpstr>
      <vt:lpstr>2.PROGRESS FROM 2015 TO DATE CONT…</vt:lpstr>
      <vt:lpstr>3. CRITICAL SUCCESS FACTORS </vt:lpstr>
      <vt:lpstr>3. CRITICAL SUCCESS FACTORS: INFRASTRUCTURE </vt:lpstr>
      <vt:lpstr>3. CRITICAL SUCCESS FACTORS: INFRASTRUCTURE </vt:lpstr>
      <vt:lpstr>3. CRITICAL SUCCESS FACTORS:  SIGNAGE</vt:lpstr>
      <vt:lpstr>3. CRITICAL SUCCESS FACTORS : ICSM </vt:lpstr>
      <vt:lpstr>3. CRITICAL SUCCESS FACTORS: DRESS CODE </vt:lpstr>
      <vt:lpstr>3. CRITICAL SUCCESS FACTORS CONT…</vt:lpstr>
      <vt:lpstr> 3. CRITICAL SUCCESS FACTORS CONT..</vt:lpstr>
      <vt:lpstr>3. CRITICAL SUCCESS FACTORS CONT..</vt:lpstr>
      <vt:lpstr>4. ESTABLISHMENT AND CONTINUOUS FUNCTIONALITY OF PPTICRM - KEEPING ICRM TEAMS MOTIVATED</vt:lpstr>
      <vt:lpstr>5 &amp; 6  CHALLENGES AND STRATEGIES TO ADDRESS CHALLENGES</vt:lpstr>
      <vt:lpstr>5 &amp;6 CHALLENGES AND STRATEGIES TO ADDRESS CHALLENGES CONT..</vt:lpstr>
      <vt:lpstr>5 &amp; 6 CHALLENGES AND STRATEGIES TO ADDRESS CHALLENGES CONT..</vt:lpstr>
      <vt:lpstr>7.SUSTAINABILITY OF THE PROGRAMME</vt:lpstr>
      <vt:lpstr>  8.KEY ISSUES TO BE HIGHLIGHTED     </vt:lpstr>
      <vt:lpstr>  8.KEY ISSUES TO BE HIGHLIGHTED  CONT..    </vt:lpstr>
      <vt:lpstr> 8.KEY ISSUES TO BE HIGHLIGHTED CONT    </vt:lpstr>
      <vt:lpstr>8. KEY ISSUES TO BE HIGHLIGHTED CONT…  </vt:lpstr>
      <vt:lpstr>8. KEY ISSUES TO BE HIGHLIGHTED CONT…  </vt:lpstr>
      <vt:lpstr>9.IDEAL CLINIC RATE- MTSF TARGET (REVISED)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Kgwiti Mahlako</cp:lastModifiedBy>
  <cp:revision>298</cp:revision>
  <dcterms:created xsi:type="dcterms:W3CDTF">2017-01-26T07:07:07Z</dcterms:created>
  <dcterms:modified xsi:type="dcterms:W3CDTF">2020-03-05T10:59:44Z</dcterms:modified>
</cp:coreProperties>
</file>