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51" r:id="rId2"/>
  </p:sldMasterIdLst>
  <p:notesMasterIdLst>
    <p:notesMasterId r:id="rId16"/>
  </p:notesMasterIdLst>
  <p:handoutMasterIdLst>
    <p:handoutMasterId r:id="rId17"/>
  </p:handoutMasterIdLst>
  <p:sldIdLst>
    <p:sldId id="256" r:id="rId3"/>
    <p:sldId id="263" r:id="rId4"/>
    <p:sldId id="310" r:id="rId5"/>
    <p:sldId id="311" r:id="rId6"/>
    <p:sldId id="316" r:id="rId7"/>
    <p:sldId id="314" r:id="rId8"/>
    <p:sldId id="315" r:id="rId9"/>
    <p:sldId id="319" r:id="rId10"/>
    <p:sldId id="312" r:id="rId11"/>
    <p:sldId id="313" r:id="rId12"/>
    <p:sldId id="318" r:id="rId13"/>
    <p:sldId id="274" r:id="rId14"/>
    <p:sldId id="272" r:id="rId1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1872" y="-4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0" d="100"/>
          <a:sy n="50" d="100"/>
        </p:scale>
        <p:origin x="-2532" y="-10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4B5B3E96-510A-4CE8-A11B-31CBD2FA4C0D}" type="datetimeFigureOut">
              <a:rPr lang="en-US" smtClean="0"/>
              <a:pPr/>
              <a:t>12/14/2017</a:t>
            </a:fld>
            <a:endParaRPr lang="en-ZA"/>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37A12ED-F32A-47F0-AB5B-DA049A49CEC4}" type="slidenum">
              <a:rPr lang="en-ZA" smtClean="0"/>
              <a:pPr/>
              <a:t>‹#›</a:t>
            </a:fld>
            <a:endParaRPr lang="en-ZA"/>
          </a:p>
        </p:txBody>
      </p:sp>
    </p:spTree>
    <p:extLst>
      <p:ext uri="{BB962C8B-B14F-4D97-AF65-F5344CB8AC3E}">
        <p14:creationId xmlns:p14="http://schemas.microsoft.com/office/powerpoint/2010/main" val="780732186"/>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2EB90656-425C-4BD6-8B59-937B71857D80}" type="datetimeFigureOut">
              <a:rPr lang="en-US" smtClean="0"/>
              <a:pPr/>
              <a:t>12/14/2017</a:t>
            </a:fld>
            <a:endParaRPr lang="en-ZA"/>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D4EA3F3-7F60-4372-AD96-0BFBCD79137E}" type="slidenum">
              <a:rPr lang="en-ZA" smtClean="0"/>
              <a:pPr/>
              <a:t>‹#›</a:t>
            </a:fld>
            <a:endParaRPr lang="en-ZA"/>
          </a:p>
        </p:txBody>
      </p:sp>
    </p:spTree>
    <p:extLst>
      <p:ext uri="{BB962C8B-B14F-4D97-AF65-F5344CB8AC3E}">
        <p14:creationId xmlns:p14="http://schemas.microsoft.com/office/powerpoint/2010/main" val="2505599343"/>
      </p:ext>
    </p:extLst>
  </p:cSld>
  <p:clrMap bg1="lt1" tx1="dk1" bg2="lt2" tx2="dk2" accent1="accent1" accent2="accent2" accent3="accent3" accent4="accent4" accent5="accent5" accent6="accent6" hlink="hlink" folHlink="folHlink"/>
  <p:hf hd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1"/>
          <p:cNvPicPr>
            <a:picLocks noChangeAspect="1" noChangeArrowheads="1"/>
          </p:cNvPicPr>
          <p:nvPr userDrawn="1"/>
        </p:nvPicPr>
        <p:blipFill>
          <a:blip r:embed="rId2" cstate="print"/>
          <a:srcRect r="26000"/>
          <a:stretch>
            <a:fillRect/>
          </a:stretch>
        </p:blipFill>
        <p:spPr bwMode="auto">
          <a:xfrm>
            <a:off x="228600" y="1219200"/>
            <a:ext cx="1524000" cy="1372973"/>
          </a:xfrm>
          <a:prstGeom prst="rect">
            <a:avLst/>
          </a:prstGeom>
          <a:noFill/>
          <a:ln w="9525">
            <a:noFill/>
            <a:miter lim="800000"/>
            <a:headEnd/>
            <a:tailEnd/>
          </a:ln>
          <a:effectLst/>
        </p:spPr>
      </p:pic>
      <p:pic>
        <p:nvPicPr>
          <p:cNvPr id="9" name="Picture 7"/>
          <p:cNvPicPr>
            <a:picLocks noChangeAspect="1" noChangeArrowheads="1"/>
          </p:cNvPicPr>
          <p:nvPr userDrawn="1"/>
        </p:nvPicPr>
        <p:blipFill>
          <a:blip r:embed="rId3" cstate="print"/>
          <a:srcRect l="5799" r="18813"/>
          <a:stretch>
            <a:fillRect/>
          </a:stretch>
        </p:blipFill>
        <p:spPr bwMode="auto">
          <a:xfrm flipH="1">
            <a:off x="228600" y="2743200"/>
            <a:ext cx="1524000" cy="1333891"/>
          </a:xfrm>
          <a:prstGeom prst="rect">
            <a:avLst/>
          </a:prstGeom>
          <a:noFill/>
          <a:ln w="9525">
            <a:noFill/>
            <a:miter lim="800000"/>
            <a:headEnd/>
            <a:tailEnd/>
          </a:ln>
          <a:effectLst/>
        </p:spPr>
      </p:pic>
      <p:pic>
        <p:nvPicPr>
          <p:cNvPr id="10" name="Picture 9"/>
          <p:cNvPicPr>
            <a:picLocks noChangeAspect="1" noChangeArrowheads="1"/>
          </p:cNvPicPr>
          <p:nvPr userDrawn="1"/>
        </p:nvPicPr>
        <p:blipFill>
          <a:blip r:embed="rId4" cstate="print"/>
          <a:srcRect l="11563" r="32932" b="27168"/>
          <a:stretch>
            <a:fillRect/>
          </a:stretch>
        </p:blipFill>
        <p:spPr bwMode="auto">
          <a:xfrm>
            <a:off x="228600" y="4267200"/>
            <a:ext cx="1567543" cy="1371600"/>
          </a:xfrm>
          <a:prstGeom prst="rect">
            <a:avLst/>
          </a:prstGeom>
          <a:noFill/>
          <a:ln w="9525">
            <a:noFill/>
            <a:miter lim="800000"/>
            <a:headEnd/>
            <a:tailEnd/>
          </a:ln>
          <a:effectLst/>
        </p:spPr>
      </p:pic>
      <p:cxnSp>
        <p:nvCxnSpPr>
          <p:cNvPr id="12" name="Straight Connector 11"/>
          <p:cNvCxnSpPr/>
          <p:nvPr userDrawn="1"/>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5" descr="NDOH Logo.jpg"/>
          <p:cNvPicPr>
            <a:picLocks noChangeAspect="1"/>
          </p:cNvPicPr>
          <p:nvPr userDrawn="1"/>
        </p:nvPicPr>
        <p:blipFill>
          <a:blip r:embed="rId5" cstate="print"/>
          <a:stretch>
            <a:fillRect/>
          </a:stretch>
        </p:blipFill>
        <p:spPr>
          <a:xfrm>
            <a:off x="152400" y="5867400"/>
            <a:ext cx="2286000" cy="824484"/>
          </a:xfrm>
          <a:prstGeom prst="rect">
            <a:avLst/>
          </a:prstGeom>
        </p:spPr>
      </p:pic>
      <p:cxnSp>
        <p:nvCxnSpPr>
          <p:cNvPr id="17" name="Straight Connector 1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a:prstGeom prst="rect">
            <a:avLst/>
          </a:prstGeo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prstGeom prst="rect">
            <a:avLst/>
          </a:prstGeo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prstGeom prst="rect">
            <a:avLst/>
          </a:prstGeo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a:xfrm>
            <a:off x="6172200" y="6191250"/>
            <a:ext cx="2476500" cy="476250"/>
          </a:xfrm>
          <a:prstGeom prst="rect">
            <a:avLst/>
          </a:prstGeom>
        </p:spPr>
        <p:txBody>
          <a:bodyPr/>
          <a:lstStyle/>
          <a:p>
            <a:fld id="{1CA09701-76AB-4F90-9534-662A6C9192DA}" type="datetimeFigureOut">
              <a:rPr lang="en-US" smtClean="0"/>
              <a:pPr/>
              <a:t>12/14/2017</a:t>
            </a:fld>
            <a:endParaRPr lang="en-US"/>
          </a:p>
        </p:txBody>
      </p:sp>
      <p:sp>
        <p:nvSpPr>
          <p:cNvPr id="8" name="Footer Placeholder 7"/>
          <p:cNvSpPr>
            <a:spLocks noGrp="1"/>
          </p:cNvSpPr>
          <p:nvPr>
            <p:ph type="ftr" sz="quarter" idx="11"/>
          </p:nvPr>
        </p:nvSpPr>
        <p:spPr>
          <a:xfrm>
            <a:off x="914400" y="6172200"/>
            <a:ext cx="3962400" cy="457200"/>
          </a:xfrm>
          <a:prstGeom prst="rect">
            <a:avLst/>
          </a:prstGeom>
        </p:spPr>
        <p:txBody>
          <a:bodyPr/>
          <a:lstStyle/>
          <a:p>
            <a:endParaRPr lang="en-US"/>
          </a:p>
        </p:txBody>
      </p:sp>
      <p:sp>
        <p:nvSpPr>
          <p:cNvPr id="9" name="Slide Number Placeholder 8"/>
          <p:cNvSpPr>
            <a:spLocks noGrp="1"/>
          </p:cNvSpPr>
          <p:nvPr>
            <p:ph type="sldNum" sz="quarter" idx="12"/>
          </p:nvPr>
        </p:nvSpPr>
        <p:spPr>
          <a:xfrm>
            <a:off x="146304" y="6210300"/>
            <a:ext cx="457200" cy="457200"/>
          </a:xfrm>
          <a:prstGeom prst="ellipse">
            <a:avLst/>
          </a:prstGeom>
        </p:spPr>
        <p:txBody>
          <a:bodyPr/>
          <a:lstStyle/>
          <a:p>
            <a:fld id="{D8B94FBE-2096-44BE-B6D4-31F574EB951A}" type="slidenum">
              <a:rPr lang="en-US" smtClean="0"/>
              <a:pPr/>
              <a:t>‹#›</a:t>
            </a:fld>
            <a:endParaRPr lang="en-US"/>
          </a:p>
        </p:txBody>
      </p:sp>
      <p:sp>
        <p:nvSpPr>
          <p:cNvPr id="11" name="Content Placeholder 10"/>
          <p:cNvSpPr>
            <a:spLocks noGrp="1"/>
          </p:cNvSpPr>
          <p:nvPr>
            <p:ph sz="half" idx="2"/>
          </p:nvPr>
        </p:nvSpPr>
        <p:spPr>
          <a:xfrm>
            <a:off x="914400" y="2247900"/>
            <a:ext cx="3733800" cy="3886200"/>
          </a:xfrm>
          <a:prstGeom prst="rect">
            <a:avLst/>
          </a:prstGeo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a:prstGeom prst="rect">
            <a:avLst/>
          </a:prstGeo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4.jpe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79DE21-5DAA-4204-B423-28510684095B}" type="slidenum">
              <a:rPr lang="en-ZA" smtClean="0"/>
              <a:pPr/>
              <a:t>‹#›</a:t>
            </a:fld>
            <a:endParaRPr lang="en-ZA"/>
          </a:p>
        </p:txBody>
      </p:sp>
    </p:spTree>
  </p:cSld>
  <p:clrMap bg1="lt1" tx1="dk1" bg2="lt2" tx2="dk2" accent1="accent1" accent2="accent2" accent3="accent3" accent4="accent4" accent5="accent5" accent6="accent6" hlink="hlink" folHlink="folHlink"/>
  <p:sldLayoutIdLst>
    <p:sldLayoutId id="2147483649" r:id="rId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NDOH Logo.jpg"/>
          <p:cNvPicPr>
            <a:picLocks noChangeAspect="1"/>
          </p:cNvPicPr>
          <p:nvPr userDrawn="1"/>
        </p:nvPicPr>
        <p:blipFill>
          <a:blip r:embed="rId5" cstate="print"/>
          <a:stretch>
            <a:fillRect/>
          </a:stretch>
        </p:blipFill>
        <p:spPr>
          <a:xfrm>
            <a:off x="152400" y="5867400"/>
            <a:ext cx="2286000" cy="824484"/>
          </a:xfrm>
          <a:prstGeom prst="rect">
            <a:avLst/>
          </a:prstGeom>
        </p:spPr>
      </p:pic>
      <p:pic>
        <p:nvPicPr>
          <p:cNvPr id="9" name="Picture 11"/>
          <p:cNvPicPr>
            <a:picLocks noChangeAspect="1" noChangeArrowheads="1"/>
          </p:cNvPicPr>
          <p:nvPr userDrawn="1"/>
        </p:nvPicPr>
        <p:blipFill>
          <a:blip r:embed="rId6" cstate="print"/>
          <a:srcRect r="26000"/>
          <a:stretch>
            <a:fillRect/>
          </a:stretch>
        </p:blipFill>
        <p:spPr bwMode="auto">
          <a:xfrm>
            <a:off x="7341870" y="1"/>
            <a:ext cx="1184147" cy="1066799"/>
          </a:xfrm>
          <a:prstGeom prst="rect">
            <a:avLst/>
          </a:prstGeom>
          <a:noFill/>
          <a:ln w="9525">
            <a:noFill/>
            <a:miter lim="800000"/>
            <a:headEnd/>
            <a:tailEnd/>
          </a:ln>
          <a:effectLst/>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mailto:idealclinic@health.gov.za" TargetMode="External"/><Relationship Id="rId2" Type="http://schemas.openxmlformats.org/officeDocument/2006/relationships/hyperlink" Target="http://www.idealclinic.org.za/" TargetMode="External"/><Relationship Id="rId1" Type="http://schemas.openxmlformats.org/officeDocument/2006/relationships/slideLayout" Target="../slideLayouts/slideLayout2.xml"/><Relationship Id="rId4" Type="http://schemas.openxmlformats.org/officeDocument/2006/relationships/image" Target="../media/image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3768" y="1340768"/>
            <a:ext cx="5791200" cy="830997"/>
          </a:xfrm>
          <a:prstGeom prst="rect">
            <a:avLst/>
          </a:prstGeom>
          <a:noFill/>
        </p:spPr>
        <p:txBody>
          <a:bodyPr wrap="square" rtlCol="0">
            <a:spAutoFit/>
          </a:bodyPr>
          <a:lstStyle/>
          <a:p>
            <a:r>
              <a:rPr lang="en-US" sz="2400" dirty="0" smtClean="0">
                <a:latin typeface="Arial" pitchFamily="34" charset="0"/>
                <a:cs typeface="Arial" pitchFamily="34" charset="0"/>
              </a:rPr>
              <a:t>Training module I for ICRM - Back ground on the Ideal Clinic Initiative</a:t>
            </a:r>
            <a:endParaRPr lang="en-US" sz="2400" dirty="0">
              <a:solidFill>
                <a:schemeClr val="bg1">
                  <a:lumMod val="50000"/>
                </a:schemeClr>
              </a:solidFill>
              <a:latin typeface="Arial" pitchFamily="34" charset="0"/>
              <a:cs typeface="Arial" pitchFamily="34" charset="0"/>
            </a:endParaRPr>
          </a:p>
        </p:txBody>
      </p:sp>
      <p:sp>
        <p:nvSpPr>
          <p:cNvPr id="5" name="TextBox 4"/>
          <p:cNvSpPr txBox="1"/>
          <p:nvPr/>
        </p:nvSpPr>
        <p:spPr>
          <a:xfrm>
            <a:off x="2514600" y="3276600"/>
            <a:ext cx="5791200" cy="400110"/>
          </a:xfrm>
          <a:prstGeom prst="rect">
            <a:avLst/>
          </a:prstGeom>
          <a:noFill/>
        </p:spPr>
        <p:txBody>
          <a:bodyPr wrap="square" rtlCol="0">
            <a:spAutoFit/>
          </a:bodyPr>
          <a:lstStyle/>
          <a:p>
            <a:r>
              <a:rPr lang="en-US" sz="2000" dirty="0" smtClean="0">
                <a:latin typeface="Arial" pitchFamily="34" charset="0"/>
                <a:cs typeface="Arial" pitchFamily="34" charset="0"/>
              </a:rPr>
              <a:t>Presenter</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6" name="TextBox 5"/>
          <p:cNvSpPr txBox="1"/>
          <p:nvPr/>
        </p:nvSpPr>
        <p:spPr>
          <a:xfrm>
            <a:off x="2514600" y="4800600"/>
            <a:ext cx="5791200" cy="400110"/>
          </a:xfrm>
          <a:prstGeom prst="rect">
            <a:avLst/>
          </a:prstGeom>
          <a:noFill/>
        </p:spPr>
        <p:txBody>
          <a:bodyPr wrap="square" rtlCol="0">
            <a:spAutoFit/>
          </a:bodyPr>
          <a:lstStyle/>
          <a:p>
            <a:r>
              <a:rPr lang="en-US" sz="2000" dirty="0" smtClean="0">
                <a:latin typeface="Arial" pitchFamily="34" charset="0"/>
                <a:cs typeface="Arial" pitchFamily="34" charset="0"/>
              </a:rPr>
              <a:t>Date</a:t>
            </a:r>
            <a:r>
              <a:rPr lang="en-US" sz="2000" dirty="0" smtClean="0">
                <a:latin typeface="Arial" pitchFamily="34" charset="0"/>
                <a:cs typeface="Arial" pitchFamily="34" charset="0"/>
              </a:rPr>
              <a:t>:</a:t>
            </a:r>
            <a:endParaRPr lang="en-US" sz="2000" dirty="0" smtClean="0">
              <a:latin typeface="Arial" pitchFamily="34" charset="0"/>
              <a:cs typeface="Arial" pitchFamily="34" charset="0"/>
            </a:endParaRPr>
          </a:p>
        </p:txBody>
      </p:sp>
      <p:sp>
        <p:nvSpPr>
          <p:cNvPr id="7" name="Rectangle 2"/>
          <p:cNvSpPr txBox="1">
            <a:spLocks noChangeArrowheads="1"/>
          </p:cNvSpPr>
          <p:nvPr/>
        </p:nvSpPr>
        <p:spPr>
          <a:xfrm>
            <a:off x="539552" y="188640"/>
            <a:ext cx="7315200" cy="838200"/>
          </a:xfrm>
          <a:prstGeom prst="rect">
            <a:avLst/>
          </a:prstGeom>
        </p:spPr>
        <p:txBody>
          <a:bodyPr tIns="45720" rIns="91440" bIns="45720" anchor="b">
            <a:normAutofit/>
          </a:bodyPr>
          <a:lstStyle/>
          <a:p>
            <a:pPr marL="0" marR="0" lvl="0" indent="0" algn="l"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2800" b="1" dirty="0" smtClean="0">
                <a:solidFill>
                  <a:schemeClr val="bg1"/>
                </a:solidFill>
                <a:latin typeface="Arial" pitchFamily="34" charset="0"/>
                <a:ea typeface="+mj-ea"/>
                <a:cs typeface="Arial" pitchFamily="34" charset="0"/>
              </a:rPr>
              <a:t>IDEAL CLINIC PROGRAMME</a:t>
            </a:r>
            <a:endParaRPr kumimoji="0" lang="en-GB" sz="2800" b="1" i="0" u="none" strike="noStrike" kern="1200" cap="none" spc="0" normalizeH="0" baseline="0" noProof="0" dirty="0" smtClean="0">
              <a:ln>
                <a:noFill/>
              </a:ln>
              <a:solidFill>
                <a:schemeClr val="bg1"/>
              </a:solidFill>
              <a:effectLst/>
              <a:uLnTx/>
              <a:uFillTx/>
              <a:latin typeface="Arial" pitchFamily="34" charset="0"/>
              <a:ea typeface="+mj-ea"/>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899592" y="0"/>
            <a:ext cx="5562600" cy="990600"/>
          </a:xfrm>
          <a:prstGeom prst="rect">
            <a:avLst/>
          </a:prstGeom>
        </p:spPr>
        <p:txBody>
          <a:bodyPr tIns="45720" rIns="91440" bIns="45720" anchor="b">
            <a:normAutofit/>
          </a:bodyPr>
          <a:lstStyle/>
          <a:p>
            <a:pPr marL="0" marR="0" lvl="0" indent="0" algn="ctr"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400" b="1" dirty="0" smtClean="0">
                <a:solidFill>
                  <a:schemeClr val="bg1"/>
                </a:solidFill>
                <a:latin typeface="Arial" pitchFamily="34" charset="0"/>
                <a:ea typeface="+mj-ea"/>
                <a:cs typeface="Arial" pitchFamily="34" charset="0"/>
              </a:rPr>
              <a:t>Contents</a:t>
            </a:r>
            <a:endParaRPr kumimoji="0" lang="en-GB" sz="4400" b="1" i="0" u="none" strike="noStrike" kern="1200" cap="none" spc="0" normalizeH="0" baseline="0" noProof="0" dirty="0" smtClean="0">
              <a:ln>
                <a:noFill/>
              </a:ln>
              <a:solidFill>
                <a:schemeClr val="bg1"/>
              </a:solidFill>
              <a:uLnTx/>
              <a:uFillTx/>
              <a:latin typeface="Arial" pitchFamily="34" charset="0"/>
              <a:ea typeface="+mj-ea"/>
              <a:cs typeface="Arial" pitchFamily="34" charset="0"/>
            </a:endParaRPr>
          </a:p>
        </p:txBody>
      </p:sp>
      <p:sp>
        <p:nvSpPr>
          <p:cNvPr id="3" name="TextBox 2"/>
          <p:cNvSpPr txBox="1"/>
          <p:nvPr/>
        </p:nvSpPr>
        <p:spPr>
          <a:xfrm>
            <a:off x="539552" y="1412776"/>
            <a:ext cx="7848872" cy="4524315"/>
          </a:xfrm>
          <a:prstGeom prst="rect">
            <a:avLst/>
          </a:prstGeom>
          <a:noFill/>
        </p:spPr>
        <p:txBody>
          <a:bodyPr wrap="square" rtlCol="0">
            <a:spAutoFit/>
          </a:bodyPr>
          <a:lstStyle/>
          <a:p>
            <a:pPr marL="742950" indent="-742950">
              <a:buFont typeface="+mj-lt"/>
              <a:buAutoNum type="arabicPeriod"/>
              <a:defRPr/>
            </a:pPr>
            <a:r>
              <a:rPr lang="en-US" sz="3200" dirty="0" smtClean="0">
                <a:latin typeface="Arial" pitchFamily="34" charset="0"/>
                <a:cs typeface="Arial" pitchFamily="34" charset="0"/>
              </a:rPr>
              <a:t>Health challenges.</a:t>
            </a:r>
          </a:p>
          <a:p>
            <a:pPr marL="742950" indent="-742950">
              <a:buFont typeface="+mj-lt"/>
              <a:buAutoNum type="arabicPeriod"/>
              <a:defRPr/>
            </a:pPr>
            <a:r>
              <a:rPr lang="en-US" sz="3200" dirty="0" smtClean="0">
                <a:latin typeface="Arial" pitchFamily="34" charset="0"/>
                <a:cs typeface="Arial" pitchFamily="34" charset="0"/>
              </a:rPr>
              <a:t>Purpose of a health facility</a:t>
            </a:r>
          </a:p>
          <a:p>
            <a:pPr marL="742950" indent="-742950">
              <a:buFont typeface="+mj-lt"/>
              <a:buAutoNum type="arabicPeriod"/>
              <a:defRPr/>
            </a:pPr>
            <a:r>
              <a:rPr lang="en-US" sz="3200" dirty="0" smtClean="0">
                <a:latin typeface="Arial" pitchFamily="34" charset="0"/>
                <a:cs typeface="Arial" pitchFamily="34" charset="0"/>
              </a:rPr>
              <a:t>Action of health department.</a:t>
            </a:r>
          </a:p>
          <a:p>
            <a:pPr marL="742950" indent="-742950">
              <a:buFont typeface="+mj-lt"/>
              <a:buAutoNum type="arabicPeriod"/>
              <a:defRPr/>
            </a:pPr>
            <a:r>
              <a:rPr lang="en-US" sz="3200" dirty="0" smtClean="0">
                <a:latin typeface="Arial" pitchFamily="34" charset="0"/>
                <a:cs typeface="Arial" pitchFamily="34" charset="0"/>
              </a:rPr>
              <a:t>Reaction of service providers.</a:t>
            </a:r>
          </a:p>
          <a:p>
            <a:pPr marL="742950" indent="-742950">
              <a:buFont typeface="+mj-lt"/>
              <a:buAutoNum type="arabicPeriod"/>
              <a:defRPr/>
            </a:pPr>
            <a:r>
              <a:rPr lang="en-US" sz="3200" dirty="0" smtClean="0">
                <a:latin typeface="Arial" pitchFamily="34" charset="0"/>
                <a:cs typeface="Arial" pitchFamily="34" charset="0"/>
              </a:rPr>
              <a:t>Results.</a:t>
            </a:r>
          </a:p>
          <a:p>
            <a:pPr marL="742950" indent="-742950">
              <a:buFont typeface="+mj-lt"/>
              <a:buAutoNum type="arabicPeriod"/>
              <a:defRPr/>
            </a:pPr>
            <a:r>
              <a:rPr lang="en-US" sz="3200" dirty="0" smtClean="0">
                <a:latin typeface="Arial" pitchFamily="34" charset="0"/>
                <a:cs typeface="Arial" pitchFamily="34" charset="0"/>
              </a:rPr>
              <a:t>Adoption of the concept.</a:t>
            </a:r>
          </a:p>
          <a:p>
            <a:pPr marL="742950" indent="-742950">
              <a:buFont typeface="+mj-lt"/>
              <a:buAutoNum type="arabicPeriod"/>
              <a:defRPr/>
            </a:pPr>
            <a:r>
              <a:rPr lang="en-US" sz="3200" dirty="0" smtClean="0">
                <a:latin typeface="Arial" pitchFamily="34" charset="0"/>
                <a:cs typeface="Arial" pitchFamily="34" charset="0"/>
              </a:rPr>
              <a:t>Ideal Clinic.</a:t>
            </a:r>
          </a:p>
          <a:p>
            <a:pPr marL="742950" indent="-742950">
              <a:buFont typeface="+mj-lt"/>
              <a:buAutoNum type="arabicPeriod"/>
              <a:defRPr/>
            </a:pPr>
            <a:r>
              <a:rPr lang="en-US" sz="3200" dirty="0" smtClean="0">
                <a:latin typeface="Arial" pitchFamily="34" charset="0"/>
                <a:cs typeface="Arial" pitchFamily="34" charset="0"/>
              </a:rPr>
              <a:t>Aim and objectives of ICRM</a:t>
            </a:r>
          </a:p>
          <a:p>
            <a:pPr>
              <a:tabLst>
                <a:tab pos="449263" algn="l"/>
              </a:tabLst>
            </a:pPr>
            <a:endParaRPr lang="en-US" sz="32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251520" y="-171400"/>
            <a:ext cx="6624736" cy="990600"/>
          </a:xfrm>
          <a:prstGeom prst="rect">
            <a:avLst/>
          </a:prstGeom>
        </p:spPr>
        <p:txBody>
          <a:bodyPr tIns="45720" rIns="91440" bIns="45720" anchor="b">
            <a:normAutofit/>
          </a:bodyPr>
          <a:lstStyle/>
          <a:p>
            <a:pPr lvl="0" algn="ct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sz="4400" b="1" dirty="0" smtClean="0">
                <a:solidFill>
                  <a:schemeClr val="bg1"/>
                </a:solidFill>
              </a:rPr>
              <a:t>Health Challenges</a:t>
            </a:r>
            <a:endParaRPr kumimoji="0" lang="en-GB" sz="4400" b="1" i="0" u="none" strike="noStrike" kern="1200" cap="none" spc="0" normalizeH="0" baseline="0" noProof="0" dirty="0" smtClean="0">
              <a:ln>
                <a:noFill/>
              </a:ln>
              <a:solidFill>
                <a:schemeClr val="bg1"/>
              </a:solidFill>
              <a:uLnTx/>
              <a:uFillTx/>
              <a:latin typeface="Arial" pitchFamily="34" charset="0"/>
              <a:ea typeface="+mj-ea"/>
              <a:cs typeface="Arial" pitchFamily="34" charset="0"/>
            </a:endParaRPr>
          </a:p>
        </p:txBody>
      </p:sp>
      <p:sp>
        <p:nvSpPr>
          <p:cNvPr id="4" name="Rectangle 3"/>
          <p:cNvSpPr/>
          <p:nvPr/>
        </p:nvSpPr>
        <p:spPr>
          <a:xfrm>
            <a:off x="395536" y="1124744"/>
            <a:ext cx="8424936" cy="4524315"/>
          </a:xfrm>
          <a:prstGeom prst="rect">
            <a:avLst/>
          </a:prstGeom>
        </p:spPr>
        <p:txBody>
          <a:bodyPr wrap="square">
            <a:spAutoFit/>
          </a:bodyPr>
          <a:lstStyle/>
          <a:p>
            <a:pPr>
              <a:buNone/>
              <a:defRPr/>
            </a:pPr>
            <a:r>
              <a:rPr lang="en-US" sz="3200" dirty="0" smtClean="0">
                <a:latin typeface="Arial" pitchFamily="34" charset="0"/>
                <a:cs typeface="Arial" pitchFamily="34" charset="0"/>
              </a:rPr>
              <a:t>Visible:</a:t>
            </a:r>
          </a:p>
          <a:p>
            <a:pPr>
              <a:buNone/>
              <a:defRPr/>
            </a:pPr>
            <a:endParaRPr lang="en-US" sz="3200" dirty="0" smtClean="0">
              <a:latin typeface="Arial" pitchFamily="34" charset="0"/>
              <a:cs typeface="Arial" pitchFamily="34" charset="0"/>
            </a:endParaRPr>
          </a:p>
          <a:p>
            <a:pPr>
              <a:buFont typeface="Arial" pitchFamily="34" charset="0"/>
              <a:buChar char="•"/>
              <a:defRPr/>
            </a:pPr>
            <a:r>
              <a:rPr lang="en-US" sz="3200" dirty="0" smtClean="0">
                <a:latin typeface="Arial" pitchFamily="34" charset="0"/>
                <a:cs typeface="Arial" pitchFamily="34" charset="0"/>
              </a:rPr>
              <a:t> Shortage of required resources.</a:t>
            </a:r>
          </a:p>
          <a:p>
            <a:pPr>
              <a:buFont typeface="Arial" pitchFamily="34" charset="0"/>
              <a:buChar char="•"/>
              <a:defRPr/>
            </a:pPr>
            <a:r>
              <a:rPr lang="en-US" sz="3200" dirty="0" smtClean="0">
                <a:latin typeface="Arial" pitchFamily="34" charset="0"/>
                <a:cs typeface="Arial" pitchFamily="34" charset="0"/>
              </a:rPr>
              <a:t>  Inhabitable physical environment.</a:t>
            </a:r>
          </a:p>
          <a:p>
            <a:pPr>
              <a:buFont typeface="Arial" pitchFamily="34" charset="0"/>
              <a:buChar char="•"/>
              <a:defRPr/>
            </a:pPr>
            <a:r>
              <a:rPr lang="en-US" sz="3200" dirty="0" smtClean="0">
                <a:latin typeface="Arial" pitchFamily="34" charset="0"/>
                <a:cs typeface="Arial" pitchFamily="34" charset="0"/>
              </a:rPr>
              <a:t>  Access to services</a:t>
            </a:r>
          </a:p>
          <a:p>
            <a:pPr>
              <a:buFont typeface="Arial" pitchFamily="34" charset="0"/>
              <a:buChar char="•"/>
              <a:defRPr/>
            </a:pPr>
            <a:r>
              <a:rPr lang="en-US" sz="3200" dirty="0" smtClean="0">
                <a:latin typeface="Arial" pitchFamily="34" charset="0"/>
                <a:cs typeface="Arial" pitchFamily="34" charset="0"/>
              </a:rPr>
              <a:t>  Increasing burden of diseases.</a:t>
            </a:r>
          </a:p>
          <a:p>
            <a:pPr>
              <a:buFont typeface="Arial" pitchFamily="34" charset="0"/>
              <a:buChar char="•"/>
              <a:defRPr/>
            </a:pPr>
            <a:r>
              <a:rPr lang="en-US" sz="3200" dirty="0" smtClean="0">
                <a:latin typeface="Arial" pitchFamily="34" charset="0"/>
                <a:cs typeface="Arial" pitchFamily="34" charset="0"/>
              </a:rPr>
              <a:t>  Dissatisfied patients and communities.</a:t>
            </a:r>
          </a:p>
          <a:p>
            <a:pPr>
              <a:buFont typeface="Arial" pitchFamily="34" charset="0"/>
              <a:buChar char="•"/>
              <a:defRPr/>
            </a:pPr>
            <a:r>
              <a:rPr lang="en-US" sz="3200" dirty="0" smtClean="0">
                <a:latin typeface="Arial" pitchFamily="34" charset="0"/>
                <a:cs typeface="Arial" pitchFamily="34" charset="0"/>
              </a:rPr>
              <a:t>  Increasing litigations.</a:t>
            </a:r>
          </a:p>
          <a:p>
            <a:pPr>
              <a:buFont typeface="Arial" pitchFamily="34" charset="0"/>
              <a:buChar char="•"/>
              <a:defRPr/>
            </a:pPr>
            <a:r>
              <a:rPr lang="en-US" sz="3200" dirty="0" smtClean="0">
                <a:latin typeface="Arial" pitchFamily="34" charset="0"/>
                <a:cs typeface="Arial" pitchFamily="34" charset="0"/>
              </a:rPr>
              <a:t>  Dissatisfied staff members.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251520" y="-9872"/>
            <a:ext cx="6984776" cy="990600"/>
          </a:xfrm>
          <a:prstGeom prst="rect">
            <a:avLst/>
          </a:prstGeom>
        </p:spPr>
        <p:txBody>
          <a:bodyPr tIns="45720" rIns="91440" bIns="45720" anchor="b">
            <a:normAutofit/>
          </a:bodyPr>
          <a:lstStyle/>
          <a:p>
            <a:pPr marL="0" marR="0" lvl="0" indent="0" algn="ctr"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400" b="1" dirty="0" smtClean="0">
                <a:solidFill>
                  <a:schemeClr val="bg1"/>
                </a:solidFill>
                <a:latin typeface="Arial" pitchFamily="34" charset="0"/>
                <a:ea typeface="+mj-ea"/>
                <a:cs typeface="Arial" pitchFamily="34" charset="0"/>
              </a:rPr>
              <a:t>Health Challenges</a:t>
            </a:r>
            <a:endParaRPr kumimoji="0" lang="en-GB" sz="4400" b="1" i="0" u="none" strike="noStrike" kern="1200" cap="none" spc="0" normalizeH="0" baseline="0" noProof="0" dirty="0" smtClean="0">
              <a:ln>
                <a:noFill/>
              </a:ln>
              <a:solidFill>
                <a:schemeClr val="bg1"/>
              </a:solidFill>
              <a:uLnTx/>
              <a:uFillTx/>
              <a:latin typeface="Arial" pitchFamily="34" charset="0"/>
              <a:ea typeface="+mj-ea"/>
              <a:cs typeface="Arial" pitchFamily="34" charset="0"/>
            </a:endParaRPr>
          </a:p>
        </p:txBody>
      </p:sp>
      <p:sp>
        <p:nvSpPr>
          <p:cNvPr id="4" name="Rectangle 3"/>
          <p:cNvSpPr/>
          <p:nvPr/>
        </p:nvSpPr>
        <p:spPr>
          <a:xfrm>
            <a:off x="395536" y="1124744"/>
            <a:ext cx="8496944" cy="4031873"/>
          </a:xfrm>
          <a:prstGeom prst="rect">
            <a:avLst/>
          </a:prstGeom>
        </p:spPr>
        <p:txBody>
          <a:bodyPr wrap="square">
            <a:spAutoFit/>
          </a:bodyPr>
          <a:lstStyle/>
          <a:p>
            <a:pPr>
              <a:buNone/>
              <a:defRPr/>
            </a:pPr>
            <a:r>
              <a:rPr lang="en-US" sz="3200" dirty="0" smtClean="0">
                <a:latin typeface="Arial" pitchFamily="34" charset="0"/>
                <a:cs typeface="Arial" pitchFamily="34" charset="0"/>
              </a:rPr>
              <a:t>Behind the scenes:</a:t>
            </a:r>
          </a:p>
          <a:p>
            <a:pPr>
              <a:defRPr/>
            </a:pPr>
            <a:endParaRPr lang="en-US" sz="3200" dirty="0" smtClean="0">
              <a:latin typeface="Arial" pitchFamily="34" charset="0"/>
              <a:cs typeface="Arial" pitchFamily="34" charset="0"/>
            </a:endParaRPr>
          </a:p>
          <a:p>
            <a:pPr marL="361950" indent="-361950">
              <a:buFont typeface="Arial" pitchFamily="34" charset="0"/>
              <a:buChar char="•"/>
              <a:defRPr/>
            </a:pPr>
            <a:r>
              <a:rPr lang="en-US" sz="3200" dirty="0" smtClean="0">
                <a:latin typeface="Arial" pitchFamily="34" charset="0"/>
                <a:cs typeface="Arial" pitchFamily="34" charset="0"/>
              </a:rPr>
              <a:t>Emerging &amp; re-emerging health conditions and new demands on staff.</a:t>
            </a:r>
          </a:p>
          <a:p>
            <a:pPr>
              <a:buFont typeface="Arial" pitchFamily="34" charset="0"/>
              <a:buChar char="•"/>
              <a:defRPr/>
            </a:pPr>
            <a:r>
              <a:rPr lang="en-US" sz="3200" dirty="0" smtClean="0">
                <a:latin typeface="Arial" pitchFamily="34" charset="0"/>
                <a:cs typeface="Arial" pitchFamily="34" charset="0"/>
              </a:rPr>
              <a:t>  HRH capacity</a:t>
            </a:r>
          </a:p>
          <a:p>
            <a:pPr>
              <a:buFont typeface="Arial" pitchFamily="34" charset="0"/>
              <a:buChar char="•"/>
              <a:defRPr/>
            </a:pPr>
            <a:r>
              <a:rPr lang="en-US" sz="3200" dirty="0" smtClean="0">
                <a:latin typeface="Arial" pitchFamily="34" charset="0"/>
                <a:cs typeface="Arial" pitchFamily="34" charset="0"/>
              </a:rPr>
              <a:t>  Multiple directives</a:t>
            </a:r>
          </a:p>
          <a:p>
            <a:pPr>
              <a:buFont typeface="Arial" pitchFamily="34" charset="0"/>
              <a:buChar char="•"/>
              <a:defRPr/>
            </a:pPr>
            <a:r>
              <a:rPr lang="en-US" sz="3200" dirty="0" smtClean="0">
                <a:latin typeface="Arial" pitchFamily="34" charset="0"/>
                <a:cs typeface="Arial" pitchFamily="34" charset="0"/>
              </a:rPr>
              <a:t>  Budget and procurement</a:t>
            </a:r>
          </a:p>
          <a:p>
            <a:pPr>
              <a:buFont typeface="Arial" pitchFamily="34" charset="0"/>
              <a:buChar char="•"/>
              <a:defRPr/>
            </a:pPr>
            <a:r>
              <a:rPr lang="en-US" sz="3200" dirty="0" smtClean="0">
                <a:latin typeface="Arial" pitchFamily="34" charset="0"/>
                <a:cs typeface="Arial" pitchFamily="34" charset="0"/>
              </a:rPr>
              <a:t>  Support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251520" y="-9872"/>
            <a:ext cx="6984776" cy="990600"/>
          </a:xfrm>
          <a:prstGeom prst="rect">
            <a:avLst/>
          </a:prstGeom>
        </p:spPr>
        <p:txBody>
          <a:bodyPr tIns="45720" rIns="91440" bIns="45720" anchor="b">
            <a:normAutofit fontScale="85000" lnSpcReduction="10000"/>
          </a:bodyPr>
          <a:lstStyle/>
          <a:p>
            <a:pPr marL="0" marR="0" lvl="0" indent="0" algn="ctr"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400" b="1" dirty="0" smtClean="0">
                <a:solidFill>
                  <a:schemeClr val="bg1"/>
                </a:solidFill>
                <a:latin typeface="Arial" pitchFamily="34" charset="0"/>
                <a:ea typeface="+mj-ea"/>
                <a:cs typeface="Arial" pitchFamily="34" charset="0"/>
              </a:rPr>
              <a:t>Purpose of a Health Facility</a:t>
            </a:r>
            <a:endParaRPr kumimoji="0" lang="en-GB" sz="4400" b="1" i="0" u="none" strike="noStrike" kern="1200" cap="none" spc="0" normalizeH="0" baseline="0" noProof="0" dirty="0" smtClean="0">
              <a:ln>
                <a:noFill/>
              </a:ln>
              <a:solidFill>
                <a:schemeClr val="bg1"/>
              </a:solidFill>
              <a:uLnTx/>
              <a:uFillTx/>
              <a:latin typeface="Arial" pitchFamily="34" charset="0"/>
              <a:ea typeface="+mj-ea"/>
              <a:cs typeface="Arial" pitchFamily="34" charset="0"/>
            </a:endParaRPr>
          </a:p>
        </p:txBody>
      </p:sp>
      <p:sp>
        <p:nvSpPr>
          <p:cNvPr id="4" name="Rectangle 3"/>
          <p:cNvSpPr/>
          <p:nvPr/>
        </p:nvSpPr>
        <p:spPr>
          <a:xfrm>
            <a:off x="323528" y="1340768"/>
            <a:ext cx="8568952" cy="4031873"/>
          </a:xfrm>
          <a:prstGeom prst="rect">
            <a:avLst/>
          </a:prstGeom>
        </p:spPr>
        <p:txBody>
          <a:bodyPr wrap="square">
            <a:spAutoFit/>
          </a:bodyPr>
          <a:lstStyle/>
          <a:p>
            <a:pPr marL="361950" indent="-361950">
              <a:buFont typeface="Arial" pitchFamily="34" charset="0"/>
              <a:buChar char="•"/>
              <a:defRPr/>
            </a:pPr>
            <a:r>
              <a:rPr lang="en-US" sz="3200" dirty="0" smtClean="0">
                <a:latin typeface="Arial" pitchFamily="34" charset="0"/>
                <a:cs typeface="Arial" pitchFamily="34" charset="0"/>
              </a:rPr>
              <a:t>Prevent, promote, cure, rehabilitate and maintain the ideal health of the population.</a:t>
            </a:r>
          </a:p>
          <a:p>
            <a:pPr>
              <a:defRPr/>
            </a:pPr>
            <a:endParaRPr lang="en-US" sz="3200" dirty="0" smtClean="0">
              <a:latin typeface="Arial" pitchFamily="34" charset="0"/>
              <a:cs typeface="Arial" pitchFamily="34" charset="0"/>
            </a:endParaRPr>
          </a:p>
          <a:p>
            <a:pPr marL="361950" indent="-361950">
              <a:buFont typeface="Wingdings" pitchFamily="2" charset="2"/>
              <a:buChar char="ü"/>
              <a:defRPr/>
            </a:pPr>
            <a:r>
              <a:rPr lang="en-US" sz="3200" dirty="0" smtClean="0">
                <a:latin typeface="Arial" pitchFamily="34" charset="0"/>
                <a:cs typeface="Arial" pitchFamily="34" charset="0"/>
              </a:rPr>
              <a:t>By knowledgeable,  properly skilled, willing, able and capable staff regimen.</a:t>
            </a:r>
          </a:p>
          <a:p>
            <a:pPr>
              <a:defRPr/>
            </a:pPr>
            <a:endParaRPr lang="en-US" sz="3200" dirty="0" smtClean="0">
              <a:latin typeface="Arial" pitchFamily="34" charset="0"/>
              <a:cs typeface="Arial" pitchFamily="34" charset="0"/>
            </a:endParaRPr>
          </a:p>
          <a:p>
            <a:pPr marL="361950" indent="-361950">
              <a:buFont typeface="Wingdings" pitchFamily="2" charset="2"/>
              <a:buChar char="ü"/>
              <a:defRPr/>
            </a:pPr>
            <a:r>
              <a:rPr lang="en-US" sz="3200" dirty="0" smtClean="0">
                <a:latin typeface="Arial" pitchFamily="34" charset="0"/>
                <a:cs typeface="Arial" pitchFamily="34" charset="0"/>
              </a:rPr>
              <a:t>In a physical environment suitable for human habitation</a:t>
            </a:r>
            <a:endParaRPr lang="en-US" sz="3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251520" y="-9872"/>
            <a:ext cx="6984776" cy="990600"/>
          </a:xfrm>
          <a:prstGeom prst="rect">
            <a:avLst/>
          </a:prstGeom>
        </p:spPr>
        <p:txBody>
          <a:bodyPr tIns="45720" rIns="91440" bIns="45720" anchor="b">
            <a:normAutofit fontScale="77500" lnSpcReduction="20000"/>
          </a:bodyPr>
          <a:lstStyle/>
          <a:p>
            <a:pPr marL="0" marR="0" lvl="0" indent="0" algn="ctr"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400" b="1" noProof="0" dirty="0" smtClean="0">
                <a:solidFill>
                  <a:schemeClr val="bg1"/>
                </a:solidFill>
                <a:latin typeface="Arial" pitchFamily="34" charset="0"/>
                <a:ea typeface="+mj-ea"/>
                <a:cs typeface="Arial" pitchFamily="34" charset="0"/>
              </a:rPr>
              <a:t>National Department of Health responded</a:t>
            </a:r>
            <a:endParaRPr kumimoji="0" lang="en-GB" sz="4400" b="1" i="0" u="none" strike="noStrike" kern="1200" cap="none" spc="0" normalizeH="0" baseline="0" noProof="0" dirty="0" smtClean="0">
              <a:ln>
                <a:noFill/>
              </a:ln>
              <a:solidFill>
                <a:schemeClr val="bg1"/>
              </a:solidFill>
              <a:uLnTx/>
              <a:uFillTx/>
              <a:latin typeface="Arial" pitchFamily="34" charset="0"/>
              <a:ea typeface="+mj-ea"/>
              <a:cs typeface="Arial" pitchFamily="34" charset="0"/>
            </a:endParaRPr>
          </a:p>
        </p:txBody>
      </p:sp>
      <p:sp>
        <p:nvSpPr>
          <p:cNvPr id="4" name="Rectangle 3"/>
          <p:cNvSpPr/>
          <p:nvPr/>
        </p:nvSpPr>
        <p:spPr>
          <a:xfrm>
            <a:off x="323528" y="1124744"/>
            <a:ext cx="8352928" cy="4524315"/>
          </a:xfrm>
          <a:prstGeom prst="rect">
            <a:avLst/>
          </a:prstGeom>
        </p:spPr>
        <p:txBody>
          <a:bodyPr wrap="square">
            <a:spAutoFit/>
          </a:bodyPr>
          <a:lstStyle/>
          <a:p>
            <a:pPr>
              <a:lnSpc>
                <a:spcPct val="150000"/>
              </a:lnSpc>
              <a:buFont typeface="Arial" pitchFamily="34" charset="0"/>
              <a:buChar char="•"/>
              <a:defRPr/>
            </a:pPr>
            <a:r>
              <a:rPr lang="en-US" sz="3200" dirty="0" smtClean="0">
                <a:latin typeface="Arial" pitchFamily="34" charset="0"/>
                <a:cs typeface="Arial" pitchFamily="34" charset="0"/>
              </a:rPr>
              <a:t>  Baseline audit in 2012/13 in 10 clinics</a:t>
            </a:r>
          </a:p>
          <a:p>
            <a:pPr marL="361950" indent="-361950">
              <a:lnSpc>
                <a:spcPct val="150000"/>
              </a:lnSpc>
              <a:buFont typeface="Arial" pitchFamily="34" charset="0"/>
              <a:buChar char="•"/>
              <a:defRPr/>
            </a:pPr>
            <a:r>
              <a:rPr lang="en-US" sz="3200" dirty="0" smtClean="0">
                <a:latin typeface="Arial" pitchFamily="34" charset="0"/>
                <a:cs typeface="Arial" pitchFamily="34" charset="0"/>
              </a:rPr>
              <a:t>Facility improvement teams – root-cause analysis.</a:t>
            </a:r>
          </a:p>
          <a:p>
            <a:pPr marL="361950" indent="-361950">
              <a:lnSpc>
                <a:spcPct val="150000"/>
              </a:lnSpc>
              <a:buFont typeface="Arial" pitchFamily="34" charset="0"/>
              <a:buChar char="•"/>
              <a:defRPr/>
            </a:pPr>
            <a:r>
              <a:rPr lang="en-US" sz="3200" dirty="0" smtClean="0">
                <a:latin typeface="Arial" pitchFamily="34" charset="0"/>
                <a:cs typeface="Arial" pitchFamily="34" charset="0"/>
              </a:rPr>
              <a:t>Uniform approach  using same tools to allow comparability and benchmarks.</a:t>
            </a:r>
          </a:p>
          <a:p>
            <a:pPr>
              <a:lnSpc>
                <a:spcPct val="150000"/>
              </a:lnSpc>
              <a:buFont typeface="Arial" pitchFamily="34" charset="0"/>
              <a:buChar char="•"/>
              <a:defRPr/>
            </a:pPr>
            <a:r>
              <a:rPr lang="en-US" sz="3200" dirty="0" smtClean="0">
                <a:latin typeface="Arial" pitchFamily="34" charset="0"/>
                <a:cs typeface="Arial" pitchFamily="34" charset="0"/>
              </a:rPr>
              <a:t>  Piloted in ten clinics.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251520" y="-9872"/>
            <a:ext cx="6984776" cy="990600"/>
          </a:xfrm>
          <a:prstGeom prst="rect">
            <a:avLst/>
          </a:prstGeom>
        </p:spPr>
        <p:txBody>
          <a:bodyPr tIns="45720" rIns="91440" bIns="45720" anchor="b">
            <a:normAutofit/>
          </a:bodyPr>
          <a:lstStyle/>
          <a:p>
            <a:pPr marL="0" marR="0" lvl="0" indent="0" algn="ctr"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400" b="1" dirty="0" smtClean="0">
                <a:solidFill>
                  <a:schemeClr val="bg1"/>
                </a:solidFill>
                <a:latin typeface="Arial" pitchFamily="34" charset="0"/>
                <a:ea typeface="+mj-ea"/>
                <a:cs typeface="Arial" pitchFamily="34" charset="0"/>
              </a:rPr>
              <a:t>Responsibility</a:t>
            </a:r>
            <a:endParaRPr kumimoji="0" lang="en-GB" sz="4400" b="1" i="0" u="none" strike="noStrike" kern="1200" cap="none" spc="0" normalizeH="0" baseline="0" noProof="0" dirty="0" smtClean="0">
              <a:ln>
                <a:noFill/>
              </a:ln>
              <a:solidFill>
                <a:schemeClr val="bg1"/>
              </a:solidFill>
              <a:uLnTx/>
              <a:uFillTx/>
              <a:latin typeface="Arial" pitchFamily="34" charset="0"/>
              <a:ea typeface="+mj-ea"/>
              <a:cs typeface="Arial" pitchFamily="34" charset="0"/>
            </a:endParaRPr>
          </a:p>
        </p:txBody>
      </p:sp>
      <p:pic>
        <p:nvPicPr>
          <p:cNvPr id="6" name="Picture 2"/>
          <p:cNvPicPr>
            <a:picLocks noChangeAspect="1" noChangeArrowheads="1"/>
          </p:cNvPicPr>
          <p:nvPr/>
        </p:nvPicPr>
        <p:blipFill>
          <a:blip r:embed="rId2" cstate="print"/>
          <a:srcRect/>
          <a:stretch>
            <a:fillRect/>
          </a:stretch>
        </p:blipFill>
        <p:spPr bwMode="auto">
          <a:xfrm>
            <a:off x="-6350" y="0"/>
            <a:ext cx="91567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0648"/>
            <a:ext cx="7772400" cy="491654"/>
          </a:xfrm>
        </p:spPr>
        <p:txBody>
          <a:bodyPr>
            <a:noAutofit/>
          </a:bodyPr>
          <a:lstStyle/>
          <a:p>
            <a:pPr algn="l">
              <a:spcBef>
                <a:spcPts val="0"/>
              </a:spcBef>
            </a:pPr>
            <a:r>
              <a:rPr lang="en-ZA" sz="2800" b="1" dirty="0">
                <a:solidFill>
                  <a:schemeClr val="bg1"/>
                </a:solidFill>
              </a:rPr>
              <a:t>Operation Phakisa to fast-track NDP deliverables</a:t>
            </a:r>
          </a:p>
        </p:txBody>
      </p:sp>
      <p:sp>
        <p:nvSpPr>
          <p:cNvPr id="3" name="Text Placeholder 2"/>
          <p:cNvSpPr>
            <a:spLocks noGrp="1"/>
          </p:cNvSpPr>
          <p:nvPr>
            <p:ph type="body" idx="1"/>
          </p:nvPr>
        </p:nvSpPr>
        <p:spPr>
          <a:xfrm>
            <a:off x="0" y="1268760"/>
            <a:ext cx="2524126" cy="447675"/>
          </a:xfrm>
        </p:spPr>
        <p:txBody>
          <a:bodyPr>
            <a:normAutofit/>
          </a:bodyPr>
          <a:lstStyle/>
          <a:p>
            <a:r>
              <a:rPr lang="en-ZA" sz="1800" b="0" dirty="0">
                <a:solidFill>
                  <a:schemeClr val="tx1"/>
                </a:solidFill>
              </a:rPr>
              <a:t>President Jacob </a:t>
            </a:r>
            <a:r>
              <a:rPr lang="en-ZA" sz="1800" b="0" dirty="0" smtClean="0">
                <a:solidFill>
                  <a:schemeClr val="tx1"/>
                </a:solidFill>
              </a:rPr>
              <a:t>Zuma</a:t>
            </a:r>
            <a:endParaRPr lang="en-ZA" sz="1800" dirty="0">
              <a:solidFill>
                <a:schemeClr val="tx1"/>
              </a:solidFill>
            </a:endParaRPr>
          </a:p>
        </p:txBody>
      </p:sp>
      <p:sp>
        <p:nvSpPr>
          <p:cNvPr id="5" name="Text Placeholder 4"/>
          <p:cNvSpPr>
            <a:spLocks noGrp="1"/>
          </p:cNvSpPr>
          <p:nvPr>
            <p:ph type="body" sz="quarter" idx="3"/>
          </p:nvPr>
        </p:nvSpPr>
        <p:spPr>
          <a:xfrm>
            <a:off x="251520" y="5013176"/>
            <a:ext cx="2664296" cy="864096"/>
          </a:xfrm>
        </p:spPr>
        <p:txBody>
          <a:bodyPr>
            <a:noAutofit/>
          </a:bodyPr>
          <a:lstStyle/>
          <a:p>
            <a:pPr>
              <a:spcBef>
                <a:spcPts val="0"/>
              </a:spcBef>
            </a:pPr>
            <a:r>
              <a:rPr lang="en-ZA" sz="1800" b="0" dirty="0">
                <a:solidFill>
                  <a:schemeClr val="tx1"/>
                </a:solidFill>
              </a:rPr>
              <a:t>Operation Phakisa to fast-track NDP </a:t>
            </a:r>
            <a:r>
              <a:rPr lang="en-ZA" sz="1800" b="0" dirty="0" smtClean="0">
                <a:solidFill>
                  <a:schemeClr val="tx1"/>
                </a:solidFill>
              </a:rPr>
              <a:t>deliverables</a:t>
            </a:r>
          </a:p>
          <a:p>
            <a:pPr>
              <a:spcBef>
                <a:spcPts val="0"/>
              </a:spcBef>
            </a:pPr>
            <a:r>
              <a:rPr lang="en-ZA" sz="1800" b="0" dirty="0" smtClean="0">
                <a:solidFill>
                  <a:schemeClr val="tx1"/>
                </a:solidFill>
              </a:rPr>
              <a:t>20 June 2014</a:t>
            </a:r>
            <a:endParaRPr lang="en-ZA" sz="1800" b="0" dirty="0">
              <a:solidFill>
                <a:schemeClr val="tx1"/>
              </a:solidFill>
            </a:endParaRPr>
          </a:p>
        </p:txBody>
      </p:sp>
      <p:sp>
        <p:nvSpPr>
          <p:cNvPr id="6" name="Content Placeholder 5"/>
          <p:cNvSpPr>
            <a:spLocks noGrp="1"/>
          </p:cNvSpPr>
          <p:nvPr>
            <p:ph sz="quarter" idx="4"/>
          </p:nvPr>
        </p:nvSpPr>
        <p:spPr>
          <a:xfrm>
            <a:off x="2627784" y="1340768"/>
            <a:ext cx="6264696" cy="5256584"/>
          </a:xfrm>
        </p:spPr>
        <p:txBody>
          <a:bodyPr>
            <a:noAutofit/>
          </a:bodyPr>
          <a:lstStyle/>
          <a:p>
            <a:pPr marL="111125" indent="-111125" algn="just">
              <a:spcBef>
                <a:spcPts val="0"/>
              </a:spcBef>
              <a:buNone/>
            </a:pPr>
            <a:r>
              <a:rPr lang="en-GB" sz="2200" dirty="0"/>
              <a:t>“We will next month launch an adaptation of the Big Fast Results methodology that we have been discussing with the government of Malaysia... The methodology involves setting clear targets and following up with on-going monitoring of progress and making the results public. Using this implementation methodology, the Government of Malaysia was able to register impressive results within a short period. In </a:t>
            </a:r>
            <a:r>
              <a:rPr lang="en-GB" sz="2200" b="1" i="1" dirty="0"/>
              <a:t>South Africa, </a:t>
            </a:r>
            <a:r>
              <a:rPr lang="en-GB" sz="2200" dirty="0"/>
              <a:t>we have renamed the Malaysian approach </a:t>
            </a:r>
            <a:r>
              <a:rPr lang="en-GB" sz="2200" b="1" i="1" dirty="0"/>
              <a:t>Operation Phakisa</a:t>
            </a:r>
            <a:r>
              <a:rPr lang="en-GB" sz="2200" dirty="0"/>
              <a:t>, to emphasise its critical role in fast-tracking delivery on the priorities included in the National Development Plan 2030... We will also pilot this methodology to improve service delivery in our clinics nationwide, </a:t>
            </a:r>
            <a:r>
              <a:rPr lang="en-GB" sz="2200" b="1" i="1" dirty="0">
                <a:solidFill>
                  <a:srgbClr val="FF0000"/>
                </a:solidFill>
              </a:rPr>
              <a:t>promoting Minister Motsoaledi’s Ideal Clinic </a:t>
            </a:r>
            <a:r>
              <a:rPr lang="en-GB" sz="2200" b="1" i="1" dirty="0" smtClean="0">
                <a:solidFill>
                  <a:srgbClr val="FF0000"/>
                </a:solidFill>
              </a:rPr>
              <a:t>Initiative”. </a:t>
            </a:r>
            <a:endParaRPr lang="en-US" sz="2200" b="1" i="1" dirty="0">
              <a:solidFill>
                <a:srgbClr val="FF0000"/>
              </a:solidFill>
            </a:endParaRPr>
          </a:p>
        </p:txBody>
      </p:sp>
      <p:sp>
        <p:nvSpPr>
          <p:cNvPr id="7" name="Slide Number Placeholder 6"/>
          <p:cNvSpPr>
            <a:spLocks noGrp="1"/>
          </p:cNvSpPr>
          <p:nvPr>
            <p:ph type="sldNum" sz="quarter" idx="12"/>
          </p:nvPr>
        </p:nvSpPr>
        <p:spPr/>
        <p:txBody>
          <a:bodyPr/>
          <a:lstStyle/>
          <a:p>
            <a:fld id="{093862CD-2CE4-D846-9F15-15300DCE1BBC}" type="slidenum">
              <a:rPr lang="en-US" smtClean="0"/>
              <a:pPr/>
              <a:t>8</a:t>
            </a:fld>
            <a:endParaRPr lang="en-US"/>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772816"/>
            <a:ext cx="2276475"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65856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1268760"/>
            <a:ext cx="8640960" cy="3970318"/>
          </a:xfrm>
          <a:prstGeom prst="rect">
            <a:avLst/>
          </a:prstGeom>
          <a:noFill/>
        </p:spPr>
        <p:txBody>
          <a:bodyPr wrap="square" rtlCol="0">
            <a:spAutoFit/>
          </a:bodyPr>
          <a:lstStyle/>
          <a:p>
            <a:pPr marL="361950" indent="-361950">
              <a:buFont typeface="Arial" pitchFamily="34" charset="0"/>
              <a:buChar char="•"/>
            </a:pPr>
            <a:r>
              <a:rPr lang="en-US" sz="3600" dirty="0" smtClean="0">
                <a:latin typeface="Arial" pitchFamily="34" charset="0"/>
                <a:cs typeface="Arial" pitchFamily="34" charset="0"/>
              </a:rPr>
              <a:t>By 2014 – Operation </a:t>
            </a:r>
            <a:r>
              <a:rPr lang="en-US" sz="3600" dirty="0" err="1" smtClean="0">
                <a:latin typeface="Arial" pitchFamily="34" charset="0"/>
                <a:cs typeface="Arial" pitchFamily="34" charset="0"/>
              </a:rPr>
              <a:t>Phakisa</a:t>
            </a:r>
            <a:r>
              <a:rPr lang="en-US" sz="3600" dirty="0" smtClean="0">
                <a:latin typeface="Arial" pitchFamily="34" charset="0"/>
                <a:cs typeface="Arial" pitchFamily="34" charset="0"/>
              </a:rPr>
              <a:t> laboratory: Health.</a:t>
            </a:r>
          </a:p>
          <a:p>
            <a:pPr>
              <a:buFont typeface="Arial" pitchFamily="34" charset="0"/>
              <a:buChar char="•"/>
            </a:pPr>
            <a:r>
              <a:rPr lang="en-US" sz="3600" dirty="0" smtClean="0">
                <a:latin typeface="Arial" pitchFamily="34" charset="0"/>
                <a:cs typeface="Arial" pitchFamily="34" charset="0"/>
              </a:rPr>
              <a:t>  Update of IC dashboard</a:t>
            </a:r>
          </a:p>
          <a:p>
            <a:pPr marL="361950" indent="-361950">
              <a:buFont typeface="Arial" pitchFamily="34" charset="0"/>
              <a:buChar char="•"/>
            </a:pPr>
            <a:r>
              <a:rPr lang="en-US" sz="3600" dirty="0" smtClean="0">
                <a:latin typeface="Arial" pitchFamily="34" charset="0"/>
                <a:cs typeface="Arial" pitchFamily="34" charset="0"/>
              </a:rPr>
              <a:t>10 components, 32 sub-components, 186 elements</a:t>
            </a:r>
          </a:p>
          <a:p>
            <a:pPr marL="361950" indent="-361950">
              <a:buFont typeface="Arial" pitchFamily="34" charset="0"/>
              <a:buChar char="•"/>
            </a:pPr>
            <a:r>
              <a:rPr lang="en-US" sz="3600" dirty="0" smtClean="0">
                <a:latin typeface="Arial" pitchFamily="34" charset="0"/>
                <a:cs typeface="Arial" pitchFamily="34" charset="0"/>
              </a:rPr>
              <a:t>Micro management tool to establish a platform for service delivery</a:t>
            </a:r>
          </a:p>
        </p:txBody>
      </p:sp>
      <p:sp>
        <p:nvSpPr>
          <p:cNvPr id="4" name="Rectangle 2"/>
          <p:cNvSpPr txBox="1">
            <a:spLocks noChangeArrowheads="1"/>
          </p:cNvSpPr>
          <p:nvPr/>
        </p:nvSpPr>
        <p:spPr>
          <a:xfrm>
            <a:off x="251520" y="-9872"/>
            <a:ext cx="6984776" cy="990600"/>
          </a:xfrm>
          <a:prstGeom prst="rect">
            <a:avLst/>
          </a:prstGeom>
        </p:spPr>
        <p:txBody>
          <a:bodyPr tIns="45720" rIns="91440" bIns="45720" anchor="b">
            <a:normAutofit fontScale="77500" lnSpcReduction="20000"/>
          </a:bodyPr>
          <a:lstStyle/>
          <a:p>
            <a:pPr marL="0" marR="0" lvl="0" indent="0" algn="ctr"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4400" b="1" dirty="0" smtClean="0">
                <a:solidFill>
                  <a:schemeClr val="bg1"/>
                </a:solidFill>
                <a:latin typeface="Arial" pitchFamily="34" charset="0"/>
                <a:ea typeface="+mj-ea"/>
                <a:cs typeface="Arial" pitchFamily="34" charset="0"/>
              </a:rPr>
              <a:t>Adoption of Ideal Clinic concept</a:t>
            </a:r>
            <a:endParaRPr kumimoji="0" lang="en-GB" sz="4400" b="1" i="0" u="none" strike="noStrike" kern="1200" cap="none" spc="0" normalizeH="0" baseline="0" noProof="0" dirty="0" smtClean="0">
              <a:ln>
                <a:noFill/>
              </a:ln>
              <a:solidFill>
                <a:schemeClr val="bg1"/>
              </a:solidFill>
              <a:uLnTx/>
              <a:uFillTx/>
              <a:latin typeface="Arial" pitchFamily="34" charset="0"/>
              <a:ea typeface="+mj-ea"/>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8000770" cy="1077218"/>
          </a:xfrm>
          <a:prstGeom prst="rect">
            <a:avLst/>
          </a:prstGeom>
        </p:spPr>
        <p:txBody>
          <a:bodyPr wrap="square">
            <a:spAutoFit/>
          </a:bodyPr>
          <a:lstStyle/>
          <a:p>
            <a:pPr lvl="0" algn="ct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3200" b="1" dirty="0" smtClean="0">
                <a:solidFill>
                  <a:schemeClr val="bg1"/>
                </a:solidFill>
                <a:latin typeface="Arial" pitchFamily="34" charset="0"/>
                <a:cs typeface="Arial" pitchFamily="34" charset="0"/>
              </a:rPr>
              <a:t>Definition according to patient perspective</a:t>
            </a:r>
          </a:p>
        </p:txBody>
      </p:sp>
      <p:sp>
        <p:nvSpPr>
          <p:cNvPr id="53249"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TextBox 6"/>
          <p:cNvSpPr txBox="1"/>
          <p:nvPr/>
        </p:nvSpPr>
        <p:spPr>
          <a:xfrm>
            <a:off x="323528" y="1196752"/>
            <a:ext cx="8568952" cy="4585871"/>
          </a:xfrm>
          <a:prstGeom prst="rect">
            <a:avLst/>
          </a:prstGeom>
          <a:noFill/>
        </p:spPr>
        <p:txBody>
          <a:bodyPr wrap="square" rtlCol="0">
            <a:spAutoFit/>
          </a:bodyPr>
          <a:lstStyle/>
          <a:p>
            <a:pPr>
              <a:buNone/>
            </a:pPr>
            <a:r>
              <a:rPr lang="en-US" sz="2800" b="1" dirty="0" smtClean="0">
                <a:latin typeface="Arial" pitchFamily="34" charset="0"/>
                <a:cs typeface="Arial" pitchFamily="34" charset="0"/>
              </a:rPr>
              <a:t>It is a clinic which:</a:t>
            </a:r>
          </a:p>
          <a:p>
            <a:pPr marL="361950" indent="-361950">
              <a:buFont typeface="Arial" pitchFamily="34" charset="0"/>
              <a:buChar char="•"/>
            </a:pPr>
            <a:r>
              <a:rPr lang="en-US" sz="2400" dirty="0" smtClean="0">
                <a:latin typeface="Arial" pitchFamily="34" charset="0"/>
                <a:cs typeface="Arial" pitchFamily="34" charset="0"/>
              </a:rPr>
              <a:t>Opens </a:t>
            </a:r>
            <a:r>
              <a:rPr lang="en-US" sz="2400" u="sng" dirty="0" smtClean="0">
                <a:latin typeface="Arial" pitchFamily="34" charset="0"/>
                <a:cs typeface="Arial" pitchFamily="34" charset="0"/>
              </a:rPr>
              <a:t>on time </a:t>
            </a:r>
            <a:r>
              <a:rPr lang="en-US" sz="2400" dirty="0" smtClean="0">
                <a:latin typeface="Arial" pitchFamily="34" charset="0"/>
                <a:cs typeface="Arial" pitchFamily="34" charset="0"/>
              </a:rPr>
              <a:t>in the morning, according to its set operating hours, and which does not close until the last patient has been assisted, even if this is beyond the normal closing hours.</a:t>
            </a:r>
            <a:endParaRPr lang="en-ZA" sz="2400" dirty="0" smtClean="0">
              <a:latin typeface="Arial" pitchFamily="34" charset="0"/>
              <a:cs typeface="Arial" pitchFamily="34" charset="0"/>
            </a:endParaRPr>
          </a:p>
          <a:p>
            <a:pPr marL="266700" indent="-266700">
              <a:buFont typeface="Arial" pitchFamily="34" charset="0"/>
              <a:buChar char="•"/>
            </a:pPr>
            <a:r>
              <a:rPr lang="en-US" sz="2400" dirty="0" smtClean="0">
                <a:latin typeface="Arial" pitchFamily="34" charset="0"/>
                <a:cs typeface="Arial" pitchFamily="34" charset="0"/>
              </a:rPr>
              <a:t> It is staffed by health care providers who treat people with </a:t>
            </a:r>
            <a:r>
              <a:rPr lang="en-US" sz="2400" u="sng" dirty="0" smtClean="0">
                <a:latin typeface="Arial" pitchFamily="34" charset="0"/>
                <a:cs typeface="Arial" pitchFamily="34" charset="0"/>
              </a:rPr>
              <a:t>dignity</a:t>
            </a:r>
            <a:r>
              <a:rPr lang="en-US" sz="2400" dirty="0" smtClean="0">
                <a:latin typeface="Arial" pitchFamily="34" charset="0"/>
                <a:cs typeface="Arial" pitchFamily="34" charset="0"/>
              </a:rPr>
              <a:t>.</a:t>
            </a:r>
            <a:endParaRPr lang="en-ZA" sz="2400" dirty="0" smtClean="0">
              <a:latin typeface="Arial" pitchFamily="34" charset="0"/>
              <a:cs typeface="Arial" pitchFamily="34" charset="0"/>
            </a:endParaRPr>
          </a:p>
          <a:p>
            <a:pPr>
              <a:buFont typeface="Arial" pitchFamily="34" charset="0"/>
              <a:buChar char="•"/>
            </a:pPr>
            <a:r>
              <a:rPr lang="en-US" sz="2400" dirty="0" smtClean="0">
                <a:latin typeface="Arial" pitchFamily="34" charset="0"/>
                <a:cs typeface="Arial" pitchFamily="34" charset="0"/>
              </a:rPr>
              <a:t>  Provides community-based </a:t>
            </a:r>
            <a:r>
              <a:rPr lang="en-US" sz="2400" u="sng" dirty="0" smtClean="0">
                <a:latin typeface="Arial" pitchFamily="34" charset="0"/>
                <a:cs typeface="Arial" pitchFamily="34" charset="0"/>
              </a:rPr>
              <a:t>health promotion</a:t>
            </a:r>
            <a:r>
              <a:rPr lang="en-US" sz="2400" dirty="0" smtClean="0">
                <a:latin typeface="Arial" pitchFamily="34" charset="0"/>
                <a:cs typeface="Arial" pitchFamily="34" charset="0"/>
              </a:rPr>
              <a:t>.</a:t>
            </a:r>
            <a:endParaRPr lang="en-ZA" sz="2400" dirty="0" smtClean="0">
              <a:latin typeface="Arial" pitchFamily="34" charset="0"/>
              <a:cs typeface="Arial" pitchFamily="34" charset="0"/>
            </a:endParaRPr>
          </a:p>
          <a:p>
            <a:pPr marL="266700" indent="-266700">
              <a:buFont typeface="Arial" pitchFamily="34" charset="0"/>
              <a:buChar char="•"/>
            </a:pPr>
            <a:r>
              <a:rPr lang="en-US" sz="2400" dirty="0" smtClean="0">
                <a:latin typeface="Arial" pitchFamily="34" charset="0"/>
                <a:cs typeface="Arial" pitchFamily="34" charset="0"/>
              </a:rPr>
              <a:t>Is </a:t>
            </a:r>
            <a:r>
              <a:rPr lang="en-US" sz="2400" u="sng" dirty="0" smtClean="0">
                <a:latin typeface="Arial" pitchFamily="34" charset="0"/>
                <a:cs typeface="Arial" pitchFamily="34" charset="0"/>
              </a:rPr>
              <a:t>very clean</a:t>
            </a:r>
            <a:r>
              <a:rPr lang="en-US" sz="2400" dirty="0" smtClean="0">
                <a:latin typeface="Arial" pitchFamily="34" charset="0"/>
                <a:cs typeface="Arial" pitchFamily="34" charset="0"/>
              </a:rPr>
              <a:t>, promotes hygiene and takes all precautionary measures to prevent the spread of diseases.</a:t>
            </a:r>
            <a:endParaRPr lang="en-ZA" sz="2400" dirty="0" smtClean="0">
              <a:latin typeface="Arial" pitchFamily="34" charset="0"/>
              <a:cs typeface="Arial" pitchFamily="34" charset="0"/>
            </a:endParaRPr>
          </a:p>
          <a:p>
            <a:pPr>
              <a:buFont typeface="Arial" pitchFamily="34" charset="0"/>
              <a:buChar char="•"/>
            </a:pPr>
            <a:r>
              <a:rPr lang="en-US" sz="2400" dirty="0" smtClean="0">
                <a:latin typeface="Arial" pitchFamily="34" charset="0"/>
                <a:cs typeface="Arial" pitchFamily="34" charset="0"/>
              </a:rPr>
              <a:t>  Has </a:t>
            </a:r>
            <a:r>
              <a:rPr lang="en-US" sz="2400" u="sng" dirty="0" smtClean="0">
                <a:latin typeface="Arial" pitchFamily="34" charset="0"/>
                <a:cs typeface="Arial" pitchFamily="34" charset="0"/>
              </a:rPr>
              <a:t>reasonable waiting times</a:t>
            </a:r>
            <a:r>
              <a:rPr lang="en-US" sz="2400" dirty="0" smtClean="0">
                <a:latin typeface="Arial" pitchFamily="34" charset="0"/>
                <a:cs typeface="Arial" pitchFamily="34" charset="0"/>
              </a:rPr>
              <a:t>.</a:t>
            </a:r>
            <a:endParaRPr lang="en-ZA" sz="2400" dirty="0" smtClean="0">
              <a:latin typeface="Arial" pitchFamily="34" charset="0"/>
              <a:cs typeface="Arial" pitchFamily="34" charset="0"/>
            </a:endParaRPr>
          </a:p>
          <a:p>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7596337" cy="1077218"/>
          </a:xfrm>
          <a:prstGeom prst="rect">
            <a:avLst/>
          </a:prstGeom>
        </p:spPr>
        <p:txBody>
          <a:bodyPr wrap="square">
            <a:spAutoFit/>
          </a:bodyPr>
          <a:lstStyle/>
          <a:p>
            <a:pPr lvl="0" algn="ct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3200" b="1" dirty="0" smtClean="0">
                <a:solidFill>
                  <a:schemeClr val="bg1"/>
                </a:solidFill>
                <a:latin typeface="Arial" pitchFamily="34" charset="0"/>
                <a:cs typeface="Arial" pitchFamily="34" charset="0"/>
              </a:rPr>
              <a:t>Definition according to patient perspective</a:t>
            </a:r>
          </a:p>
        </p:txBody>
      </p:sp>
      <p:sp>
        <p:nvSpPr>
          <p:cNvPr id="5" name="Rectangle 4"/>
          <p:cNvSpPr/>
          <p:nvPr/>
        </p:nvSpPr>
        <p:spPr>
          <a:xfrm>
            <a:off x="323528" y="1268760"/>
            <a:ext cx="8424936" cy="3970318"/>
          </a:xfrm>
          <a:prstGeom prst="rect">
            <a:avLst/>
          </a:prstGeom>
        </p:spPr>
        <p:txBody>
          <a:bodyPr wrap="square">
            <a:spAutoFit/>
          </a:bodyPr>
          <a:lstStyle/>
          <a:p>
            <a:pPr marL="361950" indent="-361950">
              <a:buFont typeface="Arial" pitchFamily="34" charset="0"/>
              <a:buChar char="•"/>
            </a:pPr>
            <a:r>
              <a:rPr lang="en-US" sz="2800" dirty="0" smtClean="0">
                <a:latin typeface="Arial" pitchFamily="34" charset="0"/>
                <a:cs typeface="Arial" pitchFamily="34" charset="0"/>
              </a:rPr>
              <a:t>Provides a </a:t>
            </a:r>
            <a:r>
              <a:rPr lang="en-US" sz="2800" u="sng" dirty="0" smtClean="0">
                <a:latin typeface="Arial" pitchFamily="34" charset="0"/>
                <a:cs typeface="Arial" pitchFamily="34" charset="0"/>
              </a:rPr>
              <a:t>comprehensive package </a:t>
            </a:r>
            <a:r>
              <a:rPr lang="en-US" sz="2800" dirty="0" smtClean="0">
                <a:latin typeface="Arial" pitchFamily="34" charset="0"/>
                <a:cs typeface="Arial" pitchFamily="34" charset="0"/>
              </a:rPr>
              <a:t>of good quality health services every day.</a:t>
            </a:r>
            <a:endParaRPr lang="en-ZA" sz="2800" dirty="0" smtClean="0">
              <a:latin typeface="Arial" pitchFamily="34" charset="0"/>
              <a:cs typeface="Arial" pitchFamily="34" charset="0"/>
            </a:endParaRPr>
          </a:p>
          <a:p>
            <a:pPr marL="361950" indent="-361950">
              <a:buFont typeface="Arial" pitchFamily="34" charset="0"/>
              <a:buChar char="•"/>
            </a:pPr>
            <a:r>
              <a:rPr lang="en-US" sz="2800" dirty="0" smtClean="0">
                <a:latin typeface="Arial" pitchFamily="34" charset="0"/>
                <a:cs typeface="Arial" pitchFamily="34" charset="0"/>
              </a:rPr>
              <a:t>Has as the basic necessities available, such as </a:t>
            </a:r>
            <a:r>
              <a:rPr lang="en-US" sz="2800" u="sng" dirty="0" smtClean="0">
                <a:latin typeface="Arial" pitchFamily="34" charset="0"/>
                <a:cs typeface="Arial" pitchFamily="34" charset="0"/>
              </a:rPr>
              <a:t>essential medicines</a:t>
            </a:r>
            <a:r>
              <a:rPr lang="en-US" sz="2800" dirty="0" smtClean="0">
                <a:latin typeface="Arial" pitchFamily="34" charset="0"/>
                <a:cs typeface="Arial" pitchFamily="34" charset="0"/>
              </a:rPr>
              <a:t>.</a:t>
            </a:r>
            <a:endParaRPr lang="en-ZA" sz="2800" dirty="0" smtClean="0">
              <a:latin typeface="Arial" pitchFamily="34" charset="0"/>
              <a:cs typeface="Arial" pitchFamily="34" charset="0"/>
            </a:endParaRPr>
          </a:p>
          <a:p>
            <a:pPr marL="361950" indent="-361950">
              <a:buFont typeface="Arial" pitchFamily="34" charset="0"/>
              <a:buChar char="•"/>
            </a:pPr>
            <a:r>
              <a:rPr lang="en-US" sz="2800" u="sng" dirty="0" smtClean="0">
                <a:latin typeface="Arial" pitchFamily="34" charset="0"/>
                <a:cs typeface="Arial" pitchFamily="34" charset="0"/>
              </a:rPr>
              <a:t>Refers </a:t>
            </a:r>
            <a:r>
              <a:rPr lang="en-US" sz="2800" dirty="0" smtClean="0">
                <a:latin typeface="Arial" pitchFamily="34" charset="0"/>
                <a:cs typeface="Arial" pitchFamily="34" charset="0"/>
              </a:rPr>
              <a:t>people to higher levels of care </a:t>
            </a:r>
            <a:r>
              <a:rPr lang="en-US" sz="2800" dirty="0" err="1" smtClean="0">
                <a:latin typeface="Arial" pitchFamily="34" charset="0"/>
                <a:cs typeface="Arial" pitchFamily="34" charset="0"/>
              </a:rPr>
              <a:t>timeously</a:t>
            </a:r>
            <a:r>
              <a:rPr lang="en-US" sz="2800" dirty="0" smtClean="0">
                <a:latin typeface="Arial" pitchFamily="34" charset="0"/>
                <a:cs typeface="Arial" pitchFamily="34" charset="0"/>
              </a:rPr>
              <a:t> when this is required.</a:t>
            </a:r>
            <a:endParaRPr lang="en-ZA" sz="2800" dirty="0" smtClean="0">
              <a:latin typeface="Arial" pitchFamily="34" charset="0"/>
              <a:cs typeface="Arial" pitchFamily="34" charset="0"/>
            </a:endParaRPr>
          </a:p>
          <a:p>
            <a:pPr marL="361950" indent="-361950">
              <a:buFont typeface="Arial" pitchFamily="34" charset="0"/>
              <a:buChar char="•"/>
            </a:pPr>
            <a:r>
              <a:rPr lang="en-US" sz="2800" dirty="0" smtClean="0">
                <a:latin typeface="Arial" pitchFamily="34" charset="0"/>
                <a:cs typeface="Arial" pitchFamily="34" charset="0"/>
              </a:rPr>
              <a:t>Community members call it “our own clinic”, rather than a “government clinic” or a “state health facility”.</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052736"/>
            <a:ext cx="8820472" cy="4832092"/>
          </a:xfrm>
          <a:prstGeom prst="rect">
            <a:avLst/>
          </a:prstGeom>
        </p:spPr>
        <p:txBody>
          <a:bodyPr wrap="square">
            <a:spAutoFit/>
          </a:bodyPr>
          <a:lstStyle/>
          <a:p>
            <a:pPr>
              <a:buFont typeface="Arial" pitchFamily="34" charset="0"/>
              <a:buChar char="•"/>
            </a:pPr>
            <a:r>
              <a:rPr lang="en-US" sz="2800" dirty="0" smtClean="0">
                <a:latin typeface="Arial" pitchFamily="34" charset="0"/>
                <a:cs typeface="Arial" pitchFamily="34" charset="0"/>
              </a:rPr>
              <a:t>  All clinics to be ideal within the next two years.</a:t>
            </a:r>
          </a:p>
          <a:p>
            <a:pPr marL="266700" indent="-266700">
              <a:buFont typeface="Arial" pitchFamily="34" charset="0"/>
              <a:buChar char="•"/>
            </a:pPr>
            <a:r>
              <a:rPr lang="en-US" sz="2800" dirty="0" smtClean="0">
                <a:latin typeface="Arial" pitchFamily="34" charset="0"/>
                <a:cs typeface="Arial" pitchFamily="34" charset="0"/>
              </a:rPr>
              <a:t>Establish district  Perfect Permanent Team for Ideal Clinic Realization and Maintenance (PPTICRM) in every district</a:t>
            </a:r>
          </a:p>
          <a:p>
            <a:pPr marL="266700" indent="-266700">
              <a:buFont typeface="Arial" pitchFamily="34" charset="0"/>
              <a:buChar char="•"/>
            </a:pPr>
            <a:r>
              <a:rPr lang="en-US" sz="2800" dirty="0" smtClean="0">
                <a:latin typeface="Arial" pitchFamily="34" charset="0"/>
                <a:cs typeface="Arial" pitchFamily="34" charset="0"/>
              </a:rPr>
              <a:t>Conduct status determination using Ideal Clinic dashboard </a:t>
            </a:r>
          </a:p>
          <a:p>
            <a:pPr marL="266700" indent="-266700">
              <a:buFont typeface="Arial" pitchFamily="34" charset="0"/>
              <a:buChar char="•"/>
            </a:pPr>
            <a:r>
              <a:rPr lang="en-US" sz="2800" dirty="0" smtClean="0">
                <a:latin typeface="Arial" pitchFamily="34" charset="0"/>
                <a:cs typeface="Arial" pitchFamily="34" charset="0"/>
              </a:rPr>
              <a:t>Use results to informs service delivery improvements</a:t>
            </a:r>
          </a:p>
          <a:p>
            <a:pPr marL="266700" indent="-266700">
              <a:buFont typeface="Arial" pitchFamily="34" charset="0"/>
              <a:buChar char="•"/>
            </a:pPr>
            <a:r>
              <a:rPr lang="en-US" sz="2800" dirty="0" smtClean="0">
                <a:latin typeface="Arial" pitchFamily="34" charset="0"/>
                <a:cs typeface="Arial" pitchFamily="34" charset="0"/>
              </a:rPr>
              <a:t>Service delivery improvements facilitated by district PPTICRM  and District Health Management Team in all provinces.</a:t>
            </a:r>
          </a:p>
          <a:p>
            <a:pPr>
              <a:buFont typeface="Arial" pitchFamily="34" charset="0"/>
              <a:buChar char="•"/>
            </a:pPr>
            <a:r>
              <a:rPr lang="en-US" sz="2800" dirty="0" smtClean="0">
                <a:latin typeface="Arial" pitchFamily="34" charset="0"/>
                <a:cs typeface="Arial" pitchFamily="34" charset="0"/>
              </a:rPr>
              <a:t>  Ready for certification by OHSC.</a:t>
            </a:r>
          </a:p>
        </p:txBody>
      </p:sp>
      <p:sp>
        <p:nvSpPr>
          <p:cNvPr id="6" name="Rectangle 5"/>
          <p:cNvSpPr/>
          <p:nvPr/>
        </p:nvSpPr>
        <p:spPr>
          <a:xfrm>
            <a:off x="0" y="-99392"/>
            <a:ext cx="7596337" cy="1200329"/>
          </a:xfrm>
          <a:prstGeom prst="rect">
            <a:avLst/>
          </a:prstGeom>
        </p:spPr>
        <p:txBody>
          <a:bodyPr wrap="square">
            <a:spAutoFit/>
          </a:bodyPr>
          <a:lstStyle/>
          <a:p>
            <a:pPr lvl="0" algn="ct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3600" b="1" dirty="0" smtClean="0">
                <a:solidFill>
                  <a:schemeClr val="bg1"/>
                </a:solidFill>
                <a:latin typeface="Arial" pitchFamily="34" charset="0"/>
                <a:cs typeface="Arial" pitchFamily="34" charset="0"/>
              </a:rPr>
              <a:t>Aim and objective of Ideal Clinic programme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15816" y="3140968"/>
            <a:ext cx="5526360" cy="2308324"/>
          </a:xfrm>
          <a:prstGeom prst="rect">
            <a:avLst/>
          </a:prstGeom>
        </p:spPr>
        <p:txBody>
          <a:bodyPr wrap="square">
            <a:spAutoFit/>
          </a:bodyPr>
          <a:lstStyle/>
          <a:p>
            <a:pPr algn="ctr" fontAlgn="auto">
              <a:spcBef>
                <a:spcPct val="50000"/>
              </a:spcBef>
              <a:spcAft>
                <a:spcPts val="0"/>
              </a:spcAft>
              <a:buFont typeface="Arial" pitchFamily="34" charset="0"/>
              <a:buNone/>
              <a:defRPr/>
            </a:pPr>
            <a:endParaRPr lang="en-US" b="1" dirty="0" smtClean="0">
              <a:solidFill>
                <a:schemeClr val="accent3">
                  <a:lumMod val="75000"/>
                </a:schemeClr>
              </a:solidFill>
              <a:effectLst>
                <a:outerShdw blurRad="38100" dist="38100" dir="2700000" algn="tl">
                  <a:srgbClr val="000000">
                    <a:alpha val="43137"/>
                  </a:srgbClr>
                </a:outerShdw>
              </a:effectLst>
              <a:latin typeface="Arial" pitchFamily="34" charset="0"/>
              <a:cs typeface="Arial" pitchFamily="34" charset="0"/>
            </a:endParaRPr>
          </a:p>
          <a:p>
            <a:pPr algn="ctr" fontAlgn="auto">
              <a:spcBef>
                <a:spcPct val="50000"/>
              </a:spcBef>
              <a:spcAft>
                <a:spcPts val="0"/>
              </a:spcAft>
              <a:buFont typeface="Arial" pitchFamily="34" charset="0"/>
              <a:buNone/>
              <a:defRPr/>
            </a:pPr>
            <a:r>
              <a:rPr lang="en-US" sz="2800" b="1" dirty="0" smtClean="0">
                <a:solidFill>
                  <a:schemeClr val="accent3">
                    <a:lumMod val="50000"/>
                  </a:schemeClr>
                </a:solidFill>
                <a:effectLst>
                  <a:outerShdw blurRad="38100" dist="38100" dir="2700000" algn="tl">
                    <a:srgbClr val="000000">
                      <a:alpha val="43137"/>
                    </a:srgbClr>
                  </a:outerShdw>
                </a:effectLst>
                <a:latin typeface="Arial" pitchFamily="34" charset="0"/>
                <a:cs typeface="Arial" pitchFamily="34" charset="0"/>
                <a:hlinkClick r:id="rId2"/>
              </a:rPr>
              <a:t>www.health.gov.za</a:t>
            </a:r>
          </a:p>
          <a:p>
            <a:pPr algn="ctr" fontAlgn="auto">
              <a:spcBef>
                <a:spcPct val="50000"/>
              </a:spcBef>
              <a:spcAft>
                <a:spcPts val="0"/>
              </a:spcAft>
              <a:buFont typeface="Arial" pitchFamily="34" charset="0"/>
              <a:buNone/>
              <a:defRPr/>
            </a:pPr>
            <a:r>
              <a:rPr lang="en-US" sz="2800" b="1" dirty="0" smtClean="0">
                <a:solidFill>
                  <a:schemeClr val="accent3">
                    <a:lumMod val="50000"/>
                  </a:schemeClr>
                </a:solidFill>
                <a:effectLst>
                  <a:outerShdw blurRad="38100" dist="38100" dir="2700000" algn="tl">
                    <a:srgbClr val="000000">
                      <a:alpha val="43137"/>
                    </a:srgbClr>
                  </a:outerShdw>
                </a:effectLst>
                <a:latin typeface="Arial" pitchFamily="34" charset="0"/>
                <a:cs typeface="Arial" pitchFamily="34" charset="0"/>
                <a:hlinkClick r:id="rId2"/>
              </a:rPr>
              <a:t>www.idealclinic.org.za</a:t>
            </a:r>
            <a:endParaRPr lang="en-US" sz="2800" b="1" dirty="0" smtClean="0">
              <a:solidFill>
                <a:schemeClr val="accent3">
                  <a:lumMod val="50000"/>
                </a:schemeClr>
              </a:solidFill>
              <a:effectLst>
                <a:outerShdw blurRad="38100" dist="38100" dir="2700000" algn="tl">
                  <a:srgbClr val="000000">
                    <a:alpha val="43137"/>
                  </a:srgbClr>
                </a:outerShdw>
              </a:effectLst>
              <a:latin typeface="Arial" pitchFamily="34" charset="0"/>
              <a:cs typeface="Arial" pitchFamily="34" charset="0"/>
            </a:endParaRPr>
          </a:p>
          <a:p>
            <a:pPr algn="ctr" fontAlgn="auto">
              <a:spcBef>
                <a:spcPct val="50000"/>
              </a:spcBef>
              <a:spcAft>
                <a:spcPts val="0"/>
              </a:spcAft>
              <a:buFont typeface="Arial" pitchFamily="34" charset="0"/>
              <a:buNone/>
              <a:defRPr/>
            </a:pPr>
            <a:r>
              <a:rPr lang="en-US" sz="2800" b="1" dirty="0" smtClean="0">
                <a:solidFill>
                  <a:schemeClr val="accent3">
                    <a:lumMod val="50000"/>
                  </a:schemeClr>
                </a:solidFill>
                <a:effectLst>
                  <a:outerShdw blurRad="38100" dist="38100" dir="2700000" algn="tl">
                    <a:srgbClr val="000000">
                      <a:alpha val="43137"/>
                    </a:srgbClr>
                  </a:outerShdw>
                </a:effectLst>
                <a:latin typeface="Arial" pitchFamily="34" charset="0"/>
                <a:cs typeface="Arial" pitchFamily="34" charset="0"/>
                <a:hlinkClick r:id="rId3"/>
              </a:rPr>
              <a:t>idealclinic@health.gov.za</a:t>
            </a:r>
            <a:r>
              <a:rPr lang="en-US" sz="2800" b="1" dirty="0" smtClean="0">
                <a:solidFill>
                  <a:schemeClr val="accent3">
                    <a:lumMod val="50000"/>
                  </a:schemeClr>
                </a:solidFill>
                <a:effectLst>
                  <a:outerShdw blurRad="38100" dist="38100" dir="2700000" algn="tl">
                    <a:srgbClr val="000000">
                      <a:alpha val="43137"/>
                    </a:srgbClr>
                  </a:outerShdw>
                </a:effectLst>
                <a:latin typeface="Arial" pitchFamily="34" charset="0"/>
                <a:cs typeface="Arial" pitchFamily="34" charset="0"/>
              </a:rPr>
              <a:t> </a:t>
            </a:r>
            <a:endParaRPr lang="en-US" sz="2800" dirty="0">
              <a:solidFill>
                <a:schemeClr val="accent3">
                  <a:lumMod val="50000"/>
                </a:schemeClr>
              </a:solidFill>
            </a:endParaRPr>
          </a:p>
        </p:txBody>
      </p:sp>
      <p:pic>
        <p:nvPicPr>
          <p:cNvPr id="4110" name="Picture 14" descr="Thank You"/>
          <p:cNvPicPr>
            <a:picLocks noChangeAspect="1" noChangeArrowheads="1" noCrop="1"/>
          </p:cNvPicPr>
          <p:nvPr/>
        </p:nvPicPr>
        <p:blipFill>
          <a:blip r:embed="rId4" cstate="print"/>
          <a:srcRect/>
          <a:stretch>
            <a:fillRect/>
          </a:stretch>
        </p:blipFill>
        <p:spPr bwMode="auto">
          <a:xfrm>
            <a:off x="539552" y="1124744"/>
            <a:ext cx="3276600" cy="26289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678</TotalTime>
  <Words>582</Words>
  <Application>Microsoft Office PowerPoint</Application>
  <PresentationFormat>On-screen Show (4:3)</PresentationFormat>
  <Paragraphs>77</Paragraphs>
  <Slides>13</Slides>
  <Notes>0</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Operation Phakisa to fast-track NDP deliverables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Schmim</dc:creator>
  <cp:lastModifiedBy>Administrator</cp:lastModifiedBy>
  <cp:revision>114</cp:revision>
  <dcterms:created xsi:type="dcterms:W3CDTF">2013-10-17T06:13:57Z</dcterms:created>
  <dcterms:modified xsi:type="dcterms:W3CDTF">2017-12-14T18:03:09Z</dcterms:modified>
</cp:coreProperties>
</file>